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6.xml" ContentType="application/vnd.openxmlformats-officedocument.presentationml.tags+xml"/>
  <Override PartName="/ppt/notesSlides/notesSlide14.xml" ContentType="application/vnd.openxmlformats-officedocument.presentationml.notesSlide+xml"/>
  <Override PartName="/ppt/tags/tag37.xml" ContentType="application/vnd.openxmlformats-officedocument.presentationml.tags+xml"/>
  <Override PartName="/ppt/notesSlides/notesSlide15.xml" ContentType="application/vnd.openxmlformats-officedocument.presentationml.notesSlide+xml"/>
  <Override PartName="/ppt/tags/tag38.xml" ContentType="application/vnd.openxmlformats-officedocument.presentationml.tags+xml"/>
  <Override PartName="/ppt/notesSlides/notesSlide16.xml" ContentType="application/vnd.openxmlformats-officedocument.presentationml.notesSlide+xml"/>
  <Override PartName="/ppt/tags/tag39.xml" ContentType="application/vnd.openxmlformats-officedocument.presentationml.tags+xml"/>
  <Override PartName="/ppt/notesSlides/notesSlide17.xml" ContentType="application/vnd.openxmlformats-officedocument.presentationml.notesSlide+xml"/>
  <Override PartName="/ppt/tags/tag40.xml" ContentType="application/vnd.openxmlformats-officedocument.presentationml.tags+xml"/>
  <Override PartName="/ppt/notesSlides/notesSlide18.xml" ContentType="application/vnd.openxmlformats-officedocument.presentationml.notesSlide+xml"/>
  <Override PartName="/ppt/tags/tag41.xml" ContentType="application/vnd.openxmlformats-officedocument.presentationml.tags+xml"/>
  <Override PartName="/ppt/notesSlides/notesSlide19.xml" ContentType="application/vnd.openxmlformats-officedocument.presentationml.notesSlide+xml"/>
  <Override PartName="/ppt/tags/tag42.xml" ContentType="application/vnd.openxmlformats-officedocument.presentationml.tags+xml"/>
  <Override PartName="/ppt/notesSlides/notesSlide20.xml" ContentType="application/vnd.openxmlformats-officedocument.presentationml.notesSlide+xml"/>
  <Override PartName="/ppt/tags/tag43.xml" ContentType="application/vnd.openxmlformats-officedocument.presentationml.tags+xml"/>
  <Override PartName="/ppt/notesSlides/notesSlide21.xml" ContentType="application/vnd.openxmlformats-officedocument.presentationml.notesSlide+xml"/>
  <Override PartName="/ppt/tags/tag44.xml" ContentType="application/vnd.openxmlformats-officedocument.presentationml.tags+xml"/>
  <Override PartName="/ppt/notesSlides/notesSlide22.xml" ContentType="application/vnd.openxmlformats-officedocument.presentationml.notesSlide+xml"/>
  <Override PartName="/ppt/tags/tag45.xml" ContentType="application/vnd.openxmlformats-officedocument.presentationml.tags+xml"/>
  <Override PartName="/ppt/notesSlides/notesSlide23.xml" ContentType="application/vnd.openxmlformats-officedocument.presentationml.notesSlide+xml"/>
  <Override PartName="/ppt/tags/tag46.xml" ContentType="application/vnd.openxmlformats-officedocument.presentationml.tags+xml"/>
  <Override PartName="/ppt/notesSlides/notesSlide24.xml" ContentType="application/vnd.openxmlformats-officedocument.presentationml.notesSlide+xml"/>
  <Override PartName="/ppt/tags/tag47.xml" ContentType="application/vnd.openxmlformats-officedocument.presentationml.tags+xml"/>
  <Override PartName="/ppt/notesSlides/notesSlide25.xml" ContentType="application/vnd.openxmlformats-officedocument.presentationml.notesSlide+xml"/>
  <Override PartName="/ppt/tags/tag48.xml" ContentType="application/vnd.openxmlformats-officedocument.presentationml.tags+xml"/>
  <Override PartName="/ppt/notesSlides/notesSlide26.xml" ContentType="application/vnd.openxmlformats-officedocument.presentationml.notesSlide+xml"/>
  <Override PartName="/ppt/tags/tag49.xml" ContentType="application/vnd.openxmlformats-officedocument.presentationml.tags+xml"/>
  <Override PartName="/ppt/notesSlides/notesSlide27.xml" ContentType="application/vnd.openxmlformats-officedocument.presentationml.notesSlide+xml"/>
  <Override PartName="/ppt/tags/tag50.xml" ContentType="application/vnd.openxmlformats-officedocument.presentationml.tags+xml"/>
  <Override PartName="/ppt/notesSlides/notesSlide28.xml" ContentType="application/vnd.openxmlformats-officedocument.presentationml.notesSlide+xml"/>
  <Override PartName="/ppt/tags/tag51.xml" ContentType="application/vnd.openxmlformats-officedocument.presentationml.tags+xml"/>
  <Override PartName="/ppt/notesSlides/notesSlide29.xml" ContentType="application/vnd.openxmlformats-officedocument.presentationml.notesSlide+xml"/>
  <Override PartName="/ppt/tags/tag52.xml" ContentType="application/vnd.openxmlformats-officedocument.presentationml.tags+xml"/>
  <Override PartName="/ppt/notesSlides/notesSlide30.xml" ContentType="application/vnd.openxmlformats-officedocument.presentationml.notesSlide+xml"/>
  <Override PartName="/ppt/tags/tag53.xml" ContentType="application/vnd.openxmlformats-officedocument.presentationml.tags+xml"/>
  <Override PartName="/ppt/notesSlides/notesSlide31.xml" ContentType="application/vnd.openxmlformats-officedocument.presentationml.notesSlide+xml"/>
  <Override PartName="/ppt/tags/tag54.xml" ContentType="application/vnd.openxmlformats-officedocument.presentationml.tags+xml"/>
  <Override PartName="/ppt/notesSlides/notesSlide32.xml" ContentType="application/vnd.openxmlformats-officedocument.presentationml.notesSlide+xml"/>
  <Override PartName="/ppt/tags/tag55.xml" ContentType="application/vnd.openxmlformats-officedocument.presentationml.tags+xml"/>
  <Override PartName="/ppt/notesSlides/notesSlide33.xml" ContentType="application/vnd.openxmlformats-officedocument.presentationml.notesSlide+xml"/>
  <Override PartName="/ppt/tags/tag56.xml" ContentType="application/vnd.openxmlformats-officedocument.presentationml.tags+xml"/>
  <Override PartName="/ppt/notesSlides/notesSlide34.xml" ContentType="application/vnd.openxmlformats-officedocument.presentationml.notesSlide+xml"/>
  <Override PartName="/ppt/tags/tag57.xml" ContentType="application/vnd.openxmlformats-officedocument.presentationml.tags+xml"/>
  <Override PartName="/ppt/notesSlides/notesSlide35.xml" ContentType="application/vnd.openxmlformats-officedocument.presentationml.notesSlide+xml"/>
  <Override PartName="/ppt/tags/tag58.xml" ContentType="application/vnd.openxmlformats-officedocument.presentationml.tags+xml"/>
  <Override PartName="/ppt/notesSlides/notesSlide36.xml" ContentType="application/vnd.openxmlformats-officedocument.presentationml.notesSlide+xml"/>
  <Override PartName="/ppt/tags/tag59.xml" ContentType="application/vnd.openxmlformats-officedocument.presentationml.tags+xml"/>
  <Override PartName="/ppt/notesSlides/notesSlide37.xml" ContentType="application/vnd.openxmlformats-officedocument.presentationml.notesSlide+xml"/>
  <Override PartName="/ppt/tags/tag60.xml" ContentType="application/vnd.openxmlformats-officedocument.presentationml.tags+xml"/>
  <Override PartName="/ppt/notesSlides/notesSlide38.xml" ContentType="application/vnd.openxmlformats-officedocument.presentationml.notesSlide+xml"/>
  <Override PartName="/ppt/tags/tag61.xml" ContentType="application/vnd.openxmlformats-officedocument.presentationml.tags+xml"/>
  <Override PartName="/ppt/notesSlides/notesSlide39.xml" ContentType="application/vnd.openxmlformats-officedocument.presentationml.notesSlide+xml"/>
  <Override PartName="/ppt/tags/tag62.xml" ContentType="application/vnd.openxmlformats-officedocument.presentationml.tags+xml"/>
  <Override PartName="/ppt/notesSlides/notesSlide40.xml" ContentType="application/vnd.openxmlformats-officedocument.presentationml.notesSlide+xml"/>
  <Override PartName="/ppt/tags/tag63.xml" ContentType="application/vnd.openxmlformats-officedocument.presentationml.tags+xml"/>
  <Override PartName="/ppt/notesSlides/notesSlide41.xml" ContentType="application/vnd.openxmlformats-officedocument.presentationml.notesSlide+xml"/>
  <Override PartName="/ppt/tags/tag64.xml" ContentType="application/vnd.openxmlformats-officedocument.presentationml.tags+xml"/>
  <Override PartName="/ppt/notesSlides/notesSlide42.xml" ContentType="application/vnd.openxmlformats-officedocument.presentationml.notesSlide+xml"/>
  <Override PartName="/ppt/tags/tag65.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45.xml" ContentType="application/vnd.openxmlformats-officedocument.presentationml.notesSlide+xml"/>
  <Override PartName="/ppt/tags/tag69.xml" ContentType="application/vnd.openxmlformats-officedocument.presentationml.tags+xml"/>
  <Override PartName="/ppt/notesSlides/notesSlide46.xml" ContentType="application/vnd.openxmlformats-officedocument.presentationml.notesSlide+xml"/>
  <Override PartName="/ppt/tags/tag70.xml" ContentType="application/vnd.openxmlformats-officedocument.presentationml.tags+xml"/>
  <Override PartName="/ppt/notesSlides/notesSlide47.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48.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49.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50.xml" ContentType="application/vnd.openxmlformats-officedocument.presentationml.notesSlide+xml"/>
  <Override PartName="/ppt/tags/tag86.xml" ContentType="application/vnd.openxmlformats-officedocument.presentationml.tags+xml"/>
  <Override PartName="/ppt/notesSlides/notesSlide51.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52.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53.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54.xml" ContentType="application/vnd.openxmlformats-officedocument.presentationml.notesSlide+xml"/>
  <Override PartName="/ppt/tags/tag93.xml" ContentType="application/vnd.openxmlformats-officedocument.presentationml.tags+xml"/>
  <Override PartName="/ppt/notesSlides/notesSlide55.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56.xml" ContentType="application/vnd.openxmlformats-officedocument.presentationml.notesSlide+xml"/>
  <Override PartName="/ppt/tags/tag96.xml" ContentType="application/vnd.openxmlformats-officedocument.presentationml.tags+xml"/>
  <Override PartName="/ppt/notesSlides/notesSlide57.xml" ContentType="application/vnd.openxmlformats-officedocument.presentationml.notesSlide+xml"/>
  <Override PartName="/ppt/tags/tag97.xml" ContentType="application/vnd.openxmlformats-officedocument.presentationml.tags+xml"/>
  <Override PartName="/ppt/notesSlides/notesSlide58.xml" ContentType="application/vnd.openxmlformats-officedocument.presentationml.notesSlide+xml"/>
  <Override PartName="/ppt/tags/tag98.xml" ContentType="application/vnd.openxmlformats-officedocument.presentationml.tags+xml"/>
  <Override PartName="/ppt/notesSlides/notesSlide59.xml" ContentType="application/vnd.openxmlformats-officedocument.presentationml.notesSlide+xml"/>
  <Override PartName="/ppt/tags/tag99.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100.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01.xml" ContentType="application/vnd.openxmlformats-officedocument.presentationml.tags+xml"/>
  <Override PartName="/ppt/notesSlides/notesSlide68.xml" ContentType="application/vnd.openxmlformats-officedocument.presentationml.notesSlide+xml"/>
  <Override PartName="/ppt/tags/tag102.xml" ContentType="application/vnd.openxmlformats-officedocument.presentationml.tags+xml"/>
  <Override PartName="/ppt/notesSlides/notesSlide69.xml" ContentType="application/vnd.openxmlformats-officedocument.presentationml.notesSlide+xml"/>
  <Override PartName="/ppt/tags/tag103.xml" ContentType="application/vnd.openxmlformats-officedocument.presentationml.tags+xml"/>
  <Override PartName="/ppt/notesSlides/notesSlide70.xml" ContentType="application/vnd.openxmlformats-officedocument.presentationml.notesSlide+xml"/>
  <Override PartName="/ppt/tags/tag104.xml" ContentType="application/vnd.openxmlformats-officedocument.presentationml.tags+xml"/>
  <Override PartName="/ppt/notesSlides/notesSlide71.xml" ContentType="application/vnd.openxmlformats-officedocument.presentationml.notesSlide+xml"/>
  <Override PartName="/ppt/tags/tag105.xml" ContentType="application/vnd.openxmlformats-officedocument.presentationml.tags+xml"/>
  <Override PartName="/ppt/notesSlides/notesSlide72.xml" ContentType="application/vnd.openxmlformats-officedocument.presentationml.notesSlide+xml"/>
  <Override PartName="/ppt/tags/tag106.xml" ContentType="application/vnd.openxmlformats-officedocument.presentationml.tags+xml"/>
  <Override PartName="/ppt/notesSlides/notesSlide73.xml" ContentType="application/vnd.openxmlformats-officedocument.presentationml.notesSlide+xml"/>
  <Override PartName="/ppt/tags/tag107.xml" ContentType="application/vnd.openxmlformats-officedocument.presentationml.tags+xml"/>
  <Override PartName="/ppt/notesSlides/notesSlide74.xml" ContentType="application/vnd.openxmlformats-officedocument.presentationml.notesSlide+xml"/>
  <Override PartName="/ppt/tags/tag108.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109.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1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2"/>
  </p:notesMasterIdLst>
  <p:handoutMasterIdLst>
    <p:handoutMasterId r:id="rId173"/>
  </p:handoutMasterIdLst>
  <p:sldIdLst>
    <p:sldId id="481" r:id="rId2"/>
    <p:sldId id="482" r:id="rId3"/>
    <p:sldId id="483" r:id="rId4"/>
    <p:sldId id="653" r:id="rId5"/>
    <p:sldId id="654" r:id="rId6"/>
    <p:sldId id="707" r:id="rId7"/>
    <p:sldId id="706" r:id="rId8"/>
    <p:sldId id="705" r:id="rId9"/>
    <p:sldId id="704" r:id="rId10"/>
    <p:sldId id="492" r:id="rId11"/>
    <p:sldId id="655" r:id="rId12"/>
    <p:sldId id="493" r:id="rId13"/>
    <p:sldId id="674" r:id="rId14"/>
    <p:sldId id="675" r:id="rId15"/>
    <p:sldId id="676" r:id="rId16"/>
    <p:sldId id="677" r:id="rId17"/>
    <p:sldId id="678" r:id="rId18"/>
    <p:sldId id="679" r:id="rId19"/>
    <p:sldId id="708" r:id="rId20"/>
    <p:sldId id="709" r:id="rId21"/>
    <p:sldId id="680" r:id="rId22"/>
    <p:sldId id="617" r:id="rId23"/>
    <p:sldId id="495" r:id="rId24"/>
    <p:sldId id="656" r:id="rId25"/>
    <p:sldId id="657" r:id="rId26"/>
    <p:sldId id="658" r:id="rId27"/>
    <p:sldId id="661" r:id="rId28"/>
    <p:sldId id="664" r:id="rId29"/>
    <p:sldId id="663" r:id="rId30"/>
    <p:sldId id="662" r:id="rId31"/>
    <p:sldId id="534" r:id="rId32"/>
    <p:sldId id="660" r:id="rId33"/>
    <p:sldId id="659" r:id="rId34"/>
    <p:sldId id="665" r:id="rId35"/>
    <p:sldId id="668" r:id="rId36"/>
    <p:sldId id="667" r:id="rId37"/>
    <p:sldId id="666" r:id="rId38"/>
    <p:sldId id="669" r:id="rId39"/>
    <p:sldId id="670" r:id="rId40"/>
    <p:sldId id="671" r:id="rId41"/>
    <p:sldId id="672" r:id="rId42"/>
    <p:sldId id="673" r:id="rId43"/>
    <p:sldId id="537" r:id="rId44"/>
    <p:sldId id="510" r:id="rId45"/>
    <p:sldId id="511" r:id="rId46"/>
    <p:sldId id="538" r:id="rId47"/>
    <p:sldId id="618" r:id="rId48"/>
    <p:sldId id="681" r:id="rId49"/>
    <p:sldId id="425" r:id="rId50"/>
    <p:sldId id="682" r:id="rId51"/>
    <p:sldId id="714" r:id="rId52"/>
    <p:sldId id="713" r:id="rId53"/>
    <p:sldId id="712" r:id="rId54"/>
    <p:sldId id="711" r:id="rId55"/>
    <p:sldId id="710" r:id="rId56"/>
    <p:sldId id="286" r:id="rId57"/>
    <p:sldId id="620" r:id="rId58"/>
    <p:sldId id="622" r:id="rId59"/>
    <p:sldId id="621" r:id="rId60"/>
    <p:sldId id="288" r:id="rId61"/>
    <p:sldId id="684" r:id="rId62"/>
    <p:sldId id="433" r:id="rId63"/>
    <p:sldId id="434" r:id="rId64"/>
    <p:sldId id="436" r:id="rId65"/>
    <p:sldId id="437" r:id="rId66"/>
    <p:sldId id="290" r:id="rId67"/>
    <p:sldId id="715" r:id="rId68"/>
    <p:sldId id="438" r:id="rId69"/>
    <p:sldId id="439" r:id="rId70"/>
    <p:sldId id="440" r:id="rId71"/>
    <p:sldId id="441" r:id="rId72"/>
    <p:sldId id="442" r:id="rId73"/>
    <p:sldId id="443" r:id="rId74"/>
    <p:sldId id="444" r:id="rId75"/>
    <p:sldId id="445" r:id="rId76"/>
    <p:sldId id="446" r:id="rId77"/>
    <p:sldId id="447" r:id="rId78"/>
    <p:sldId id="623" r:id="rId79"/>
    <p:sldId id="292" r:id="rId80"/>
    <p:sldId id="293" r:id="rId81"/>
    <p:sldId id="294" r:id="rId82"/>
    <p:sldId id="295" r:id="rId83"/>
    <p:sldId id="696" r:id="rId84"/>
    <p:sldId id="697" r:id="rId85"/>
    <p:sldId id="685" r:id="rId86"/>
    <p:sldId id="298" r:id="rId87"/>
    <p:sldId id="296" r:id="rId88"/>
    <p:sldId id="625" r:id="rId89"/>
    <p:sldId id="627" r:id="rId90"/>
    <p:sldId id="626" r:id="rId91"/>
    <p:sldId id="624" r:id="rId92"/>
    <p:sldId id="629" r:id="rId93"/>
    <p:sldId id="297" r:id="rId94"/>
    <p:sldId id="630" r:id="rId95"/>
    <p:sldId id="456" r:id="rId96"/>
    <p:sldId id="300" r:id="rId97"/>
    <p:sldId id="718" r:id="rId98"/>
    <p:sldId id="717" r:id="rId99"/>
    <p:sldId id="716" r:id="rId100"/>
    <p:sldId id="454" r:id="rId101"/>
    <p:sldId id="301" r:id="rId102"/>
    <p:sldId id="457" r:id="rId103"/>
    <p:sldId id="302" r:id="rId104"/>
    <p:sldId id="304" r:id="rId105"/>
    <p:sldId id="631" r:id="rId106"/>
    <p:sldId id="640" r:id="rId107"/>
    <p:sldId id="721" r:id="rId108"/>
    <p:sldId id="720" r:id="rId109"/>
    <p:sldId id="719" r:id="rId110"/>
    <p:sldId id="305" r:id="rId111"/>
    <p:sldId id="306" r:id="rId112"/>
    <p:sldId id="307" r:id="rId113"/>
    <p:sldId id="308" r:id="rId114"/>
    <p:sldId id="458" r:id="rId115"/>
    <p:sldId id="632" r:id="rId116"/>
    <p:sldId id="633" r:id="rId117"/>
    <p:sldId id="634" r:id="rId118"/>
    <p:sldId id="309" r:id="rId119"/>
    <p:sldId id="635" r:id="rId120"/>
    <p:sldId id="310" r:id="rId121"/>
    <p:sldId id="636" r:id="rId122"/>
    <p:sldId id="311" r:id="rId123"/>
    <p:sldId id="637" r:id="rId124"/>
    <p:sldId id="312" r:id="rId125"/>
    <p:sldId id="313" r:id="rId126"/>
    <p:sldId id="638" r:id="rId127"/>
    <p:sldId id="314" r:id="rId128"/>
    <p:sldId id="315" r:id="rId129"/>
    <p:sldId id="694" r:id="rId130"/>
    <p:sldId id="695" r:id="rId131"/>
    <p:sldId id="639" r:id="rId132"/>
    <p:sldId id="722" r:id="rId133"/>
    <p:sldId id="723" r:id="rId134"/>
    <p:sldId id="725" r:id="rId135"/>
    <p:sldId id="724" r:id="rId136"/>
    <p:sldId id="727" r:id="rId137"/>
    <p:sldId id="726" r:id="rId138"/>
    <p:sldId id="728" r:id="rId139"/>
    <p:sldId id="729" r:id="rId140"/>
    <p:sldId id="730" r:id="rId141"/>
    <p:sldId id="686" r:id="rId142"/>
    <p:sldId id="539" r:id="rId143"/>
    <p:sldId id="698" r:id="rId144"/>
    <p:sldId id="688" r:id="rId145"/>
    <p:sldId id="699" r:id="rId146"/>
    <p:sldId id="644" r:id="rId147"/>
    <p:sldId id="700" r:id="rId148"/>
    <p:sldId id="541" r:id="rId149"/>
    <p:sldId id="645" r:id="rId150"/>
    <p:sldId id="646" r:id="rId151"/>
    <p:sldId id="647" r:id="rId152"/>
    <p:sldId id="648" r:id="rId153"/>
    <p:sldId id="548" r:id="rId154"/>
    <p:sldId id="689" r:id="rId155"/>
    <p:sldId id="690" r:id="rId156"/>
    <p:sldId id="691" r:id="rId157"/>
    <p:sldId id="692" r:id="rId158"/>
    <p:sldId id="693" r:id="rId159"/>
    <p:sldId id="701" r:id="rId160"/>
    <p:sldId id="702" r:id="rId161"/>
    <p:sldId id="643" r:id="rId162"/>
    <p:sldId id="703" r:id="rId163"/>
    <p:sldId id="649" r:id="rId164"/>
    <p:sldId id="554" r:id="rId165"/>
    <p:sldId id="560" r:id="rId166"/>
    <p:sldId id="650" r:id="rId167"/>
    <p:sldId id="651" r:id="rId168"/>
    <p:sldId id="652" r:id="rId169"/>
    <p:sldId id="558" r:id="rId170"/>
    <p:sldId id="559" r:id="rId171"/>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6">
          <p15:clr>
            <a:srgbClr val="A4A3A4"/>
          </p15:clr>
        </p15:guide>
        <p15:guide id="2" pos="380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02020"/>
    <a:srgbClr val="FF8D41"/>
    <a:srgbClr val="B2B2B2"/>
    <a:srgbClr val="323232"/>
    <a:srgbClr val="CC3300"/>
    <a:srgbClr val="CC0000"/>
    <a:srgbClr val="FF3300"/>
    <a:srgbClr val="9900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48" autoAdjust="0"/>
    <p:restoredTop sz="74381"/>
  </p:normalViewPr>
  <p:slideViewPr>
    <p:cSldViewPr snapToGrid="0" showGuides="1">
      <p:cViewPr varScale="1">
        <p:scale>
          <a:sx n="81" d="100"/>
          <a:sy n="81" d="100"/>
        </p:scale>
        <p:origin x="1112" y="184"/>
      </p:cViewPr>
      <p:guideLst>
        <p:guide orient="horz" pos="186"/>
        <p:guide pos="3804"/>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heme" Target="theme/theme1.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2020/8/8</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2020/8/8</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baike.baidu.com/item/TCP" TargetMode="External"/><Relationship Id="rId2" Type="http://schemas.openxmlformats.org/officeDocument/2006/relationships/slide" Target="../slides/slide124.xml"/><Relationship Id="rId1" Type="http://schemas.openxmlformats.org/officeDocument/2006/relationships/notesMaster" Target="../notesMasters/notesMaster1.xml"/><Relationship Id="rId4" Type="http://schemas.openxmlformats.org/officeDocument/2006/relationships/hyperlink" Target="https://baike.baidu.com/item/%E5%88%86%E6%AE%B5"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根据传输的基本原理，出现了不同协议。</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extLst>
      <p:ext uri="{BB962C8B-B14F-4D97-AF65-F5344CB8AC3E}">
        <p14:creationId xmlns:p14="http://schemas.microsoft.com/office/powerpoint/2010/main" val="349680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43</a:t>
            </a:fld>
            <a:endParaRPr lang="zh-CN" altLang="en-US"/>
          </a:p>
        </p:txBody>
      </p:sp>
    </p:spTree>
    <p:extLst>
      <p:ext uri="{BB962C8B-B14F-4D97-AF65-F5344CB8AC3E}">
        <p14:creationId xmlns:p14="http://schemas.microsoft.com/office/powerpoint/2010/main" val="1499651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根据传输的基本原理，出现了不同协议。</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46</a:t>
            </a:fld>
            <a:endParaRPr lang="zh-CN" altLang="en-US"/>
          </a:p>
        </p:txBody>
      </p:sp>
    </p:spTree>
    <p:extLst>
      <p:ext uri="{BB962C8B-B14F-4D97-AF65-F5344CB8AC3E}">
        <p14:creationId xmlns:p14="http://schemas.microsoft.com/office/powerpoint/2010/main" val="1979632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根据传输的基本原理，出现了不同协议。</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47</a:t>
            </a:fld>
            <a:endParaRPr lang="zh-CN" altLang="en-US"/>
          </a:p>
        </p:txBody>
      </p:sp>
    </p:spTree>
    <p:extLst>
      <p:ext uri="{BB962C8B-B14F-4D97-AF65-F5344CB8AC3E}">
        <p14:creationId xmlns:p14="http://schemas.microsoft.com/office/powerpoint/2010/main" val="150022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根据传输的基本原理，出现了不同协议。</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48</a:t>
            </a:fld>
            <a:endParaRPr lang="zh-CN" altLang="en-US"/>
          </a:p>
        </p:txBody>
      </p:sp>
    </p:spTree>
    <p:extLst>
      <p:ext uri="{BB962C8B-B14F-4D97-AF65-F5344CB8AC3E}">
        <p14:creationId xmlns:p14="http://schemas.microsoft.com/office/powerpoint/2010/main" val="764319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1691777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全双工：同时双向</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991236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全双工：同时双向</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440201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全双工：同时双向</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793533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全双工：同时双向</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735229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226071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全双工：同时双向</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3746086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789576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2133199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777456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103111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62</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63</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例如首部长度的值为</a:t>
            </a:r>
            <a:r>
              <a:rPr lang="en-US" altLang="zh-CN" dirty="0"/>
              <a:t>20</a:t>
            </a:r>
            <a:r>
              <a:rPr lang="zh-CN" altLang="en-US" dirty="0"/>
              <a:t>，则首部总共有</a:t>
            </a:r>
            <a:r>
              <a:rPr lang="en-US" altLang="zh-CN" dirty="0"/>
              <a:t>20×4</a:t>
            </a:r>
            <a:r>
              <a:rPr lang="zh-CN" altLang="en-US" dirty="0"/>
              <a:t>个字节。</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solidFill>
                <a:latin typeface="微软雅黑" panose="020B0503020204020204" charset="-122"/>
                <a:ea typeface="微软雅黑" panose="020B0503020204020204" charset="-122"/>
              </a:rPr>
              <a:t>实时网络多媒体应用，通常要求端到端吞吐量大于等于某个最小发送速率，不希望过分地延迟报文段的传送，且能容忍一些数据丢失，UDP则适合这类应用。</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5</a:t>
            </a:fld>
            <a:endParaRPr lang="zh-CN" altLang="en-US"/>
          </a:p>
        </p:txBody>
      </p:sp>
    </p:spTree>
    <p:extLst>
      <p:ext uri="{BB962C8B-B14F-4D97-AF65-F5344CB8AC3E}">
        <p14:creationId xmlns:p14="http://schemas.microsoft.com/office/powerpoint/2010/main" val="9113770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urgent</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66</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urgent</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10461330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Acknowledge</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68</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a:solidFill>
                  <a:schemeClr val="tx1"/>
                </a:solidFill>
                <a:effectLst/>
                <a:latin typeface="+mn-lt"/>
                <a:ea typeface="+mn-ea"/>
                <a:cs typeface="+mn-cs"/>
              </a:rPr>
              <a:t>PuSH</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69</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a:solidFill>
                  <a:schemeClr val="tx1"/>
                </a:solidFill>
                <a:effectLst/>
                <a:latin typeface="+mn-lt"/>
                <a:ea typeface="+mn-ea"/>
                <a:cs typeface="+mn-cs"/>
              </a:rPr>
              <a:t>ReSeT</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例如主机崩溃</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70</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synchronous</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71</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a:solidFill>
                  <a:schemeClr val="tx1"/>
                </a:solidFill>
                <a:effectLst/>
                <a:latin typeface="+mn-lt"/>
                <a:ea typeface="+mn-ea"/>
                <a:cs typeface="+mn-cs"/>
              </a:rPr>
              <a:t>FINish</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表示接收方愿意接收 的应用层数据字节的数量。</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73</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solidFill>
                <a:latin typeface="微软雅黑" panose="020B0503020204020204" charset="-122"/>
                <a:ea typeface="微软雅黑" panose="020B0503020204020204" charset="-122"/>
              </a:rPr>
              <a:t>实时网络多媒体应用，通常要求端到端吞吐量大于等于某个最小发送速率，不希望过分地延迟报文段的传送，且能容忍一些数据丢失，UDP则适合这类应用。</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6</a:t>
            </a:fld>
            <a:endParaRPr lang="zh-CN" altLang="en-US"/>
          </a:p>
        </p:txBody>
      </p:sp>
    </p:spTree>
    <p:extLst>
      <p:ext uri="{BB962C8B-B14F-4D97-AF65-F5344CB8AC3E}">
        <p14:creationId xmlns:p14="http://schemas.microsoft.com/office/powerpoint/2010/main" val="17566757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75</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微软雅黑" panose="020B0503020204020204" charset="-122"/>
                <a:ea typeface="微软雅黑" panose="020B0503020204020204" charset="-122"/>
                <a:cs typeface="微软雅黑" panose="020B0503020204020204" charset="-122"/>
              </a:rPr>
              <a:t> 例如：发送方告诉接收方其缓存能够接收的数据段的最大长度是</a:t>
            </a:r>
            <a:r>
              <a:rPr lang="en-US" altLang="zh-CN" dirty="0">
                <a:latin typeface="微软雅黑" panose="020B0503020204020204" charset="-122"/>
                <a:ea typeface="微软雅黑" panose="020B0503020204020204" charset="-122"/>
                <a:cs typeface="微软雅黑" panose="020B0503020204020204" charset="-122"/>
              </a:rPr>
              <a:t>MSS</a:t>
            </a:r>
            <a:r>
              <a:rPr lang="zh-CN" altLang="en-US" dirty="0">
                <a:latin typeface="微软雅黑" panose="020B0503020204020204" charset="-122"/>
                <a:ea typeface="微软雅黑" panose="020B0503020204020204" charset="-122"/>
                <a:cs typeface="微软雅黑" panose="020B0503020204020204" charset="-122"/>
              </a:rPr>
              <a:t>个字节。</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76</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77</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78</a:t>
            </a:fld>
            <a:endParaRPr lang="zh-CN" altLang="en-US"/>
          </a:p>
        </p:txBody>
      </p:sp>
    </p:spTree>
    <p:extLst>
      <p:ext uri="{BB962C8B-B14F-4D97-AF65-F5344CB8AC3E}">
        <p14:creationId xmlns:p14="http://schemas.microsoft.com/office/powerpoint/2010/main" val="10512378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根据传输的基本原理，出现了不同协议。</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85</a:t>
            </a:fld>
            <a:endParaRPr lang="zh-CN" altLang="en-US"/>
          </a:p>
        </p:txBody>
      </p:sp>
    </p:spTree>
    <p:extLst>
      <p:ext uri="{BB962C8B-B14F-4D97-AF65-F5344CB8AC3E}">
        <p14:creationId xmlns:p14="http://schemas.microsoft.com/office/powerpoint/2010/main" val="37286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客户端和服务器一开始都处于关闭状态。</a:t>
            </a:r>
            <a:r>
              <a:rPr kumimoji="1" lang="en-US" altLang="zh-CN" dirty="0"/>
              <a:t>C/S</a:t>
            </a:r>
            <a:r>
              <a:rPr kumimoji="1" lang="zh-CN" altLang="en-US" dirty="0"/>
              <a:t>网络应用，服务器要先启动，所以服务器先启动并处于监听状态。</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93</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客户端和服务器一开始都处于关闭状态。</a:t>
            </a:r>
            <a:r>
              <a:rPr kumimoji="1" lang="en-US" altLang="zh-CN" dirty="0"/>
              <a:t>C/S</a:t>
            </a:r>
            <a:r>
              <a:rPr kumimoji="1" lang="zh-CN" altLang="en-US" dirty="0"/>
              <a:t>网络应用，服务器要先启动，所以服务器先启动并处于监听状态。</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94</a:t>
            </a:fld>
            <a:endParaRPr lang="zh-CN" altLang="en-US"/>
          </a:p>
        </p:txBody>
      </p:sp>
    </p:spTree>
    <p:extLst>
      <p:ext uri="{BB962C8B-B14F-4D97-AF65-F5344CB8AC3E}">
        <p14:creationId xmlns:p14="http://schemas.microsoft.com/office/powerpoint/2010/main" val="12473043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客户端和服务器一开始都处于关闭状态。</a:t>
            </a:r>
            <a:r>
              <a:rPr kumimoji="1" lang="en-US" altLang="zh-CN" dirty="0"/>
              <a:t>C/S</a:t>
            </a:r>
            <a:r>
              <a:rPr kumimoji="1" lang="zh-CN" altLang="en-US" dirty="0"/>
              <a:t>网络应用，服务器要先启动，所以服务器先启动并处于监听状态。</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95</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客户端和服务器一开始都处于关闭状态。</a:t>
            </a:r>
            <a:r>
              <a:rPr kumimoji="1" lang="en-US" altLang="zh-CN" dirty="0"/>
              <a:t>C/S</a:t>
            </a:r>
            <a:r>
              <a:rPr kumimoji="1" lang="zh-CN" altLang="en-US" dirty="0"/>
              <a:t>网络应用，服务器要先启动，所以服务器先启动并处于监听状态。</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100</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客户端和服务器一开始都处于关闭状态。</a:t>
            </a:r>
            <a:r>
              <a:rPr kumimoji="1" lang="en-US" altLang="zh-CN" dirty="0"/>
              <a:t>C/S</a:t>
            </a:r>
            <a:r>
              <a:rPr kumimoji="1" lang="zh-CN" altLang="en-US" dirty="0"/>
              <a:t>网络应用，服务器要先启动，所以服务器先启动并处于监听状态。</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102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solidFill>
                <a:latin typeface="微软雅黑" panose="020B0503020204020204" charset="-122"/>
                <a:ea typeface="微软雅黑" panose="020B0503020204020204" charset="-122"/>
              </a:rPr>
              <a:t>实时网络多媒体应用，通常要求端到端吞吐量大于等于某个最小发送速率，不希望过分地延迟报文段的传送，且能容忍一些数据丢失，UDP则适合这类应用。</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7</a:t>
            </a:fld>
            <a:endParaRPr lang="zh-CN" altLang="en-US"/>
          </a:p>
        </p:txBody>
      </p:sp>
    </p:spTree>
    <p:extLst>
      <p:ext uri="{BB962C8B-B14F-4D97-AF65-F5344CB8AC3E}">
        <p14:creationId xmlns:p14="http://schemas.microsoft.com/office/powerpoint/2010/main" val="9467662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116</a:t>
            </a:fld>
            <a:endParaRPr lang="zh-CN" altLang="en-US"/>
          </a:p>
        </p:txBody>
      </p:sp>
    </p:spTree>
    <p:extLst>
      <p:ext uri="{BB962C8B-B14F-4D97-AF65-F5344CB8AC3E}">
        <p14:creationId xmlns:p14="http://schemas.microsoft.com/office/powerpoint/2010/main" val="10345332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117</a:t>
            </a:fld>
            <a:endParaRPr lang="zh-CN" altLang="en-US"/>
          </a:p>
        </p:txBody>
      </p:sp>
    </p:spTree>
    <p:extLst>
      <p:ext uri="{BB962C8B-B14F-4D97-AF65-F5344CB8AC3E}">
        <p14:creationId xmlns:p14="http://schemas.microsoft.com/office/powerpoint/2010/main" val="3274913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119</a:t>
            </a:fld>
            <a:endParaRPr lang="zh-CN" altLang="en-US"/>
          </a:p>
        </p:txBody>
      </p:sp>
    </p:spTree>
    <p:extLst>
      <p:ext uri="{BB962C8B-B14F-4D97-AF65-F5344CB8AC3E}">
        <p14:creationId xmlns:p14="http://schemas.microsoft.com/office/powerpoint/2010/main" val="17236100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121</a:t>
            </a:fld>
            <a:endParaRPr lang="zh-CN" altLang="en-US"/>
          </a:p>
        </p:txBody>
      </p:sp>
    </p:spTree>
    <p:extLst>
      <p:ext uri="{BB962C8B-B14F-4D97-AF65-F5344CB8AC3E}">
        <p14:creationId xmlns:p14="http://schemas.microsoft.com/office/powerpoint/2010/main" val="940830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123</a:t>
            </a:fld>
            <a:endParaRPr lang="zh-CN" altLang="en-US"/>
          </a:p>
        </p:txBody>
      </p:sp>
    </p:spTree>
    <p:extLst>
      <p:ext uri="{BB962C8B-B14F-4D97-AF65-F5344CB8AC3E}">
        <p14:creationId xmlns:p14="http://schemas.microsoft.com/office/powerpoint/2010/main" val="1877071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dirty="0">
                <a:solidFill>
                  <a:schemeClr val="tx1"/>
                </a:solidFill>
                <a:effectLst/>
                <a:latin typeface="+mn-lt"/>
                <a:ea typeface="+mn-ea"/>
                <a:cs typeface="+mn-cs"/>
              </a:rPr>
              <a:t>MSL:</a:t>
            </a:r>
            <a:r>
              <a:rPr lang="zh-CN" altLang="en-US" sz="1200" b="1" i="0" u="none" strike="noStrike" kern="1200" dirty="0">
                <a:solidFill>
                  <a:schemeClr val="tx1"/>
                </a:solidFill>
                <a:effectLst/>
                <a:latin typeface="+mn-lt"/>
                <a:ea typeface="+mn-ea"/>
                <a:cs typeface="+mn-cs"/>
              </a:rPr>
              <a:t>最大段寿命</a:t>
            </a:r>
            <a:r>
              <a:rPr lang="zh-CN" altLang="en-US" sz="1200" b="0" i="0" u="none" strike="noStrike" kern="1200" dirty="0">
                <a:solidFill>
                  <a:schemeClr val="tx1"/>
                </a:solidFill>
                <a:effectLst/>
                <a:latin typeface="+mn-lt"/>
                <a:ea typeface="+mn-ea"/>
                <a:cs typeface="+mn-cs"/>
              </a:rPr>
              <a:t> 是一个 </a:t>
            </a:r>
            <a:r>
              <a:rPr lang="en-US" altLang="zh-CN" sz="1200" b="0" i="0" u="none" strike="noStrike" kern="1200" dirty="0">
                <a:solidFill>
                  <a:schemeClr val="tx1"/>
                </a:solidFill>
                <a:effectLst/>
                <a:latin typeface="+mn-lt"/>
                <a:ea typeface="+mn-ea"/>
                <a:cs typeface="+mn-cs"/>
                <a:hlinkClick r:id="rId3"/>
              </a:rPr>
              <a:t>TCP</a:t>
            </a:r>
            <a:r>
              <a:rPr lang="zh-CN" altLang="en-US"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hlinkClick r:id="rId4"/>
              </a:rPr>
              <a:t>分段</a:t>
            </a:r>
            <a:r>
              <a:rPr lang="zh-CN" altLang="en-US" sz="1200" b="0" i="0" u="none" strike="noStrike" kern="1200" dirty="0">
                <a:solidFill>
                  <a:schemeClr val="tx1"/>
                </a:solidFill>
                <a:effectLst/>
                <a:latin typeface="+mn-lt"/>
                <a:ea typeface="+mn-ea"/>
                <a:cs typeface="+mn-cs"/>
              </a:rPr>
              <a:t>可以存在于互联网系统中的最大时间。它被任意地定义为两分钟长。</a:t>
            </a:r>
          </a:p>
          <a:p>
            <a:r>
              <a:rPr lang="en-US" altLang="zh-CN" sz="1200" b="0" i="0" u="none" strike="noStrike" kern="1200" dirty="0">
                <a:solidFill>
                  <a:schemeClr val="tx1"/>
                </a:solidFill>
                <a:effectLst/>
                <a:latin typeface="+mn-lt"/>
                <a:ea typeface="+mn-ea"/>
                <a:cs typeface="+mn-cs"/>
              </a:rPr>
              <a:t>Maximum segment lifetime</a:t>
            </a:r>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124</a:t>
            </a:fld>
            <a:endParaRPr lang="zh-CN" altLang="en-US"/>
          </a:p>
        </p:txBody>
      </p:sp>
    </p:spTree>
    <p:extLst>
      <p:ext uri="{BB962C8B-B14F-4D97-AF65-F5344CB8AC3E}">
        <p14:creationId xmlns:p14="http://schemas.microsoft.com/office/powerpoint/2010/main" val="11440537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根据传输的基本原理，出现了不同协议。</a:t>
            </a: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141</a:t>
            </a:fld>
            <a:endParaRPr lang="zh-CN" altLang="en-US"/>
          </a:p>
        </p:txBody>
      </p:sp>
    </p:spTree>
    <p:extLst>
      <p:ext uri="{BB962C8B-B14F-4D97-AF65-F5344CB8AC3E}">
        <p14:creationId xmlns:p14="http://schemas.microsoft.com/office/powerpoint/2010/main" val="3764738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无差错、无缺失、无冗余、无乱序。</a:t>
            </a:r>
          </a:p>
        </p:txBody>
      </p:sp>
    </p:spTree>
    <p:extLst>
      <p:ext uri="{BB962C8B-B14F-4D97-AF65-F5344CB8AC3E}">
        <p14:creationId xmlns:p14="http://schemas.microsoft.com/office/powerpoint/2010/main" val="11087838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18827647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144</a:t>
            </a:fld>
            <a:endParaRPr lang="zh-CN" altLang="en-US"/>
          </a:p>
        </p:txBody>
      </p:sp>
    </p:spTree>
    <p:extLst>
      <p:ext uri="{BB962C8B-B14F-4D97-AF65-F5344CB8AC3E}">
        <p14:creationId xmlns:p14="http://schemas.microsoft.com/office/powerpoint/2010/main" val="704370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solidFill>
                <a:latin typeface="微软雅黑" panose="020B0503020204020204" charset="-122"/>
                <a:ea typeface="微软雅黑" panose="020B0503020204020204" charset="-122"/>
              </a:rPr>
              <a:t>实时网络多媒体应用，通常要求端到端吞吐量大于等于某个最小发送速率，不希望过分地延迟报文段的传送，且能容忍一些数据丢失，UDP则适合这类应用。</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8</a:t>
            </a:fld>
            <a:endParaRPr lang="zh-CN" altLang="en-US"/>
          </a:p>
        </p:txBody>
      </p:sp>
    </p:spTree>
    <p:extLst>
      <p:ext uri="{BB962C8B-B14F-4D97-AF65-F5344CB8AC3E}">
        <p14:creationId xmlns:p14="http://schemas.microsoft.com/office/powerpoint/2010/main" val="28156002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20988762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21223451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19429943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15699925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18067544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1000714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10411427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9867021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5095667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1824510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solidFill>
                <a:latin typeface="微软雅黑" panose="020B0503020204020204" charset="-122"/>
                <a:ea typeface="微软雅黑" panose="020B0503020204020204" charset="-122"/>
              </a:rPr>
              <a:t>实时网络多媒体应用，通常要求端到端吞吐量大于等于某个最小发送速率，不希望过分地延迟报文段的传送，且能容忍一些数据丢失，UDP则适合这类应用。</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9</a:t>
            </a:fld>
            <a:endParaRPr lang="zh-CN" altLang="en-US"/>
          </a:p>
        </p:txBody>
      </p:sp>
    </p:spTree>
    <p:extLst>
      <p:ext uri="{BB962C8B-B14F-4D97-AF65-F5344CB8AC3E}">
        <p14:creationId xmlns:p14="http://schemas.microsoft.com/office/powerpoint/2010/main" val="33434685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4171159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7277237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14155633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7358109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15717521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2224203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18426906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TCP</a:t>
            </a:r>
            <a:r>
              <a:rPr lang="zh-CN" altLang="en-US"/>
              <a:t>怎么做到保证数据可靠传输的，</a:t>
            </a:r>
          </a:p>
        </p:txBody>
      </p:sp>
    </p:spTree>
    <p:extLst>
      <p:ext uri="{BB962C8B-B14F-4D97-AF65-F5344CB8AC3E}">
        <p14:creationId xmlns:p14="http://schemas.microsoft.com/office/powerpoint/2010/main" val="16122502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031897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480173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噪音是发声体做无规则振动时发出的声音。</a:t>
            </a:r>
            <a:endParaRPr kumimoji="1" lang="zh-CN" altLang="en-US" b="1"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22</a:t>
            </a:fld>
            <a:endParaRPr lang="zh-CN" altLang="en-US"/>
          </a:p>
        </p:txBody>
      </p:sp>
    </p:spTree>
    <p:extLst>
      <p:ext uri="{BB962C8B-B14F-4D97-AF65-F5344CB8AC3E}">
        <p14:creationId xmlns:p14="http://schemas.microsoft.com/office/powerpoint/2010/main" val="1086328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2020/8/8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2020/8/8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2020/8/8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2020/8/8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2020/8/8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2020/8/8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2020/8/8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2020/8/8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2020/8/8</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2020/8/8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tx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2020/8/8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75.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6.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77.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8.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9.xml"/></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80.xml"/><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1.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3.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1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8.jp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7.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tags" Target="../tags/tag85.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86.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7.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tags" Target="../tags/tag8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9.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tags" Target="../tags/tag90.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1.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tags" Target="../tags/tag92.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93.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4.xml"/></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95.xml"/><Relationship Id="rId4" Type="http://schemas.openxmlformats.org/officeDocument/2006/relationships/image" Target="../media/image4.png"/></Relationships>
</file>

<file path=ppt/slides/_rels/slide12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tags" Target="../tags/tag96.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tags" Target="../tags/tag97.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tags" Target="../tags/tag98.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9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10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tags" Target="../tags/tag101.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tags" Target="../tags/tag102.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tags" Target="../tags/tag103.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tags" Target="../tags/tag104.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tags" Target="../tags/tag105.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tags" Target="../tags/tag106.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tags" Target="../tags/tag107.xml"/></Relationships>
</file>

<file path=ppt/slides/_rels/slide1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tags" Target="../tags/tag108.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7.xml"/><Relationship Id="rId1" Type="http://schemas.openxmlformats.org/officeDocument/2006/relationships/tags" Target="../tags/tag10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0.xml"/></Relationships>
</file>

<file path=ppt/slides/_rels/slide16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4.xml"/><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5.xml"/></Relationships>
</file>

<file path=ppt/slides/_rels/slide4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3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3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3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39.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40.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4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4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4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4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45.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4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4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48.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49.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50.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51.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5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5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54.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55.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5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5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58.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59.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60.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6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6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63.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64.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65.xml"/></Relationships>
</file>

<file path=ppt/slides/_rels/slide7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8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6.xml"/><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9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7.png"/></Relationships>
</file>

<file path=ppt/slides/_rels/slide9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7.xml"/><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tags" Target="../tags/tag68.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69.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70.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1.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3.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688245" y="3221457"/>
            <a:ext cx="2288540" cy="461665"/>
          </a:xfrm>
          <a:prstGeom prst="rect">
            <a:avLst/>
          </a:prstGeom>
          <a:noFill/>
        </p:spPr>
        <p:txBody>
          <a:bodyPr wrap="square" rtlCol="0">
            <a:spAutoFit/>
          </a:bodyPr>
          <a:lstStyle/>
          <a:p>
            <a:r>
              <a:rPr lang="zh-CN" altLang="en-US" sz="2400" dirty="0"/>
              <a:t>第三章   传输层</a:t>
            </a:r>
          </a:p>
        </p:txBody>
      </p:sp>
      <p:sp>
        <p:nvSpPr>
          <p:cNvPr id="9" name="文本框 8"/>
          <p:cNvSpPr txBox="1"/>
          <p:nvPr/>
        </p:nvSpPr>
        <p:spPr>
          <a:xfrm>
            <a:off x="3795140" y="1570039"/>
            <a:ext cx="4763643" cy="3785652"/>
          </a:xfrm>
          <a:prstGeom prst="rect">
            <a:avLst/>
          </a:prstGeom>
          <a:noFill/>
        </p:spPr>
        <p:txBody>
          <a:bodyPr wrap="square" rtlCol="0">
            <a:spAutoFit/>
          </a:bodyPr>
          <a:lstStyle/>
          <a:p>
            <a:pPr>
              <a:lnSpc>
                <a:spcPct val="200000"/>
              </a:lnSpc>
            </a:pPr>
            <a:r>
              <a:rPr lang="zh-CN" altLang="en-US" sz="2400" dirty="0"/>
              <a:t>第一节 传输层的基本服务</a:t>
            </a:r>
            <a:endParaRPr lang="en-US" altLang="zh-CN" sz="2400" dirty="0"/>
          </a:p>
          <a:p>
            <a:pPr>
              <a:lnSpc>
                <a:spcPct val="200000"/>
              </a:lnSpc>
            </a:pPr>
            <a:r>
              <a:rPr lang="zh-CN" altLang="en-US" sz="2400" dirty="0"/>
              <a:t>第二节 传输层的复用与分解</a:t>
            </a:r>
            <a:endParaRPr lang="en-US" altLang="zh-CN" sz="2400" dirty="0"/>
          </a:p>
          <a:p>
            <a:pPr>
              <a:lnSpc>
                <a:spcPct val="200000"/>
              </a:lnSpc>
            </a:pPr>
            <a:r>
              <a:rPr lang="zh-CN" altLang="en-US" sz="2400" dirty="0"/>
              <a:t>第三节 停</a:t>
            </a:r>
            <a:r>
              <a:rPr lang="en-US" altLang="zh-CN" sz="2400" dirty="0"/>
              <a:t>-</a:t>
            </a:r>
            <a:r>
              <a:rPr lang="zh-CN" altLang="en-US" sz="2400" dirty="0"/>
              <a:t>等协议与滑动窗口协议</a:t>
            </a:r>
            <a:endParaRPr lang="en-US" altLang="zh-CN" sz="2400" dirty="0"/>
          </a:p>
          <a:p>
            <a:pPr>
              <a:lnSpc>
                <a:spcPct val="200000"/>
              </a:lnSpc>
            </a:pPr>
            <a:r>
              <a:rPr lang="zh-CN" altLang="en-US" sz="2400" dirty="0">
                <a:solidFill>
                  <a:srgbClr val="FF0000"/>
                </a:solidFill>
              </a:rPr>
              <a:t>第四节 用户数据报协议（</a:t>
            </a:r>
            <a:r>
              <a:rPr lang="en-US" altLang="zh-CN" sz="2400" dirty="0">
                <a:solidFill>
                  <a:srgbClr val="FF0000"/>
                </a:solidFill>
              </a:rPr>
              <a:t>UDP</a:t>
            </a:r>
            <a:r>
              <a:rPr lang="zh-CN" altLang="en-US" sz="2400" dirty="0">
                <a:solidFill>
                  <a:srgbClr val="FF0000"/>
                </a:solidFill>
              </a:rPr>
              <a:t>）</a:t>
            </a:r>
            <a:endParaRPr lang="en-US" altLang="zh-CN" sz="2400" dirty="0">
              <a:solidFill>
                <a:srgbClr val="FF0000"/>
              </a:solidFill>
            </a:endParaRPr>
          </a:p>
          <a:p>
            <a:pPr>
              <a:lnSpc>
                <a:spcPct val="200000"/>
              </a:lnSpc>
            </a:pPr>
            <a:r>
              <a:rPr lang="zh-CN" altLang="en-US" sz="2400" dirty="0"/>
              <a:t>第五节 传输控制协议（</a:t>
            </a:r>
            <a:r>
              <a:rPr lang="en-US" altLang="zh-CN" sz="2400" dirty="0"/>
              <a:t>TCP</a:t>
            </a:r>
            <a:r>
              <a:rPr lang="zh-CN" altLang="en-US" sz="2400" dirty="0"/>
              <a:t>）</a:t>
            </a:r>
          </a:p>
        </p:txBody>
      </p:sp>
      <p:sp>
        <p:nvSpPr>
          <p:cNvPr id="10" name="左大括号 9"/>
          <p:cNvSpPr/>
          <p:nvPr/>
        </p:nvSpPr>
        <p:spPr>
          <a:xfrm>
            <a:off x="3070288" y="1993965"/>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93306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左大括号 20"/>
          <p:cNvSpPr/>
          <p:nvPr/>
        </p:nvSpPr>
        <p:spPr>
          <a:xfrm>
            <a:off x="3897410" y="2136469"/>
            <a:ext cx="310091" cy="87893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p>
        </p:txBody>
      </p:sp>
      <p:sp>
        <p:nvSpPr>
          <p:cNvPr id="22" name="文本框 21"/>
          <p:cNvSpPr txBox="1"/>
          <p:nvPr/>
        </p:nvSpPr>
        <p:spPr>
          <a:xfrm>
            <a:off x="1191486" y="2290209"/>
            <a:ext cx="2428875" cy="499624"/>
          </a:xfrm>
          <a:prstGeom prst="rect">
            <a:avLst/>
          </a:prstGeom>
          <a:noFill/>
        </p:spPr>
        <p:txBody>
          <a:bodyPr wrap="square" rtlCol="0">
            <a:spAutoFit/>
          </a:bodyPr>
          <a:lstStyle/>
          <a:p>
            <a:pPr>
              <a:lnSpc>
                <a:spcPct val="150000"/>
              </a:lnSpc>
            </a:pPr>
            <a:r>
              <a:rPr lang="en-US" sz="2000" dirty="0">
                <a:latin typeface="微软雅黑" panose="020B0503020204020204" charset="-122"/>
                <a:ea typeface="微软雅黑" panose="020B0503020204020204" charset="-122"/>
                <a:cs typeface="微软雅黑" panose="020B0503020204020204" charset="-122"/>
              </a:rPr>
              <a:t>UDP</a:t>
            </a:r>
            <a:r>
              <a:rPr lang="zh-CN" altLang="en-US" sz="2000" dirty="0">
                <a:latin typeface="微软雅黑" panose="020B0503020204020204" charset="-122"/>
                <a:ea typeface="微软雅黑" panose="020B0503020204020204" charset="-122"/>
                <a:cs typeface="微软雅黑" panose="020B0503020204020204" charset="-122"/>
              </a:rPr>
              <a:t>数据报</a:t>
            </a:r>
            <a:r>
              <a:rPr lang="zh-CN" altLang="en-US" sz="2000" b="1" dirty="0">
                <a:latin typeface="微软雅黑" panose="020B0503020204020204" charset="-122"/>
                <a:ea typeface="微软雅黑" panose="020B0503020204020204" charset="-122"/>
                <a:cs typeface="微软雅黑" panose="020B0503020204020204" charset="-122"/>
              </a:rPr>
              <a:t>首部</a:t>
            </a:r>
          </a:p>
        </p:txBody>
      </p:sp>
      <p:sp>
        <p:nvSpPr>
          <p:cNvPr id="23" name="文本框 22"/>
          <p:cNvSpPr txBox="1"/>
          <p:nvPr/>
        </p:nvSpPr>
        <p:spPr>
          <a:xfrm>
            <a:off x="1191486" y="3063534"/>
            <a:ext cx="3345180" cy="499624"/>
          </a:xfrm>
          <a:prstGeom prst="rect">
            <a:avLst/>
          </a:prstGeom>
          <a:noFill/>
        </p:spPr>
        <p:txBody>
          <a:bodyPr wrap="square" rtlCol="0">
            <a:spAutoFit/>
          </a:bodyPr>
          <a:lstStyle/>
          <a:p>
            <a:pPr>
              <a:lnSpc>
                <a:spcPct val="150000"/>
              </a:lnSpc>
            </a:pPr>
            <a:r>
              <a:rPr lang="en-US" sz="2000" dirty="0">
                <a:latin typeface="微软雅黑" panose="020B0503020204020204" charset="-122"/>
                <a:ea typeface="微软雅黑" panose="020B0503020204020204" charset="-122"/>
                <a:cs typeface="微软雅黑" panose="020B0503020204020204" charset="-122"/>
              </a:rPr>
              <a:t>UDP</a:t>
            </a:r>
            <a:r>
              <a:rPr lang="zh-CN" altLang="en-US" sz="2000" dirty="0">
                <a:latin typeface="微软雅黑" panose="020B0503020204020204" charset="-122"/>
                <a:ea typeface="微软雅黑" panose="020B0503020204020204" charset="-122"/>
                <a:cs typeface="微软雅黑" panose="020B0503020204020204" charset="-122"/>
              </a:rPr>
              <a:t>数据报</a:t>
            </a:r>
            <a:r>
              <a:rPr lang="zh-CN" altLang="en-US" sz="2000" b="1" dirty="0">
                <a:latin typeface="微软雅黑" panose="020B0503020204020204" charset="-122"/>
                <a:ea typeface="微软雅黑" panose="020B0503020204020204" charset="-122"/>
                <a:cs typeface="微软雅黑" panose="020B0503020204020204" charset="-122"/>
              </a:rPr>
              <a:t>数据字段</a:t>
            </a:r>
          </a:p>
        </p:txBody>
      </p:sp>
      <p:grpSp>
        <p:nvGrpSpPr>
          <p:cNvPr id="24" name="组合 23"/>
          <p:cNvGrpSpPr/>
          <p:nvPr/>
        </p:nvGrpSpPr>
        <p:grpSpPr>
          <a:xfrm>
            <a:off x="7389607" y="296257"/>
            <a:ext cx="4550008" cy="1247734"/>
            <a:chOff x="6305275" y="281374"/>
            <a:chExt cx="4550008" cy="1247734"/>
          </a:xfrm>
        </p:grpSpPr>
        <p:sp>
          <p:nvSpPr>
            <p:cNvPr id="25" name="左大括号 24"/>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25"/>
            <p:cNvSpPr/>
            <p:nvPr/>
          </p:nvSpPr>
          <p:spPr>
            <a:xfrm>
              <a:off x="9112497" y="281374"/>
              <a:ext cx="992580"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特点</a:t>
              </a:r>
              <a:endParaRPr lang="zh-CN" altLang="en-US" kern="900" spc="-100" dirty="0">
                <a:latin typeface="黑体" panose="02010609060101010101" pitchFamily="49" charset="-122"/>
                <a:ea typeface="黑体" panose="02010609060101010101" pitchFamily="49" charset="-122"/>
              </a:endParaRPr>
            </a:p>
          </p:txBody>
        </p:sp>
        <p:sp>
          <p:nvSpPr>
            <p:cNvPr id="27" name="矩形 26"/>
            <p:cNvSpPr/>
            <p:nvPr/>
          </p:nvSpPr>
          <p:spPr>
            <a:xfrm>
              <a:off x="9112497" y="1231591"/>
              <a:ext cx="1223413"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校验和</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9" name="矩形 28"/>
            <p:cNvSpPr/>
            <p:nvPr/>
          </p:nvSpPr>
          <p:spPr>
            <a:xfrm>
              <a:off x="9112497" y="715371"/>
              <a:ext cx="1742786" cy="297517"/>
            </a:xfrm>
            <a:prstGeom prst="rect">
              <a:avLst/>
            </a:prstGeom>
          </p:spPr>
          <p:txBody>
            <a:bodyPr wrap="squar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数据报结构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grpSp>
      <p:sp>
        <p:nvSpPr>
          <p:cNvPr id="31" name="文本框 2"/>
          <p:cNvSpPr txBox="1"/>
          <p:nvPr>
            <p:custDataLst>
              <p:tags r:id="rId1"/>
            </p:custDataLst>
          </p:nvPr>
        </p:nvSpPr>
        <p:spPr>
          <a:xfrm>
            <a:off x="318085" y="452360"/>
            <a:ext cx="611449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3.4.2</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数据报结构</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选择、填空</a:t>
            </a:r>
            <a:r>
              <a:rPr lang="en-US" altLang="zh-CN" sz="2800" b="0" dirty="0">
                <a:solidFill>
                  <a:schemeClr val="tx1"/>
                </a:solidFill>
                <a:latin typeface="Microsoft YaHei" charset="-122"/>
                <a:ea typeface="Microsoft YaHei" charset="-122"/>
                <a:cs typeface="Microsoft YaHei" charset="-122"/>
                <a:sym typeface="+mn-ea"/>
              </a:rPr>
              <a:t>】</a:t>
            </a:r>
          </a:p>
        </p:txBody>
      </p:sp>
      <p:graphicFrame>
        <p:nvGraphicFramePr>
          <p:cNvPr id="2" name="表格 1"/>
          <p:cNvGraphicFramePr>
            <a:graphicFrameLocks noGrp="1"/>
          </p:cNvGraphicFramePr>
          <p:nvPr>
            <p:extLst>
              <p:ext uri="{D42A27DB-BD31-4B8C-83A1-F6EECF244321}">
                <p14:modId xmlns:p14="http://schemas.microsoft.com/office/powerpoint/2010/main" val="1257473343"/>
              </p:ext>
            </p:extLst>
          </p:nvPr>
        </p:nvGraphicFramePr>
        <p:xfrm>
          <a:off x="4292046" y="2094159"/>
          <a:ext cx="5251858" cy="1482663"/>
        </p:xfrm>
        <a:graphic>
          <a:graphicData uri="http://schemas.openxmlformats.org/drawingml/2006/table">
            <a:tbl>
              <a:tblPr firstRow="1" bandRow="1">
                <a:tableStyleId>{5940675A-B579-460E-94D1-54222C63F5DA}</a:tableStyleId>
              </a:tblPr>
              <a:tblGrid>
                <a:gridCol w="2625929">
                  <a:extLst>
                    <a:ext uri="{9D8B030D-6E8A-4147-A177-3AD203B41FA5}">
                      <a16:colId xmlns:a16="http://schemas.microsoft.com/office/drawing/2014/main" val="20000"/>
                    </a:ext>
                  </a:extLst>
                </a:gridCol>
                <a:gridCol w="2625929">
                  <a:extLst>
                    <a:ext uri="{9D8B030D-6E8A-4147-A177-3AD203B41FA5}">
                      <a16:colId xmlns:a16="http://schemas.microsoft.com/office/drawing/2014/main" val="20001"/>
                    </a:ext>
                  </a:extLst>
                </a:gridCol>
              </a:tblGrid>
              <a:tr h="370840">
                <a:tc>
                  <a:txBody>
                    <a:bodyPr/>
                    <a:lstStyle/>
                    <a:p>
                      <a:pPr algn="ctr">
                        <a:lnSpc>
                          <a:spcPct val="150000"/>
                        </a:lnSpc>
                      </a:pPr>
                      <a:r>
                        <a:rPr lang="zh-CN" altLang="en-US" sz="2000" dirty="0"/>
                        <a:t>源端口号</a:t>
                      </a:r>
                    </a:p>
                  </a:txBody>
                  <a:tcPr anchor="ctr"/>
                </a:tc>
                <a:tc>
                  <a:txBody>
                    <a:bodyPr/>
                    <a:lstStyle/>
                    <a:p>
                      <a:pPr algn="ctr">
                        <a:lnSpc>
                          <a:spcPct val="150000"/>
                        </a:lnSpc>
                      </a:pPr>
                      <a:r>
                        <a:rPr lang="zh-CN" altLang="en-US" sz="2000" dirty="0"/>
                        <a:t>目的端口号</a:t>
                      </a:r>
                    </a:p>
                  </a:txBody>
                  <a:tcPr anchor="ctr"/>
                </a:tc>
                <a:extLst>
                  <a:ext uri="{0D108BD9-81ED-4DB2-BD59-A6C34878D82A}">
                    <a16:rowId xmlns:a16="http://schemas.microsoft.com/office/drawing/2014/main" val="10000"/>
                  </a:ext>
                </a:extLst>
              </a:tr>
              <a:tr h="370840">
                <a:tc>
                  <a:txBody>
                    <a:bodyPr/>
                    <a:lstStyle/>
                    <a:p>
                      <a:pPr algn="ctr">
                        <a:lnSpc>
                          <a:spcPct val="150000"/>
                        </a:lnSpc>
                      </a:pPr>
                      <a:r>
                        <a:rPr lang="zh-CN" altLang="en-US" sz="2000" dirty="0"/>
                        <a:t>长度</a:t>
                      </a:r>
                    </a:p>
                  </a:txBody>
                  <a:tcPr anchor="ctr"/>
                </a:tc>
                <a:tc>
                  <a:txBody>
                    <a:bodyPr/>
                    <a:lstStyle/>
                    <a:p>
                      <a:pPr algn="ctr">
                        <a:lnSpc>
                          <a:spcPct val="150000"/>
                        </a:lnSpc>
                      </a:pPr>
                      <a:r>
                        <a:rPr lang="zh-CN" altLang="en-US" sz="2000" dirty="0"/>
                        <a:t>校验和</a:t>
                      </a:r>
                    </a:p>
                  </a:txBody>
                  <a:tcPr anchor="ctr"/>
                </a:tc>
                <a:extLst>
                  <a:ext uri="{0D108BD9-81ED-4DB2-BD59-A6C34878D82A}">
                    <a16:rowId xmlns:a16="http://schemas.microsoft.com/office/drawing/2014/main" val="10001"/>
                  </a:ext>
                </a:extLst>
              </a:tr>
              <a:tr h="370840">
                <a:tc gridSpan="2">
                  <a:txBody>
                    <a:bodyPr/>
                    <a:lstStyle/>
                    <a:p>
                      <a:pPr algn="ctr">
                        <a:lnSpc>
                          <a:spcPct val="150000"/>
                        </a:lnSpc>
                      </a:pPr>
                      <a:r>
                        <a:rPr lang="zh-CN" altLang="en-US" sz="2000" dirty="0"/>
                        <a:t>应用数据</a:t>
                      </a:r>
                    </a:p>
                  </a:txBody>
                  <a:tcPr anchor="ctr"/>
                </a:tc>
                <a:tc hMerge="1">
                  <a:txBody>
                    <a:bodyPr/>
                    <a:lstStyle/>
                    <a:p>
                      <a:endParaRPr lang="zh-CN" altLang="en-US" dirty="0"/>
                    </a:p>
                  </a:txBody>
                  <a:tcPr/>
                </a:tc>
                <a:extLst>
                  <a:ext uri="{0D108BD9-81ED-4DB2-BD59-A6C34878D82A}">
                    <a16:rowId xmlns:a16="http://schemas.microsoft.com/office/drawing/2014/main" val="10002"/>
                  </a:ext>
                </a:extLst>
              </a:tr>
            </a:tbl>
          </a:graphicData>
        </a:graphic>
      </p:graphicFrame>
      <p:sp>
        <p:nvSpPr>
          <p:cNvPr id="32" name="文本框 31"/>
          <p:cNvSpPr txBox="1"/>
          <p:nvPr/>
        </p:nvSpPr>
        <p:spPr>
          <a:xfrm>
            <a:off x="4111249" y="1543991"/>
            <a:ext cx="309134" cy="499624"/>
          </a:xfrm>
          <a:prstGeom prst="rect">
            <a:avLst/>
          </a:prstGeom>
          <a:noFill/>
        </p:spPr>
        <p:txBody>
          <a:bodyPr wrap="square" rtlCol="0">
            <a:spAutoFit/>
          </a:bodyPr>
          <a:lstStyle/>
          <a:p>
            <a:pPr>
              <a:lnSpc>
                <a:spcPct val="150000"/>
              </a:lnSpc>
            </a:pPr>
            <a:r>
              <a:rPr lang="en-US" altLang="zh-CN" sz="2000">
                <a:latin typeface="微软雅黑" panose="020B0503020204020204" charset="-122"/>
                <a:ea typeface="微软雅黑" panose="020B0503020204020204" charset="-122"/>
                <a:cs typeface="微软雅黑" panose="020B0503020204020204" charset="-122"/>
              </a:rPr>
              <a:t>0</a:t>
            </a:r>
            <a:endParaRPr lang="zh-CN" altLang="en-US" sz="2000" b="1" dirty="0">
              <a:latin typeface="微软雅黑" panose="020B0503020204020204" charset="-122"/>
              <a:ea typeface="微软雅黑" panose="020B0503020204020204" charset="-122"/>
              <a:cs typeface="微软雅黑" panose="020B0503020204020204" charset="-122"/>
            </a:endParaRPr>
          </a:p>
        </p:txBody>
      </p:sp>
      <p:sp>
        <p:nvSpPr>
          <p:cNvPr id="33" name="文本框 32"/>
          <p:cNvSpPr txBox="1"/>
          <p:nvPr/>
        </p:nvSpPr>
        <p:spPr>
          <a:xfrm>
            <a:off x="6633393" y="1587462"/>
            <a:ext cx="569164" cy="499624"/>
          </a:xfrm>
          <a:prstGeom prst="rect">
            <a:avLst/>
          </a:prstGeom>
          <a:noFill/>
        </p:spPr>
        <p:txBody>
          <a:bodyPr wrap="square" rtlCol="0">
            <a:spAutoFit/>
          </a:bodyPr>
          <a:lstStyle/>
          <a:p>
            <a:pPr>
              <a:lnSpc>
                <a:spcPct val="150000"/>
              </a:lnSpc>
            </a:pPr>
            <a:r>
              <a:rPr lang="en-US" altLang="zh-CN" sz="2000">
                <a:latin typeface="微软雅黑" panose="020B0503020204020204" charset="-122"/>
                <a:ea typeface="微软雅黑" panose="020B0503020204020204" charset="-122"/>
                <a:cs typeface="微软雅黑" panose="020B0503020204020204" charset="-122"/>
              </a:rPr>
              <a:t>15</a:t>
            </a:r>
            <a:endParaRPr lang="zh-CN" altLang="en-US" sz="2000" b="1" dirty="0">
              <a:latin typeface="微软雅黑" panose="020B0503020204020204" charset="-122"/>
              <a:ea typeface="微软雅黑" panose="020B0503020204020204" charset="-122"/>
              <a:cs typeface="微软雅黑" panose="020B0503020204020204" charset="-122"/>
            </a:endParaRPr>
          </a:p>
        </p:txBody>
      </p:sp>
      <p:sp>
        <p:nvSpPr>
          <p:cNvPr id="34" name="文本框 33"/>
          <p:cNvSpPr txBox="1"/>
          <p:nvPr/>
        </p:nvSpPr>
        <p:spPr>
          <a:xfrm>
            <a:off x="9223766" y="1563869"/>
            <a:ext cx="569164" cy="499624"/>
          </a:xfrm>
          <a:prstGeom prst="rect">
            <a:avLst/>
          </a:prstGeom>
          <a:noFill/>
        </p:spPr>
        <p:txBody>
          <a:bodyPr wrap="square" rtlCol="0">
            <a:spAutoFit/>
          </a:bodyPr>
          <a:lstStyle/>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31</a:t>
            </a:r>
            <a:endParaRPr lang="zh-CN" altLang="en-US" sz="2000" b="1"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047681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p:nvGrpSpPr>
        <p:grpSpPr>
          <a:xfrm>
            <a:off x="7766755" y="126921"/>
            <a:ext cx="4430675" cy="1735745"/>
            <a:chOff x="6710810" y="281374"/>
            <a:chExt cx="4231186"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 name="圆角矩形 1"/>
          <p:cNvSpPr/>
          <p:nvPr/>
        </p:nvSpPr>
        <p:spPr>
          <a:xfrm>
            <a:off x="3632471" y="2871351"/>
            <a:ext cx="1251285" cy="5224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a:t>CLOSED</a:t>
            </a:r>
            <a:endParaRPr kumimoji="1" lang="zh-CN" altLang="en-US" dirty="0"/>
          </a:p>
        </p:txBody>
      </p:sp>
      <p:sp>
        <p:nvSpPr>
          <p:cNvPr id="21" name="圆角矩形 20"/>
          <p:cNvSpPr/>
          <p:nvPr/>
        </p:nvSpPr>
        <p:spPr>
          <a:xfrm>
            <a:off x="7870946" y="2875479"/>
            <a:ext cx="1251285" cy="5224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a:t>CLOSED</a:t>
            </a:r>
            <a:endParaRPr kumimoji="1" lang="zh-CN" altLang="en-US" dirty="0"/>
          </a:p>
        </p:txBody>
      </p:sp>
      <p:sp>
        <p:nvSpPr>
          <p:cNvPr id="24" name="圆角矩形 23"/>
          <p:cNvSpPr/>
          <p:nvPr/>
        </p:nvSpPr>
        <p:spPr>
          <a:xfrm>
            <a:off x="7870946" y="3397881"/>
            <a:ext cx="1251285" cy="5224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LISTEN</a:t>
            </a:r>
            <a:endParaRPr kumimoji="1" lang="zh-CN" altLang="en-US" dirty="0"/>
          </a:p>
        </p:txBody>
      </p:sp>
      <p:cxnSp>
        <p:nvCxnSpPr>
          <p:cNvPr id="6" name="直线箭头连接符 5"/>
          <p:cNvCxnSpPr/>
          <p:nvPr/>
        </p:nvCxnSpPr>
        <p:spPr>
          <a:xfrm>
            <a:off x="4781919" y="3393751"/>
            <a:ext cx="3303302" cy="57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rot="734407">
            <a:off x="5238183" y="3220599"/>
            <a:ext cx="1709100" cy="369332"/>
          </a:xfrm>
          <a:prstGeom prst="rect">
            <a:avLst/>
          </a:prstGeom>
          <a:noFill/>
        </p:spPr>
        <p:txBody>
          <a:bodyPr wrap="square" rtlCol="0">
            <a:spAutoFit/>
          </a:bodyPr>
          <a:lstStyle/>
          <a:p>
            <a:r>
              <a:rPr kumimoji="1" lang="en-US" altLang="zh-CN"/>
              <a:t>SYN=1,seq=x</a:t>
            </a:r>
            <a:endParaRPr kumimoji="1" lang="zh-CN" altLang="en-US" dirty="0"/>
          </a:p>
        </p:txBody>
      </p:sp>
      <p:sp>
        <p:nvSpPr>
          <p:cNvPr id="25" name="圆角矩形 24"/>
          <p:cNvSpPr/>
          <p:nvPr/>
        </p:nvSpPr>
        <p:spPr>
          <a:xfrm>
            <a:off x="3629545" y="3393751"/>
            <a:ext cx="1254211" cy="14919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SYN</a:t>
            </a:r>
            <a:r>
              <a:rPr kumimoji="1" lang="zh-CN" altLang="en-US" dirty="0"/>
              <a:t> </a:t>
            </a:r>
            <a:r>
              <a:rPr kumimoji="1" lang="en-US" altLang="zh-CN" dirty="0"/>
              <a:t>SENT</a:t>
            </a:r>
            <a:endParaRPr kumimoji="1" lang="zh-CN" altLang="en-US" dirty="0"/>
          </a:p>
        </p:txBody>
      </p:sp>
      <p:sp>
        <p:nvSpPr>
          <p:cNvPr id="36" name="圆角矩形 35"/>
          <p:cNvSpPr/>
          <p:nvPr/>
        </p:nvSpPr>
        <p:spPr>
          <a:xfrm>
            <a:off x="7877026" y="3931828"/>
            <a:ext cx="1254211" cy="14919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SYN</a:t>
            </a:r>
            <a:r>
              <a:rPr kumimoji="1" lang="zh-CN" altLang="en-US" dirty="0"/>
              <a:t> </a:t>
            </a:r>
            <a:r>
              <a:rPr kumimoji="1" lang="en-US" altLang="zh-CN" dirty="0"/>
              <a:t>RCVD</a:t>
            </a:r>
            <a:endParaRPr kumimoji="1" lang="zh-CN" altLang="en-US" dirty="0"/>
          </a:p>
        </p:txBody>
      </p:sp>
      <p:cxnSp>
        <p:nvCxnSpPr>
          <p:cNvPr id="28" name="直线箭头连接符 27"/>
          <p:cNvCxnSpPr/>
          <p:nvPr/>
        </p:nvCxnSpPr>
        <p:spPr>
          <a:xfrm flipH="1">
            <a:off x="4781919" y="3931828"/>
            <a:ext cx="3303302" cy="1011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rot="20720977">
            <a:off x="4893731" y="3816544"/>
            <a:ext cx="2488470" cy="646331"/>
          </a:xfrm>
          <a:prstGeom prst="rect">
            <a:avLst/>
          </a:prstGeom>
          <a:noFill/>
        </p:spPr>
        <p:txBody>
          <a:bodyPr wrap="square" rtlCol="0">
            <a:spAutoFit/>
          </a:bodyPr>
          <a:lstStyle/>
          <a:p>
            <a:r>
              <a:rPr kumimoji="1" lang="en-US" altLang="zh-CN" dirty="0"/>
              <a:t>SYN=1,ACK=1</a:t>
            </a:r>
          </a:p>
          <a:p>
            <a:r>
              <a:rPr kumimoji="1" lang="en-US" altLang="zh-CN" dirty="0" err="1"/>
              <a:t>seq</a:t>
            </a:r>
            <a:r>
              <a:rPr kumimoji="1" lang="en-US" altLang="zh-CN" dirty="0"/>
              <a:t>=y,</a:t>
            </a:r>
            <a:r>
              <a:rPr kumimoji="1" lang="zh-CN" altLang="en-US" dirty="0"/>
              <a:t> </a:t>
            </a:r>
            <a:r>
              <a:rPr kumimoji="1" lang="en-US" altLang="zh-CN" dirty="0" err="1"/>
              <a:t>ack_seq</a:t>
            </a:r>
            <a:r>
              <a:rPr kumimoji="1" lang="en-US" altLang="zh-CN" dirty="0"/>
              <a:t>=x+1</a:t>
            </a:r>
            <a:endParaRPr kumimoji="1" lang="zh-CN" altLang="en-US" dirty="0"/>
          </a:p>
        </p:txBody>
      </p:sp>
      <p:sp>
        <p:nvSpPr>
          <p:cNvPr id="26" name="圆角矩形 25"/>
          <p:cNvSpPr/>
          <p:nvPr/>
        </p:nvSpPr>
        <p:spPr>
          <a:xfrm>
            <a:off x="3632471" y="1939028"/>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客户</a:t>
            </a:r>
          </a:p>
        </p:txBody>
      </p:sp>
      <p:sp>
        <p:nvSpPr>
          <p:cNvPr id="27" name="圆角矩形 26"/>
          <p:cNvSpPr/>
          <p:nvPr/>
        </p:nvSpPr>
        <p:spPr>
          <a:xfrm>
            <a:off x="7870946" y="1943157"/>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服务器</a:t>
            </a:r>
          </a:p>
        </p:txBody>
      </p:sp>
      <p:sp>
        <p:nvSpPr>
          <p:cNvPr id="30"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31" name="矩形 30"/>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
        <p:nvSpPr>
          <p:cNvPr id="32" name="文本框 31"/>
          <p:cNvSpPr txBox="1"/>
          <p:nvPr/>
        </p:nvSpPr>
        <p:spPr>
          <a:xfrm>
            <a:off x="633579" y="1819186"/>
            <a:ext cx="2753088" cy="646331"/>
          </a:xfrm>
          <a:prstGeom prst="rect">
            <a:avLst/>
          </a:prstGeom>
          <a:noFill/>
        </p:spPr>
        <p:txBody>
          <a:bodyPr wrap="square" rtlCol="0">
            <a:spAutoFit/>
          </a:bodyPr>
          <a:lstStyle/>
          <a:p>
            <a:pPr>
              <a:lnSpc>
                <a:spcPct val="150000"/>
              </a:lnSpc>
            </a:pPr>
            <a:r>
              <a:rPr lang="zh-CN" altLang="en-US" sz="2400">
                <a:latin typeface="微软雅黑" panose="020B0503020204020204" charset="-122"/>
                <a:ea typeface="微软雅黑" panose="020B0503020204020204" charset="-122"/>
                <a:cs typeface="微软雅黑" panose="020B0503020204020204" charset="-122"/>
              </a:rPr>
              <a:t>一、连接</a:t>
            </a:r>
            <a:r>
              <a:rPr lang="zh-CN" altLang="en-US" sz="2400" dirty="0">
                <a:latin typeface="微软雅黑" panose="020B0503020204020204" charset="-122"/>
                <a:ea typeface="微软雅黑" panose="020B0503020204020204" charset="-122"/>
                <a:cs typeface="微软雅黑" panose="020B0503020204020204" charset="-122"/>
              </a:rPr>
              <a:t>建立</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文本框 11"/>
          <p:cNvSpPr txBox="1"/>
          <p:nvPr/>
        </p:nvSpPr>
        <p:spPr>
          <a:xfrm>
            <a:off x="633579" y="2856018"/>
            <a:ext cx="10919460" cy="3269549"/>
          </a:xfrm>
          <a:prstGeom prst="rect">
            <a:avLst/>
          </a:prstGeom>
          <a:noFill/>
        </p:spPr>
        <p:txBody>
          <a:bodyPr wrap="square" rtlCol="0">
            <a:spAutoFit/>
          </a:bodyPr>
          <a:lstStyle/>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第二次握手：</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服务器发回确认报文段：（</a:t>
            </a:r>
            <a:r>
              <a:rPr lang="en-US" altLang="zh-CN" sz="2000" dirty="0">
                <a:latin typeface="微软雅黑" panose="020B0503020204020204" charset="-122"/>
                <a:ea typeface="微软雅黑" panose="020B0503020204020204" charset="-122"/>
                <a:cs typeface="微软雅黑" panose="020B0503020204020204" charset="-122"/>
                <a:sym typeface="+mn-ea"/>
              </a:rPr>
              <a:t>SYN=1,ACK=1,seq=y,</a:t>
            </a:r>
            <a:r>
              <a:rPr lang="zh-CN" altLang="en-US" sz="2000" dirty="0">
                <a:latin typeface="微软雅黑" panose="020B0503020204020204" charset="-122"/>
                <a:ea typeface="微软雅黑" panose="020B0503020204020204" charset="-122"/>
                <a:cs typeface="微软雅黑" panose="020B0503020204020204" charset="-122"/>
                <a:sym typeface="+mn-ea"/>
              </a:rPr>
              <a:t> </a:t>
            </a:r>
            <a:r>
              <a:rPr lang="en-US" altLang="zh-CN" sz="2000" dirty="0" err="1">
                <a:latin typeface="微软雅黑" panose="020B0503020204020204" charset="-122"/>
                <a:ea typeface="微软雅黑" panose="020B0503020204020204" charset="-122"/>
                <a:cs typeface="微软雅黑" panose="020B0503020204020204" charset="-122"/>
                <a:sym typeface="+mn-ea"/>
              </a:rPr>
              <a:t>ack_seq</a:t>
            </a:r>
            <a:r>
              <a:rPr lang="en-US" altLang="zh-CN" sz="2000" dirty="0">
                <a:latin typeface="微软雅黑" panose="020B0503020204020204" charset="-122"/>
                <a:ea typeface="微软雅黑" panose="020B0503020204020204" charset="-122"/>
                <a:cs typeface="微软雅黑" panose="020B0503020204020204" charset="-122"/>
                <a:sym typeface="+mn-ea"/>
              </a:rPr>
              <a:t>=x+1</a:t>
            </a:r>
            <a:r>
              <a:rPr lang="zh-CN" altLang="en-US" sz="2000" dirty="0">
                <a:latin typeface="微软雅黑" panose="020B0503020204020204" charset="-122"/>
                <a:ea typeface="微软雅黑" panose="020B0503020204020204" charset="-122"/>
                <a:cs typeface="微软雅黑" panose="020B0503020204020204" charset="-122"/>
              </a:rPr>
              <a:t>）</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sym typeface="+mn-ea"/>
              </a:rPr>
              <a:t>        </a:t>
            </a:r>
            <a:r>
              <a:rPr sz="2000" dirty="0">
                <a:latin typeface="微软雅黑" panose="020B0503020204020204" charset="-122"/>
                <a:ea typeface="微软雅黑" panose="020B0503020204020204" charset="-122"/>
                <a:cs typeface="微软雅黑" panose="020B0503020204020204" charset="-122"/>
                <a:sym typeface="+mn-ea"/>
              </a:rPr>
              <a:t>SYN=1：同意建立新连接的确认段</a:t>
            </a:r>
            <a:endParaRPr lang="en-US" sz="2000" dirty="0">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sym typeface="+mn-ea"/>
              </a:rPr>
              <a:t>        </a:t>
            </a:r>
            <a:r>
              <a:rPr lang="en-US" altLang="zh-CN" sz="2000" dirty="0">
                <a:latin typeface="微软雅黑" panose="020B0503020204020204" charset="-122"/>
                <a:ea typeface="微软雅黑" panose="020B0503020204020204" charset="-122"/>
                <a:cs typeface="微软雅黑" panose="020B0503020204020204" charset="-122"/>
                <a:sym typeface="+mn-ea"/>
              </a:rPr>
              <a:t>ACK=1</a:t>
            </a:r>
            <a:r>
              <a:rPr lang="zh-CN" altLang="en-US" sz="2000" dirty="0">
                <a:latin typeface="微软雅黑" panose="020B0503020204020204" charset="-122"/>
                <a:ea typeface="微软雅黑" panose="020B0503020204020204" charset="-122"/>
                <a:cs typeface="微软雅黑" panose="020B0503020204020204" charset="-122"/>
                <a:sym typeface="+mn-ea"/>
              </a:rPr>
              <a:t>：确认序号字段有效</a:t>
            </a:r>
            <a:endParaRPr sz="2000" dirty="0">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sym typeface="+mn-ea"/>
              </a:rPr>
              <a:t>        </a:t>
            </a:r>
            <a:r>
              <a:rPr lang="en-US" altLang="zh-CN" sz="2000" dirty="0">
                <a:latin typeface="微软雅黑" panose="020B0503020204020204" charset="-122"/>
                <a:ea typeface="微软雅黑" panose="020B0503020204020204" charset="-122"/>
                <a:cs typeface="微软雅黑" panose="020B0503020204020204" charset="-122"/>
                <a:sym typeface="+mn-ea"/>
              </a:rPr>
              <a:t>seq=y</a:t>
            </a:r>
            <a:r>
              <a:rPr lang="zh-CN" altLang="en-US" sz="2000" dirty="0">
                <a:latin typeface="微软雅黑" panose="020B0503020204020204" charset="-122"/>
                <a:ea typeface="微软雅黑" panose="020B0503020204020204" charset="-122"/>
                <a:cs typeface="微软雅黑" panose="020B0503020204020204" charset="-122"/>
                <a:sym typeface="+mn-ea"/>
              </a:rPr>
              <a:t>：服务器告诉客户确认报文段的序列号是</a:t>
            </a:r>
            <a:r>
              <a:rPr lang="en-US" altLang="zh-CN" sz="2000" dirty="0">
                <a:latin typeface="微软雅黑" panose="020B0503020204020204" charset="-122"/>
                <a:ea typeface="微软雅黑" panose="020B0503020204020204" charset="-122"/>
                <a:cs typeface="微软雅黑" panose="020B0503020204020204" charset="-122"/>
                <a:sym typeface="+mn-ea"/>
              </a:rPr>
              <a:t>y</a:t>
            </a:r>
            <a:r>
              <a:rPr lang="zh-CN" altLang="en-US" sz="2000" dirty="0">
                <a:latin typeface="微软雅黑" panose="020B0503020204020204" charset="-122"/>
                <a:ea typeface="微软雅黑" panose="020B0503020204020204" charset="-122"/>
                <a:cs typeface="微软雅黑" panose="020B0503020204020204" charset="-122"/>
                <a:sym typeface="+mn-ea"/>
              </a:rPr>
              <a:t>。</a:t>
            </a:r>
            <a:endParaRPr lang="en-US" altLang="zh-CN" sz="2000" dirty="0">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sym typeface="+mn-ea"/>
              </a:rPr>
              <a:t>        </a:t>
            </a:r>
            <a:r>
              <a:rPr sz="2000" dirty="0" err="1">
                <a:latin typeface="微软雅黑" panose="020B0503020204020204" charset="-122"/>
                <a:ea typeface="微软雅黑" panose="020B0503020204020204" charset="-122"/>
                <a:cs typeface="微软雅黑" panose="020B0503020204020204" charset="-122"/>
                <a:sym typeface="+mn-ea"/>
              </a:rPr>
              <a:t>ack_seq</a:t>
            </a:r>
            <a:r>
              <a:rPr sz="2000" dirty="0">
                <a:latin typeface="微软雅黑" panose="020B0503020204020204" charset="-122"/>
                <a:ea typeface="微软雅黑" panose="020B0503020204020204" charset="-122"/>
                <a:cs typeface="微软雅黑" panose="020B0503020204020204" charset="-122"/>
                <a:sym typeface="+mn-ea"/>
              </a:rPr>
              <a:t>=x+1：表示已经收到了序列号为x的报文段，准备接收序列号为x+1的报文段。</a:t>
            </a:r>
          </a:p>
          <a:p>
            <a:pPr>
              <a:lnSpc>
                <a:spcPct val="150000"/>
              </a:lnSpc>
            </a:pPr>
            <a:r>
              <a:rPr lang="zh-CN" altLang="en-US" sz="2000" dirty="0">
                <a:solidFill>
                  <a:srgbClr val="C00000"/>
                </a:solidFill>
                <a:latin typeface="微软雅黑" panose="020B0503020204020204" charset="-122"/>
                <a:ea typeface="微软雅黑" panose="020B0503020204020204" charset="-122"/>
                <a:cs typeface="微软雅黑" panose="020B0503020204020204" charset="-122"/>
              </a:rPr>
              <a:t>服务器由</a:t>
            </a:r>
            <a:r>
              <a:rPr lang="en-US" altLang="zh-CN" sz="2000" dirty="0">
                <a:solidFill>
                  <a:srgbClr val="C00000"/>
                </a:solidFill>
                <a:latin typeface="微软雅黑" panose="020B0503020204020204" charset="-122"/>
                <a:ea typeface="微软雅黑" panose="020B0503020204020204" charset="-122"/>
                <a:cs typeface="微软雅黑" panose="020B0503020204020204" charset="-122"/>
              </a:rPr>
              <a:t>LISTEN</a:t>
            </a:r>
            <a:r>
              <a:rPr lang="zh-CN" altLang="en-US" sz="2000" dirty="0">
                <a:solidFill>
                  <a:srgbClr val="C00000"/>
                </a:solidFill>
                <a:latin typeface="微软雅黑" panose="020B0503020204020204" charset="-122"/>
                <a:ea typeface="微软雅黑" panose="020B0503020204020204" charset="-122"/>
                <a:cs typeface="微软雅黑" panose="020B0503020204020204" charset="-122"/>
              </a:rPr>
              <a:t>进入</a:t>
            </a:r>
            <a:r>
              <a:rPr lang="en-US" altLang="zh-CN" sz="2000" dirty="0">
                <a:solidFill>
                  <a:srgbClr val="C00000"/>
                </a:solidFill>
                <a:latin typeface="微软雅黑" panose="020B0503020204020204" charset="-122"/>
                <a:ea typeface="微软雅黑" panose="020B0503020204020204" charset="-122"/>
                <a:cs typeface="微软雅黑" panose="020B0503020204020204" charset="-122"/>
              </a:rPr>
              <a:t>SYN_RCVD</a:t>
            </a:r>
            <a:r>
              <a:rPr lang="zh-CN" altLang="en-US" sz="2000" dirty="0">
                <a:solidFill>
                  <a:srgbClr val="C00000"/>
                </a:solidFill>
                <a:latin typeface="微软雅黑" panose="020B0503020204020204" charset="-122"/>
                <a:ea typeface="微软雅黑" panose="020B0503020204020204" charset="-122"/>
                <a:cs typeface="微软雅黑" panose="020B0503020204020204" charset="-122"/>
              </a:rPr>
              <a:t>（同步收到）</a:t>
            </a:r>
          </a:p>
        </p:txBody>
      </p:sp>
      <p:grpSp>
        <p:nvGrpSpPr>
          <p:cNvPr id="13" name="组合 12"/>
          <p:cNvGrpSpPr/>
          <p:nvPr/>
        </p:nvGrpSpPr>
        <p:grpSpPr>
          <a:xfrm>
            <a:off x="7766755" y="126921"/>
            <a:ext cx="4430675" cy="1735745"/>
            <a:chOff x="6710810" y="281374"/>
            <a:chExt cx="4231186"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1"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2" name="矩形 21"/>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
        <p:nvSpPr>
          <p:cNvPr id="23" name="文本框 22"/>
          <p:cNvSpPr txBox="1"/>
          <p:nvPr/>
        </p:nvSpPr>
        <p:spPr>
          <a:xfrm>
            <a:off x="633579" y="1819186"/>
            <a:ext cx="6461488" cy="646331"/>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一、连接建立</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p:nvGrpSpPr>
        <p:grpSpPr>
          <a:xfrm>
            <a:off x="7766755" y="126921"/>
            <a:ext cx="4430675" cy="1735745"/>
            <a:chOff x="6710810" y="281374"/>
            <a:chExt cx="4231186"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 name="圆角矩形 1"/>
          <p:cNvSpPr/>
          <p:nvPr/>
        </p:nvSpPr>
        <p:spPr>
          <a:xfrm>
            <a:off x="3632471" y="2871351"/>
            <a:ext cx="1251285" cy="5224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a:t>CLOSED</a:t>
            </a:r>
            <a:endParaRPr kumimoji="1" lang="zh-CN" altLang="en-US" dirty="0"/>
          </a:p>
        </p:txBody>
      </p:sp>
      <p:sp>
        <p:nvSpPr>
          <p:cNvPr id="21" name="圆角矩形 20"/>
          <p:cNvSpPr/>
          <p:nvPr/>
        </p:nvSpPr>
        <p:spPr>
          <a:xfrm>
            <a:off x="7870946" y="2875479"/>
            <a:ext cx="1251285" cy="5224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a:t>CLOSED</a:t>
            </a:r>
            <a:endParaRPr kumimoji="1" lang="zh-CN" altLang="en-US" dirty="0"/>
          </a:p>
        </p:txBody>
      </p:sp>
      <p:sp>
        <p:nvSpPr>
          <p:cNvPr id="24" name="圆角矩形 23"/>
          <p:cNvSpPr/>
          <p:nvPr/>
        </p:nvSpPr>
        <p:spPr>
          <a:xfrm>
            <a:off x="7870946" y="3397881"/>
            <a:ext cx="1251285" cy="5224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LISTEN</a:t>
            </a:r>
            <a:endParaRPr kumimoji="1" lang="zh-CN" altLang="en-US" dirty="0"/>
          </a:p>
        </p:txBody>
      </p:sp>
      <p:cxnSp>
        <p:nvCxnSpPr>
          <p:cNvPr id="6" name="直线箭头连接符 5"/>
          <p:cNvCxnSpPr/>
          <p:nvPr/>
        </p:nvCxnSpPr>
        <p:spPr>
          <a:xfrm>
            <a:off x="4781919" y="3393751"/>
            <a:ext cx="3303302" cy="57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rot="734407">
            <a:off x="5238183" y="3220599"/>
            <a:ext cx="1709100" cy="369332"/>
          </a:xfrm>
          <a:prstGeom prst="rect">
            <a:avLst/>
          </a:prstGeom>
          <a:noFill/>
        </p:spPr>
        <p:txBody>
          <a:bodyPr wrap="square" rtlCol="0">
            <a:spAutoFit/>
          </a:bodyPr>
          <a:lstStyle/>
          <a:p>
            <a:r>
              <a:rPr kumimoji="1" lang="en-US" altLang="zh-CN"/>
              <a:t>SYN=1,seq=x</a:t>
            </a:r>
            <a:endParaRPr kumimoji="1" lang="zh-CN" altLang="en-US" dirty="0"/>
          </a:p>
        </p:txBody>
      </p:sp>
      <p:sp>
        <p:nvSpPr>
          <p:cNvPr id="25" name="圆角矩形 24"/>
          <p:cNvSpPr/>
          <p:nvPr/>
        </p:nvSpPr>
        <p:spPr>
          <a:xfrm>
            <a:off x="3629545" y="3393751"/>
            <a:ext cx="1254211" cy="14919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SYN</a:t>
            </a:r>
            <a:r>
              <a:rPr kumimoji="1" lang="zh-CN" altLang="en-US" dirty="0"/>
              <a:t> </a:t>
            </a:r>
            <a:r>
              <a:rPr kumimoji="1" lang="en-US" altLang="zh-CN" dirty="0"/>
              <a:t>SENT</a:t>
            </a:r>
            <a:endParaRPr kumimoji="1" lang="zh-CN" altLang="en-US" dirty="0"/>
          </a:p>
        </p:txBody>
      </p:sp>
      <p:cxnSp>
        <p:nvCxnSpPr>
          <p:cNvPr id="26" name="直线箭头连接符 25"/>
          <p:cNvCxnSpPr/>
          <p:nvPr/>
        </p:nvCxnSpPr>
        <p:spPr>
          <a:xfrm flipH="1">
            <a:off x="4781919" y="3931828"/>
            <a:ext cx="3303302" cy="1011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rot="20720977">
            <a:off x="4893731" y="3816544"/>
            <a:ext cx="2488470" cy="646331"/>
          </a:xfrm>
          <a:prstGeom prst="rect">
            <a:avLst/>
          </a:prstGeom>
          <a:noFill/>
        </p:spPr>
        <p:txBody>
          <a:bodyPr wrap="square" rtlCol="0">
            <a:spAutoFit/>
          </a:bodyPr>
          <a:lstStyle/>
          <a:p>
            <a:r>
              <a:rPr kumimoji="1" lang="en-US" altLang="zh-CN" dirty="0"/>
              <a:t>SYN=1,ACK=1</a:t>
            </a:r>
          </a:p>
          <a:p>
            <a:r>
              <a:rPr kumimoji="1" lang="en-US" altLang="zh-CN" dirty="0" err="1"/>
              <a:t>seq</a:t>
            </a:r>
            <a:r>
              <a:rPr kumimoji="1" lang="en-US" altLang="zh-CN" dirty="0"/>
              <a:t>=y,</a:t>
            </a:r>
            <a:r>
              <a:rPr kumimoji="1" lang="zh-CN" altLang="en-US" dirty="0"/>
              <a:t> </a:t>
            </a:r>
            <a:r>
              <a:rPr kumimoji="1" lang="en-US" altLang="zh-CN" dirty="0" err="1"/>
              <a:t>ack_seq</a:t>
            </a:r>
            <a:r>
              <a:rPr kumimoji="1" lang="en-US" altLang="zh-CN" dirty="0"/>
              <a:t>=x+1</a:t>
            </a:r>
            <a:endParaRPr kumimoji="1" lang="zh-CN" altLang="en-US" dirty="0"/>
          </a:p>
        </p:txBody>
      </p:sp>
      <p:sp>
        <p:nvSpPr>
          <p:cNvPr id="32" name="圆角矩形 31"/>
          <p:cNvSpPr/>
          <p:nvPr/>
        </p:nvSpPr>
        <p:spPr>
          <a:xfrm>
            <a:off x="3629545" y="4894507"/>
            <a:ext cx="1254211" cy="14919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ESTABLISHED</a:t>
            </a:r>
            <a:endParaRPr kumimoji="1" lang="zh-CN" altLang="en-US" dirty="0"/>
          </a:p>
        </p:txBody>
      </p:sp>
      <p:cxnSp>
        <p:nvCxnSpPr>
          <p:cNvPr id="33" name="直线箭头连接符 32"/>
          <p:cNvCxnSpPr/>
          <p:nvPr/>
        </p:nvCxnSpPr>
        <p:spPr>
          <a:xfrm>
            <a:off x="4831820" y="4932454"/>
            <a:ext cx="3253401" cy="502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7877026" y="3931828"/>
            <a:ext cx="1254211" cy="14919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SYN</a:t>
            </a:r>
            <a:r>
              <a:rPr kumimoji="1" lang="zh-CN" altLang="en-US" dirty="0"/>
              <a:t> </a:t>
            </a:r>
            <a:r>
              <a:rPr kumimoji="1" lang="en-US" altLang="zh-CN" dirty="0"/>
              <a:t>RCVD</a:t>
            </a:r>
            <a:endParaRPr kumimoji="1" lang="zh-CN" altLang="en-US" dirty="0"/>
          </a:p>
        </p:txBody>
      </p:sp>
      <p:sp>
        <p:nvSpPr>
          <p:cNvPr id="42" name="圆角矩形 41"/>
          <p:cNvSpPr/>
          <p:nvPr/>
        </p:nvSpPr>
        <p:spPr>
          <a:xfrm>
            <a:off x="7869482" y="5434579"/>
            <a:ext cx="1254211" cy="95184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a:t>ESTABLISHED</a:t>
            </a:r>
            <a:endParaRPr kumimoji="1" lang="zh-CN" altLang="en-US" dirty="0"/>
          </a:p>
        </p:txBody>
      </p:sp>
      <p:sp>
        <p:nvSpPr>
          <p:cNvPr id="44" name="文本框 43"/>
          <p:cNvSpPr txBox="1"/>
          <p:nvPr/>
        </p:nvSpPr>
        <p:spPr>
          <a:xfrm rot="562352">
            <a:off x="5189334" y="5237038"/>
            <a:ext cx="2488470" cy="923330"/>
          </a:xfrm>
          <a:prstGeom prst="rect">
            <a:avLst/>
          </a:prstGeom>
          <a:noFill/>
        </p:spPr>
        <p:txBody>
          <a:bodyPr wrap="square" rtlCol="0">
            <a:spAutoFit/>
          </a:bodyPr>
          <a:lstStyle/>
          <a:p>
            <a:r>
              <a:rPr kumimoji="1" lang="en-US" altLang="zh-CN" dirty="0"/>
              <a:t>ACK=1</a:t>
            </a:r>
          </a:p>
          <a:p>
            <a:r>
              <a:rPr kumimoji="1" lang="en-US" altLang="zh-CN" dirty="0" err="1"/>
              <a:t>seq</a:t>
            </a:r>
            <a:r>
              <a:rPr kumimoji="1" lang="en-US" altLang="zh-CN" dirty="0"/>
              <a:t>=x+1,</a:t>
            </a:r>
            <a:r>
              <a:rPr kumimoji="1" lang="zh-CN" altLang="en-US" dirty="0"/>
              <a:t> </a:t>
            </a:r>
            <a:r>
              <a:rPr kumimoji="1" lang="en-US" altLang="zh-CN" dirty="0" err="1"/>
              <a:t>ack_seq</a:t>
            </a:r>
            <a:r>
              <a:rPr kumimoji="1" lang="en-US" altLang="zh-CN" dirty="0"/>
              <a:t>=y+1</a:t>
            </a:r>
            <a:endParaRPr kumimoji="1" lang="zh-CN" altLang="en-US" dirty="0"/>
          </a:p>
        </p:txBody>
      </p:sp>
      <p:sp>
        <p:nvSpPr>
          <p:cNvPr id="28" name="圆角矩形 27"/>
          <p:cNvSpPr/>
          <p:nvPr/>
        </p:nvSpPr>
        <p:spPr>
          <a:xfrm>
            <a:off x="3632471" y="1939028"/>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客户</a:t>
            </a:r>
          </a:p>
        </p:txBody>
      </p:sp>
      <p:sp>
        <p:nvSpPr>
          <p:cNvPr id="29" name="圆角矩形 28"/>
          <p:cNvSpPr/>
          <p:nvPr/>
        </p:nvSpPr>
        <p:spPr>
          <a:xfrm>
            <a:off x="7870946" y="1943157"/>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服务器</a:t>
            </a:r>
          </a:p>
        </p:txBody>
      </p:sp>
      <p:sp>
        <p:nvSpPr>
          <p:cNvPr id="30"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34" name="矩形 33"/>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
        <p:nvSpPr>
          <p:cNvPr id="35" name="文本框 34"/>
          <p:cNvSpPr txBox="1"/>
          <p:nvPr/>
        </p:nvSpPr>
        <p:spPr>
          <a:xfrm>
            <a:off x="633579" y="1819186"/>
            <a:ext cx="2753088" cy="646331"/>
          </a:xfrm>
          <a:prstGeom prst="rect">
            <a:avLst/>
          </a:prstGeom>
          <a:noFill/>
        </p:spPr>
        <p:txBody>
          <a:bodyPr wrap="square" rtlCol="0">
            <a:spAutoFit/>
          </a:bodyPr>
          <a:lstStyle/>
          <a:p>
            <a:pPr>
              <a:lnSpc>
                <a:spcPct val="150000"/>
              </a:lnSpc>
            </a:pPr>
            <a:r>
              <a:rPr lang="zh-CN" altLang="en-US" sz="2400">
                <a:latin typeface="微软雅黑" panose="020B0503020204020204" charset="-122"/>
                <a:ea typeface="微软雅黑" panose="020B0503020204020204" charset="-122"/>
                <a:cs typeface="微软雅黑" panose="020B0503020204020204" charset="-122"/>
              </a:rPr>
              <a:t>一、连接</a:t>
            </a:r>
            <a:r>
              <a:rPr lang="zh-CN" altLang="en-US" sz="2400" dirty="0">
                <a:latin typeface="微软雅黑" panose="020B0503020204020204" charset="-122"/>
                <a:ea typeface="微软雅黑" panose="020B0503020204020204" charset="-122"/>
                <a:cs typeface="微软雅黑" panose="020B0503020204020204" charset="-122"/>
              </a:rPr>
              <a:t>建立</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文本框 11"/>
          <p:cNvSpPr txBox="1"/>
          <p:nvPr/>
        </p:nvSpPr>
        <p:spPr>
          <a:xfrm>
            <a:off x="633579" y="2788285"/>
            <a:ext cx="10919460" cy="3731214"/>
          </a:xfrm>
          <a:prstGeom prst="rect">
            <a:avLst/>
          </a:prstGeom>
          <a:noFill/>
        </p:spPr>
        <p:txBody>
          <a:bodyPr wrap="square" rtlCol="0">
            <a:spAutoFit/>
          </a:bodyPr>
          <a:lstStyle/>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第三次握手：</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客户对服务器的 同意连接报文段 进行确认：（</a:t>
            </a:r>
            <a:r>
              <a:rPr lang="en-US" altLang="zh-CN" sz="2000" dirty="0">
                <a:latin typeface="微软雅黑" panose="020B0503020204020204" charset="-122"/>
                <a:ea typeface="微软雅黑" panose="020B0503020204020204" charset="-122"/>
                <a:cs typeface="微软雅黑" panose="020B0503020204020204" charset="-122"/>
                <a:sym typeface="+mn-ea"/>
              </a:rPr>
              <a:t>ACK=1,seq=x+1,ack_seq=y+1</a:t>
            </a:r>
            <a:r>
              <a:rPr lang="zh-CN" altLang="en-US" sz="2000" dirty="0">
                <a:latin typeface="微软雅黑" panose="020B0503020204020204" charset="-122"/>
                <a:ea typeface="微软雅黑" panose="020B0503020204020204" charset="-122"/>
                <a:cs typeface="微软雅黑" panose="020B0503020204020204" charset="-122"/>
              </a:rPr>
              <a:t>）</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ACK=1</a:t>
            </a:r>
            <a:r>
              <a:rPr lang="zh-CN" altLang="en-US" sz="2000" dirty="0">
                <a:latin typeface="微软雅黑" panose="020B0503020204020204" charset="-122"/>
                <a:ea typeface="微软雅黑" panose="020B0503020204020204" charset="-122"/>
                <a:cs typeface="微软雅黑" panose="020B0503020204020204" charset="-122"/>
              </a:rPr>
              <a:t>：确认序号字段有效</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a:t>
            </a:r>
            <a:r>
              <a:rPr sz="2000" dirty="0">
                <a:latin typeface="微软雅黑" panose="020B0503020204020204" charset="-122"/>
                <a:ea typeface="微软雅黑" panose="020B0503020204020204" charset="-122"/>
                <a:cs typeface="微软雅黑" panose="020B0503020204020204" charset="-122"/>
              </a:rPr>
              <a:t>seq=x+1：</a:t>
            </a:r>
            <a:r>
              <a:rPr lang="zh-CN" altLang="en-US" sz="2000" dirty="0">
                <a:latin typeface="微软雅黑" panose="020B0503020204020204" charset="-122"/>
                <a:ea typeface="微软雅黑" panose="020B0503020204020204" charset="-122"/>
                <a:cs typeface="微软雅黑" panose="020B0503020204020204" charset="-122"/>
              </a:rPr>
              <a:t>客户此次的</a:t>
            </a:r>
            <a:r>
              <a:rPr sz="2000" dirty="0">
                <a:latin typeface="微软雅黑" panose="020B0503020204020204" charset="-122"/>
                <a:ea typeface="微软雅黑" panose="020B0503020204020204" charset="-122"/>
                <a:cs typeface="微软雅黑" panose="020B0503020204020204" charset="-122"/>
              </a:rPr>
              <a:t>报文段的序列号是x+1</a:t>
            </a:r>
            <a:r>
              <a:rPr lang="zh-CN" altLang="en-US" sz="2000" dirty="0">
                <a:latin typeface="微软雅黑" panose="020B0503020204020204" charset="-122"/>
                <a:ea typeface="微软雅黑" panose="020B0503020204020204" charset="-122"/>
                <a:cs typeface="微软雅黑" panose="020B0503020204020204" charset="-122"/>
              </a:rPr>
              <a:t>。</a:t>
            </a:r>
            <a:endParaRPr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a:t>
            </a:r>
            <a:r>
              <a:rPr sz="2000" dirty="0">
                <a:latin typeface="微软雅黑" panose="020B0503020204020204" charset="-122"/>
                <a:ea typeface="微软雅黑" panose="020B0503020204020204" charset="-122"/>
                <a:cs typeface="微软雅黑" panose="020B0503020204020204" charset="-122"/>
              </a:rPr>
              <a:t>ack_seq=y+1：</a:t>
            </a:r>
            <a:r>
              <a:rPr lang="zh-CN" altLang="en-US" sz="2000" dirty="0">
                <a:latin typeface="微软雅黑" panose="020B0503020204020204" charset="-122"/>
                <a:ea typeface="微软雅黑" panose="020B0503020204020204" charset="-122"/>
                <a:cs typeface="微软雅黑" panose="020B0503020204020204" charset="-122"/>
              </a:rPr>
              <a:t>客户</a:t>
            </a:r>
            <a:r>
              <a:rPr sz="2000" dirty="0">
                <a:latin typeface="微软雅黑" panose="020B0503020204020204" charset="-122"/>
                <a:ea typeface="微软雅黑" panose="020B0503020204020204" charset="-122"/>
                <a:cs typeface="微软雅黑" panose="020B0503020204020204" charset="-122"/>
              </a:rPr>
              <a:t>期望接收</a:t>
            </a:r>
            <a:r>
              <a:rPr lang="zh-CN" altLang="en-US" sz="2000" dirty="0">
                <a:latin typeface="微软雅黑" panose="020B0503020204020204" charset="-122"/>
                <a:ea typeface="微软雅黑" panose="020B0503020204020204" charset="-122"/>
                <a:cs typeface="微软雅黑" panose="020B0503020204020204" charset="-122"/>
              </a:rPr>
              <a:t>服务器</a:t>
            </a:r>
            <a:r>
              <a:rPr sz="2000" dirty="0">
                <a:latin typeface="微软雅黑" panose="020B0503020204020204" charset="-122"/>
                <a:ea typeface="微软雅黑" panose="020B0503020204020204" charset="-122"/>
                <a:cs typeface="微软雅黑" panose="020B0503020204020204" charset="-122"/>
              </a:rPr>
              <a:t>序列号为y+1的报文段。</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当客户发送</a:t>
            </a:r>
            <a:r>
              <a:rPr lang="en-US" altLang="zh-CN" sz="2000" dirty="0">
                <a:latin typeface="微软雅黑" panose="020B0503020204020204" charset="-122"/>
                <a:ea typeface="微软雅黑" panose="020B0503020204020204" charset="-122"/>
                <a:cs typeface="微软雅黑" panose="020B0503020204020204" charset="-122"/>
              </a:rPr>
              <a:t>ACK</a:t>
            </a:r>
            <a:r>
              <a:rPr lang="zh-CN" altLang="en-US" sz="2000" dirty="0">
                <a:latin typeface="微软雅黑" panose="020B0503020204020204" charset="-122"/>
                <a:ea typeface="微软雅黑" panose="020B0503020204020204" charset="-122"/>
                <a:cs typeface="微软雅黑" panose="020B0503020204020204" charset="-122"/>
              </a:rPr>
              <a:t>时，客户端进入</a:t>
            </a:r>
            <a:r>
              <a:rPr lang="en-US" altLang="zh-CN" sz="2000" dirty="0">
                <a:latin typeface="微软雅黑" panose="020B0503020204020204" charset="-122"/>
                <a:ea typeface="微软雅黑" panose="020B0503020204020204" charset="-122"/>
                <a:cs typeface="微软雅黑" panose="020B0503020204020204" charset="-122"/>
              </a:rPr>
              <a:t>ESTABLISHED</a:t>
            </a:r>
            <a:r>
              <a:rPr lang="zh-CN" altLang="en-US" sz="2000" dirty="0">
                <a:latin typeface="微软雅黑" panose="020B0503020204020204" charset="-122"/>
                <a:ea typeface="微软雅黑" panose="020B0503020204020204" charset="-122"/>
                <a:cs typeface="微软雅黑" panose="020B0503020204020204" charset="-122"/>
              </a:rPr>
              <a:t>状态；</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当服务收到</a:t>
            </a:r>
            <a:r>
              <a:rPr lang="en-US" altLang="zh-CN" sz="2000" dirty="0">
                <a:latin typeface="微软雅黑" panose="020B0503020204020204" charset="-122"/>
                <a:ea typeface="微软雅黑" panose="020B0503020204020204" charset="-122"/>
                <a:cs typeface="微软雅黑" panose="020B0503020204020204" charset="-122"/>
              </a:rPr>
              <a:t>ACK</a:t>
            </a:r>
            <a:r>
              <a:rPr lang="zh-CN" altLang="en-US" sz="2000" dirty="0">
                <a:latin typeface="微软雅黑" panose="020B0503020204020204" charset="-122"/>
                <a:ea typeface="微软雅黑" panose="020B0503020204020204" charset="-122"/>
                <a:cs typeface="微软雅黑" panose="020B0503020204020204" charset="-122"/>
              </a:rPr>
              <a:t>后，也进入</a:t>
            </a:r>
            <a:r>
              <a:rPr lang="en-US" altLang="zh-CN" sz="2000" dirty="0">
                <a:latin typeface="微软雅黑" panose="020B0503020204020204" charset="-122"/>
                <a:ea typeface="微软雅黑" panose="020B0503020204020204" charset="-122"/>
                <a:cs typeface="微软雅黑" panose="020B0503020204020204" charset="-122"/>
                <a:sym typeface="+mn-ea"/>
              </a:rPr>
              <a:t>ESTABLISHED</a:t>
            </a:r>
            <a:r>
              <a:rPr lang="zh-CN" altLang="en-US" sz="2000" dirty="0">
                <a:latin typeface="微软雅黑" panose="020B0503020204020204" charset="-122"/>
                <a:ea typeface="微软雅黑" panose="020B0503020204020204" charset="-122"/>
                <a:cs typeface="微软雅黑" panose="020B0503020204020204" charset="-122"/>
                <a:sym typeface="+mn-ea"/>
              </a:rPr>
              <a:t>状态；</a:t>
            </a:r>
          </a:p>
          <a:p>
            <a:pPr>
              <a:lnSpc>
                <a:spcPct val="150000"/>
              </a:lnSpc>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   第三次</a:t>
            </a:r>
            <a:r>
              <a:rPr lang="zh-CN" altLang="en-US" sz="2000" b="1" dirty="0">
                <a:latin typeface="微软雅黑" panose="020B0503020204020204" charset="-122"/>
                <a:ea typeface="微软雅黑" panose="020B0503020204020204" charset="-122"/>
                <a:cs typeface="微软雅黑" panose="020B0503020204020204" charset="-122"/>
                <a:sym typeface="+mn-ea"/>
              </a:rPr>
              <a:t>握手可携带数据。</a:t>
            </a:r>
            <a:endPar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grpSp>
        <p:nvGrpSpPr>
          <p:cNvPr id="13" name="组合 12"/>
          <p:cNvGrpSpPr/>
          <p:nvPr/>
        </p:nvGrpSpPr>
        <p:grpSpPr>
          <a:xfrm>
            <a:off x="7766755" y="126921"/>
            <a:ext cx="4430675" cy="1735745"/>
            <a:chOff x="6710810" y="281374"/>
            <a:chExt cx="4231186"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1"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2" name="矩形 21"/>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
        <p:nvSpPr>
          <p:cNvPr id="23" name="文本框 22"/>
          <p:cNvSpPr txBox="1"/>
          <p:nvPr/>
        </p:nvSpPr>
        <p:spPr>
          <a:xfrm>
            <a:off x="633579" y="1819186"/>
            <a:ext cx="6461488" cy="646331"/>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一、连接建立</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文本框 11"/>
          <p:cNvSpPr txBox="1"/>
          <p:nvPr/>
        </p:nvSpPr>
        <p:spPr>
          <a:xfrm>
            <a:off x="511299" y="2056138"/>
            <a:ext cx="4282837" cy="646331"/>
          </a:xfrm>
          <a:prstGeom prst="rect">
            <a:avLst/>
          </a:prstGeom>
          <a:noFill/>
        </p:spPr>
        <p:txBody>
          <a:bodyPr wrap="square" rtlCol="0">
            <a:spAutoFit/>
          </a:bodyPr>
          <a:lstStyle/>
          <a:p>
            <a:pPr>
              <a:lnSpc>
                <a:spcPct val="150000"/>
              </a:lnSpc>
            </a:pPr>
            <a:r>
              <a:rPr lang="zh-CN" altLang="en-US" sz="2400">
                <a:latin typeface="微软雅黑" panose="020B0503020204020204" charset="-122"/>
                <a:ea typeface="微软雅黑" panose="020B0503020204020204" charset="-122"/>
                <a:cs typeface="微软雅黑" panose="020B0503020204020204" charset="-122"/>
              </a:rPr>
              <a:t>一、</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连接建立：三次握手</a:t>
            </a:r>
          </a:p>
        </p:txBody>
      </p:sp>
      <p:grpSp>
        <p:nvGrpSpPr>
          <p:cNvPr id="11" name="组合 10"/>
          <p:cNvGrpSpPr/>
          <p:nvPr/>
        </p:nvGrpSpPr>
        <p:grpSpPr>
          <a:xfrm>
            <a:off x="7766755" y="126921"/>
            <a:ext cx="4430675" cy="1735745"/>
            <a:chOff x="6710810" y="281374"/>
            <a:chExt cx="4231186" cy="1651846"/>
          </a:xfrm>
        </p:grpSpPr>
        <p:sp>
          <p:nvSpPr>
            <p:cNvPr id="13" name="左大括号 1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5" name="矩形 14"/>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7" name="矩形 16"/>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8" name="矩形 17"/>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19" name="矩形 18"/>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0" name="圆角矩形 19"/>
          <p:cNvSpPr/>
          <p:nvPr/>
        </p:nvSpPr>
        <p:spPr>
          <a:xfrm>
            <a:off x="4785130" y="2985469"/>
            <a:ext cx="1251285" cy="5224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a:t>CLOSED</a:t>
            </a:r>
            <a:endParaRPr kumimoji="1" lang="zh-CN" altLang="en-US" dirty="0"/>
          </a:p>
        </p:txBody>
      </p:sp>
      <p:sp>
        <p:nvSpPr>
          <p:cNvPr id="21" name="圆角矩形 20"/>
          <p:cNvSpPr/>
          <p:nvPr/>
        </p:nvSpPr>
        <p:spPr>
          <a:xfrm>
            <a:off x="9023605" y="2989597"/>
            <a:ext cx="1251285" cy="5224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a:t>CLOSED</a:t>
            </a:r>
            <a:endParaRPr kumimoji="1" lang="zh-CN" altLang="en-US" dirty="0"/>
          </a:p>
        </p:txBody>
      </p:sp>
      <p:sp>
        <p:nvSpPr>
          <p:cNvPr id="24" name="圆角矩形 23"/>
          <p:cNvSpPr/>
          <p:nvPr/>
        </p:nvSpPr>
        <p:spPr>
          <a:xfrm>
            <a:off x="9023605" y="3511999"/>
            <a:ext cx="1251285" cy="5224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LISTEN</a:t>
            </a:r>
            <a:endParaRPr kumimoji="1" lang="zh-CN" altLang="en-US" dirty="0"/>
          </a:p>
        </p:txBody>
      </p:sp>
      <p:cxnSp>
        <p:nvCxnSpPr>
          <p:cNvPr id="25" name="直线箭头连接符 24"/>
          <p:cNvCxnSpPr/>
          <p:nvPr/>
        </p:nvCxnSpPr>
        <p:spPr>
          <a:xfrm>
            <a:off x="5934578" y="3507869"/>
            <a:ext cx="3303302" cy="57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rot="734407">
            <a:off x="6390842" y="3334717"/>
            <a:ext cx="1709100" cy="369332"/>
          </a:xfrm>
          <a:prstGeom prst="rect">
            <a:avLst/>
          </a:prstGeom>
          <a:noFill/>
        </p:spPr>
        <p:txBody>
          <a:bodyPr wrap="square" rtlCol="0">
            <a:spAutoFit/>
          </a:bodyPr>
          <a:lstStyle/>
          <a:p>
            <a:r>
              <a:rPr kumimoji="1" lang="en-US" altLang="zh-CN"/>
              <a:t>SYN=1,seq=x</a:t>
            </a:r>
            <a:endParaRPr kumimoji="1" lang="zh-CN" altLang="en-US" dirty="0"/>
          </a:p>
        </p:txBody>
      </p:sp>
      <p:sp>
        <p:nvSpPr>
          <p:cNvPr id="27" name="圆角矩形 26"/>
          <p:cNvSpPr/>
          <p:nvPr/>
        </p:nvSpPr>
        <p:spPr>
          <a:xfrm>
            <a:off x="4782204" y="3507869"/>
            <a:ext cx="1254211" cy="14919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SYN</a:t>
            </a:r>
            <a:r>
              <a:rPr kumimoji="1" lang="zh-CN" altLang="en-US" dirty="0"/>
              <a:t> </a:t>
            </a:r>
            <a:r>
              <a:rPr kumimoji="1" lang="en-US" altLang="zh-CN" dirty="0"/>
              <a:t>SENT</a:t>
            </a:r>
            <a:endParaRPr kumimoji="1" lang="zh-CN" altLang="en-US" dirty="0"/>
          </a:p>
        </p:txBody>
      </p:sp>
      <p:cxnSp>
        <p:nvCxnSpPr>
          <p:cNvPr id="28" name="直线箭头连接符 27"/>
          <p:cNvCxnSpPr/>
          <p:nvPr/>
        </p:nvCxnSpPr>
        <p:spPr>
          <a:xfrm flipH="1">
            <a:off x="5934578" y="4045946"/>
            <a:ext cx="3303302" cy="1011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rot="20720977">
            <a:off x="6046390" y="3930662"/>
            <a:ext cx="2488470" cy="646331"/>
          </a:xfrm>
          <a:prstGeom prst="rect">
            <a:avLst/>
          </a:prstGeom>
          <a:noFill/>
        </p:spPr>
        <p:txBody>
          <a:bodyPr wrap="square" rtlCol="0">
            <a:spAutoFit/>
          </a:bodyPr>
          <a:lstStyle/>
          <a:p>
            <a:r>
              <a:rPr kumimoji="1" lang="en-US" altLang="zh-CN" dirty="0"/>
              <a:t>SYN=1,ACK=1</a:t>
            </a:r>
          </a:p>
          <a:p>
            <a:r>
              <a:rPr kumimoji="1" lang="en-US" altLang="zh-CN" dirty="0" err="1"/>
              <a:t>seq</a:t>
            </a:r>
            <a:r>
              <a:rPr kumimoji="1" lang="en-US" altLang="zh-CN" dirty="0"/>
              <a:t>=y,</a:t>
            </a:r>
            <a:r>
              <a:rPr kumimoji="1" lang="zh-CN" altLang="en-US" dirty="0"/>
              <a:t> </a:t>
            </a:r>
            <a:r>
              <a:rPr kumimoji="1" lang="en-US" altLang="zh-CN" dirty="0" err="1"/>
              <a:t>ack_seq</a:t>
            </a:r>
            <a:r>
              <a:rPr kumimoji="1" lang="en-US" altLang="zh-CN" dirty="0"/>
              <a:t>=x+1</a:t>
            </a:r>
            <a:endParaRPr kumimoji="1" lang="zh-CN" altLang="en-US" dirty="0"/>
          </a:p>
        </p:txBody>
      </p:sp>
      <p:sp>
        <p:nvSpPr>
          <p:cNvPr id="30" name="圆角矩形 29"/>
          <p:cNvSpPr/>
          <p:nvPr/>
        </p:nvSpPr>
        <p:spPr>
          <a:xfrm>
            <a:off x="4782204" y="5008625"/>
            <a:ext cx="1254211" cy="14919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ESTABLISHED</a:t>
            </a:r>
            <a:endParaRPr kumimoji="1" lang="zh-CN" altLang="en-US" dirty="0"/>
          </a:p>
        </p:txBody>
      </p:sp>
      <p:cxnSp>
        <p:nvCxnSpPr>
          <p:cNvPr id="31" name="直线箭头连接符 30"/>
          <p:cNvCxnSpPr/>
          <p:nvPr/>
        </p:nvCxnSpPr>
        <p:spPr>
          <a:xfrm>
            <a:off x="5984479" y="5046572"/>
            <a:ext cx="3253401" cy="502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9029685" y="4045946"/>
            <a:ext cx="1254211" cy="14919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SYN</a:t>
            </a:r>
            <a:r>
              <a:rPr kumimoji="1" lang="zh-CN" altLang="en-US" dirty="0"/>
              <a:t> </a:t>
            </a:r>
            <a:r>
              <a:rPr kumimoji="1" lang="en-US" altLang="zh-CN" dirty="0"/>
              <a:t>RCVD</a:t>
            </a:r>
            <a:endParaRPr kumimoji="1" lang="zh-CN" altLang="en-US" dirty="0"/>
          </a:p>
        </p:txBody>
      </p:sp>
      <p:sp>
        <p:nvSpPr>
          <p:cNvPr id="33" name="圆角矩形 32"/>
          <p:cNvSpPr/>
          <p:nvPr/>
        </p:nvSpPr>
        <p:spPr>
          <a:xfrm>
            <a:off x="9022141" y="5548697"/>
            <a:ext cx="1254211" cy="95184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a:t>ESTABLISHED</a:t>
            </a:r>
            <a:endParaRPr kumimoji="1" lang="zh-CN" altLang="en-US" dirty="0"/>
          </a:p>
        </p:txBody>
      </p:sp>
      <p:sp>
        <p:nvSpPr>
          <p:cNvPr id="34" name="文本框 33"/>
          <p:cNvSpPr txBox="1"/>
          <p:nvPr/>
        </p:nvSpPr>
        <p:spPr>
          <a:xfrm rot="562352">
            <a:off x="6341993" y="5351156"/>
            <a:ext cx="2488470" cy="923330"/>
          </a:xfrm>
          <a:prstGeom prst="rect">
            <a:avLst/>
          </a:prstGeom>
          <a:noFill/>
        </p:spPr>
        <p:txBody>
          <a:bodyPr wrap="square" rtlCol="0">
            <a:spAutoFit/>
          </a:bodyPr>
          <a:lstStyle/>
          <a:p>
            <a:r>
              <a:rPr kumimoji="1" lang="en-US" altLang="zh-CN" dirty="0"/>
              <a:t>ACK=1</a:t>
            </a:r>
          </a:p>
          <a:p>
            <a:r>
              <a:rPr kumimoji="1" lang="en-US" altLang="zh-CN" dirty="0" err="1"/>
              <a:t>seq</a:t>
            </a:r>
            <a:r>
              <a:rPr kumimoji="1" lang="en-US" altLang="zh-CN" dirty="0"/>
              <a:t>=x+1,</a:t>
            </a:r>
            <a:r>
              <a:rPr kumimoji="1" lang="zh-CN" altLang="en-US" dirty="0"/>
              <a:t> </a:t>
            </a:r>
            <a:r>
              <a:rPr kumimoji="1" lang="en-US" altLang="zh-CN" dirty="0" err="1"/>
              <a:t>ack_seq</a:t>
            </a:r>
            <a:r>
              <a:rPr kumimoji="1" lang="en-US" altLang="zh-CN" dirty="0"/>
              <a:t>=y+1</a:t>
            </a:r>
            <a:endParaRPr kumimoji="1" lang="zh-CN" altLang="en-US" dirty="0"/>
          </a:p>
        </p:txBody>
      </p:sp>
      <p:sp>
        <p:nvSpPr>
          <p:cNvPr id="35" name="圆角矩形 34"/>
          <p:cNvSpPr/>
          <p:nvPr/>
        </p:nvSpPr>
        <p:spPr>
          <a:xfrm>
            <a:off x="4794136" y="1939689"/>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客户</a:t>
            </a:r>
          </a:p>
        </p:txBody>
      </p:sp>
      <p:sp>
        <p:nvSpPr>
          <p:cNvPr id="36" name="圆角矩形 35"/>
          <p:cNvSpPr/>
          <p:nvPr/>
        </p:nvSpPr>
        <p:spPr>
          <a:xfrm>
            <a:off x="9032611" y="1943818"/>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服务器</a:t>
            </a:r>
          </a:p>
        </p:txBody>
      </p:sp>
      <p:sp>
        <p:nvSpPr>
          <p:cNvPr id="37"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38" name="矩形 37"/>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p:nvGrpSpPr>
        <p:grpSpPr>
          <a:xfrm>
            <a:off x="7766755" y="126921"/>
            <a:ext cx="4430675" cy="1735745"/>
            <a:chOff x="6710810" y="281374"/>
            <a:chExt cx="4231186" cy="1651846"/>
          </a:xfrm>
        </p:grpSpPr>
        <p:sp>
          <p:nvSpPr>
            <p:cNvPr id="13" name="左大括号 1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5" name="矩形 14"/>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7" name="矩形 16"/>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8" name="矩形 17"/>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19" name="矩形 18"/>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pic>
        <p:nvPicPr>
          <p:cNvPr id="37" name="图片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080" y="3379353"/>
            <a:ext cx="1346200" cy="1346200"/>
          </a:xfrm>
          <a:prstGeom prst="rect">
            <a:avLst/>
          </a:prstGeom>
        </p:spPr>
      </p:pic>
      <p:pic>
        <p:nvPicPr>
          <p:cNvPr id="38" name="图片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0280" y="3057174"/>
            <a:ext cx="644358" cy="644358"/>
          </a:xfrm>
          <a:prstGeom prst="rect">
            <a:avLst/>
          </a:prstGeom>
        </p:spPr>
      </p:pic>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416" y="3379353"/>
            <a:ext cx="1346200" cy="1346200"/>
          </a:xfrm>
          <a:prstGeom prst="rect">
            <a:avLst/>
          </a:prstGeom>
        </p:spPr>
      </p:pic>
      <p:pic>
        <p:nvPicPr>
          <p:cNvPr id="40" name="图片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1263" y="3057174"/>
            <a:ext cx="644358" cy="644358"/>
          </a:xfrm>
          <a:prstGeom prst="rect">
            <a:avLst/>
          </a:prstGeom>
        </p:spPr>
      </p:pic>
      <p:sp>
        <p:nvSpPr>
          <p:cNvPr id="41" name="文本框 40"/>
          <p:cNvSpPr txBox="1"/>
          <p:nvPr/>
        </p:nvSpPr>
        <p:spPr>
          <a:xfrm>
            <a:off x="1454080" y="4967520"/>
            <a:ext cx="1151022"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客户端</a:t>
            </a:r>
          </a:p>
        </p:txBody>
      </p:sp>
      <p:sp>
        <p:nvSpPr>
          <p:cNvPr id="42" name="文本框 41"/>
          <p:cNvSpPr txBox="1"/>
          <p:nvPr/>
        </p:nvSpPr>
        <p:spPr>
          <a:xfrm>
            <a:off x="9593594" y="4967520"/>
            <a:ext cx="171475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微信服务器</a:t>
            </a:r>
            <a:endParaRPr kumimoji="1" lang="zh-CN" altLang="en-US" sz="2400" dirty="0">
              <a:latin typeface="Microsoft YaHei" charset="-122"/>
              <a:ea typeface="Microsoft YaHei" charset="-122"/>
              <a:cs typeface="Microsoft YaHei" charset="-122"/>
            </a:endParaRPr>
          </a:p>
        </p:txBody>
      </p:sp>
      <p:cxnSp>
        <p:nvCxnSpPr>
          <p:cNvPr id="44" name="直线箭头连接符 43"/>
          <p:cNvCxnSpPr/>
          <p:nvPr/>
        </p:nvCxnSpPr>
        <p:spPr>
          <a:xfrm flipV="1">
            <a:off x="4146480" y="3249403"/>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4189374" y="2711365"/>
            <a:ext cx="2672299" cy="499624"/>
          </a:xfrm>
          <a:prstGeom prst="rect">
            <a:avLst/>
          </a:prstGeom>
          <a:noFill/>
        </p:spPr>
        <p:txBody>
          <a:bodyPr wrap="square" rtlCol="0">
            <a:spAutoFit/>
          </a:bodyPr>
          <a:lstStyle/>
          <a:p>
            <a:pPr>
              <a:lnSpc>
                <a:spcPct val="150000"/>
              </a:lnSpc>
            </a:pPr>
            <a:r>
              <a:rPr kumimoji="1" lang="zh-CN" altLang="en-US" sz="2000">
                <a:latin typeface="Microsoft YaHei" charset="-122"/>
                <a:ea typeface="Microsoft YaHei" charset="-122"/>
                <a:cs typeface="Microsoft YaHei" charset="-122"/>
              </a:rPr>
              <a:t>发起连接请求。</a:t>
            </a:r>
            <a:endParaRPr kumimoji="1" lang="en-US" altLang="zh-CN" sz="2000" dirty="0">
              <a:latin typeface="Microsoft YaHei" charset="-122"/>
              <a:ea typeface="Microsoft YaHei" charset="-122"/>
              <a:cs typeface="Microsoft YaHei" charset="-122"/>
            </a:endParaRPr>
          </a:p>
        </p:txBody>
      </p:sp>
      <p:cxnSp>
        <p:nvCxnSpPr>
          <p:cNvPr id="48" name="直线箭头连接符 47"/>
          <p:cNvCxnSpPr/>
          <p:nvPr/>
        </p:nvCxnSpPr>
        <p:spPr>
          <a:xfrm flipV="1">
            <a:off x="4189374" y="5289399"/>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4146480" y="4620253"/>
            <a:ext cx="3457073" cy="499624"/>
          </a:xfrm>
          <a:prstGeom prst="rect">
            <a:avLst/>
          </a:prstGeom>
          <a:noFill/>
        </p:spPr>
        <p:txBody>
          <a:bodyPr wrap="square" rtlCol="0">
            <a:spAutoFit/>
          </a:bodyPr>
          <a:lstStyle/>
          <a:p>
            <a:pPr>
              <a:lnSpc>
                <a:spcPct val="150000"/>
              </a:lnSpc>
            </a:pPr>
            <a:r>
              <a:rPr kumimoji="1" lang="zh-CN" altLang="en-US" sz="2000">
                <a:latin typeface="Microsoft YaHei" charset="-122"/>
                <a:ea typeface="Microsoft YaHei" charset="-122"/>
                <a:cs typeface="Microsoft YaHei" charset="-122"/>
              </a:rPr>
              <a:t>返回确认，建立连接。</a:t>
            </a:r>
            <a:endParaRPr kumimoji="1" lang="zh-CN" altLang="en-US" sz="2000" dirty="0">
              <a:latin typeface="Microsoft YaHei" charset="-122"/>
              <a:ea typeface="Microsoft YaHei" charset="-122"/>
              <a:cs typeface="Microsoft YaHei" charset="-122"/>
            </a:endParaRPr>
          </a:p>
        </p:txBody>
      </p:sp>
      <p:cxnSp>
        <p:nvCxnSpPr>
          <p:cNvPr id="50" name="直线箭头连接符 49"/>
          <p:cNvCxnSpPr/>
          <p:nvPr/>
        </p:nvCxnSpPr>
        <p:spPr>
          <a:xfrm rot="10800000" flipV="1">
            <a:off x="4111090" y="4319132"/>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4111090" y="3637230"/>
            <a:ext cx="3048000" cy="499624"/>
          </a:xfrm>
          <a:prstGeom prst="rect">
            <a:avLst/>
          </a:prstGeom>
          <a:noFill/>
        </p:spPr>
        <p:txBody>
          <a:bodyPr wrap="square" rtlCol="0">
            <a:spAutoFit/>
          </a:bodyPr>
          <a:lstStyle/>
          <a:p>
            <a:pPr>
              <a:lnSpc>
                <a:spcPct val="150000"/>
              </a:lnSpc>
            </a:pPr>
            <a:r>
              <a:rPr kumimoji="1" lang="zh-CN" altLang="en-US" sz="2000">
                <a:latin typeface="Microsoft YaHei" charset="-122"/>
                <a:ea typeface="Microsoft YaHei" charset="-122"/>
                <a:cs typeface="Microsoft YaHei" charset="-122"/>
              </a:rPr>
              <a:t>返回确认，同意建立连接。</a:t>
            </a:r>
            <a:endParaRPr kumimoji="1" lang="en-US" altLang="zh-CN" sz="2000" dirty="0">
              <a:latin typeface="Microsoft YaHei" charset="-122"/>
              <a:ea typeface="Microsoft YaHei" charset="-122"/>
              <a:cs typeface="Microsoft YaHei" charset="-122"/>
            </a:endParaRPr>
          </a:p>
        </p:txBody>
      </p:sp>
      <p:sp>
        <p:nvSpPr>
          <p:cNvPr id="25"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6" name="矩形 25"/>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
        <p:nvSpPr>
          <p:cNvPr id="27" name="文本框 26"/>
          <p:cNvSpPr txBox="1"/>
          <p:nvPr/>
        </p:nvSpPr>
        <p:spPr>
          <a:xfrm>
            <a:off x="511299" y="2056138"/>
            <a:ext cx="4282837" cy="646331"/>
          </a:xfrm>
          <a:prstGeom prst="rect">
            <a:avLst/>
          </a:prstGeom>
          <a:noFill/>
        </p:spPr>
        <p:txBody>
          <a:bodyPr wrap="square" rtlCol="0">
            <a:spAutoFit/>
          </a:bodyPr>
          <a:lstStyle/>
          <a:p>
            <a:pPr>
              <a:lnSpc>
                <a:spcPct val="150000"/>
              </a:lnSpc>
            </a:pPr>
            <a:r>
              <a:rPr lang="zh-CN" altLang="en-US" sz="2400">
                <a:latin typeface="微软雅黑" panose="020B0503020204020204" charset="-122"/>
                <a:ea typeface="微软雅黑" panose="020B0503020204020204" charset="-122"/>
                <a:cs typeface="微软雅黑" panose="020B0503020204020204" charset="-122"/>
              </a:rPr>
              <a:t>一、</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连接建立：三次握手</a:t>
            </a:r>
          </a:p>
        </p:txBody>
      </p:sp>
    </p:spTree>
    <p:extLst>
      <p:ext uri="{BB962C8B-B14F-4D97-AF65-F5344CB8AC3E}">
        <p14:creationId xmlns:p14="http://schemas.microsoft.com/office/powerpoint/2010/main" val="9441746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文本框 11"/>
          <p:cNvSpPr txBox="1"/>
          <p:nvPr/>
        </p:nvSpPr>
        <p:spPr>
          <a:xfrm>
            <a:off x="1126885" y="2936664"/>
            <a:ext cx="10081762" cy="581057"/>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为什么需要三次握手？</a:t>
            </a:r>
            <a:endParaRPr lang="en-US" altLang="zh-CN" sz="2400" dirty="0">
              <a:latin typeface="微软雅黑" panose="020B0503020204020204" charset="-122"/>
              <a:ea typeface="微软雅黑" panose="020B0503020204020204" charset="-122"/>
              <a:cs typeface="微软雅黑" panose="020B0503020204020204" charset="-122"/>
            </a:endParaRPr>
          </a:p>
        </p:txBody>
      </p:sp>
      <p:grpSp>
        <p:nvGrpSpPr>
          <p:cNvPr id="11" name="组合 10"/>
          <p:cNvGrpSpPr/>
          <p:nvPr/>
        </p:nvGrpSpPr>
        <p:grpSpPr>
          <a:xfrm>
            <a:off x="7766755" y="126921"/>
            <a:ext cx="4430675" cy="1735745"/>
            <a:chOff x="6710810" y="281374"/>
            <a:chExt cx="4231186" cy="1651846"/>
          </a:xfrm>
        </p:grpSpPr>
        <p:sp>
          <p:nvSpPr>
            <p:cNvPr id="13" name="左大括号 1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5" name="矩形 14"/>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7" name="矩形 16"/>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8" name="矩形 17"/>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19" name="矩形 18"/>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0"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1" name="矩形 20"/>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
        <p:nvSpPr>
          <p:cNvPr id="22" name="文本框 21"/>
          <p:cNvSpPr txBox="1"/>
          <p:nvPr/>
        </p:nvSpPr>
        <p:spPr>
          <a:xfrm>
            <a:off x="511299" y="2056138"/>
            <a:ext cx="4282837" cy="646331"/>
          </a:xfrm>
          <a:prstGeom prst="rect">
            <a:avLst/>
          </a:prstGeom>
          <a:noFill/>
        </p:spPr>
        <p:txBody>
          <a:bodyPr wrap="square" rtlCol="0">
            <a:spAutoFit/>
          </a:bodyPr>
          <a:lstStyle/>
          <a:p>
            <a:pPr>
              <a:lnSpc>
                <a:spcPct val="150000"/>
              </a:lnSpc>
            </a:pPr>
            <a:r>
              <a:rPr lang="zh-CN" altLang="en-US" sz="2400">
                <a:latin typeface="微软雅黑" panose="020B0503020204020204" charset="-122"/>
                <a:ea typeface="微软雅黑" panose="020B0503020204020204" charset="-122"/>
                <a:cs typeface="微软雅黑" panose="020B0503020204020204" charset="-122"/>
              </a:rPr>
              <a:t>一、</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连接建立：三次握手</a:t>
            </a:r>
          </a:p>
        </p:txBody>
      </p:sp>
    </p:spTree>
    <p:extLst>
      <p:ext uri="{BB962C8B-B14F-4D97-AF65-F5344CB8AC3E}">
        <p14:creationId xmlns:p14="http://schemas.microsoft.com/office/powerpoint/2010/main" val="17252775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文本框 11"/>
          <p:cNvSpPr txBox="1"/>
          <p:nvPr/>
        </p:nvSpPr>
        <p:spPr>
          <a:xfrm>
            <a:off x="1126885" y="2936664"/>
            <a:ext cx="10081762" cy="1135054"/>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为什么需要三次握手？</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第一次握手：客户发送请求，此时服务器知道客户能发。</a:t>
            </a:r>
            <a:endParaRPr lang="en-US" altLang="zh-CN" sz="2400" dirty="0">
              <a:latin typeface="微软雅黑" panose="020B0503020204020204" charset="-122"/>
              <a:ea typeface="微软雅黑" panose="020B0503020204020204" charset="-122"/>
              <a:cs typeface="微软雅黑" panose="020B0503020204020204" charset="-122"/>
            </a:endParaRPr>
          </a:p>
        </p:txBody>
      </p:sp>
      <p:grpSp>
        <p:nvGrpSpPr>
          <p:cNvPr id="11" name="组合 10"/>
          <p:cNvGrpSpPr/>
          <p:nvPr/>
        </p:nvGrpSpPr>
        <p:grpSpPr>
          <a:xfrm>
            <a:off x="7766755" y="126921"/>
            <a:ext cx="4430675" cy="1735745"/>
            <a:chOff x="6710810" y="281374"/>
            <a:chExt cx="4231186" cy="1651846"/>
          </a:xfrm>
        </p:grpSpPr>
        <p:sp>
          <p:nvSpPr>
            <p:cNvPr id="13" name="左大括号 1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5" name="矩形 14"/>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7" name="矩形 16"/>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8" name="矩形 17"/>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19" name="矩形 18"/>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0"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1" name="矩形 20"/>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
        <p:nvSpPr>
          <p:cNvPr id="22" name="文本框 21"/>
          <p:cNvSpPr txBox="1"/>
          <p:nvPr/>
        </p:nvSpPr>
        <p:spPr>
          <a:xfrm>
            <a:off x="511299" y="2056138"/>
            <a:ext cx="4282837" cy="646331"/>
          </a:xfrm>
          <a:prstGeom prst="rect">
            <a:avLst/>
          </a:prstGeom>
          <a:noFill/>
        </p:spPr>
        <p:txBody>
          <a:bodyPr wrap="square" rtlCol="0">
            <a:spAutoFit/>
          </a:bodyPr>
          <a:lstStyle/>
          <a:p>
            <a:pPr>
              <a:lnSpc>
                <a:spcPct val="150000"/>
              </a:lnSpc>
            </a:pPr>
            <a:r>
              <a:rPr lang="zh-CN" altLang="en-US" sz="2400">
                <a:latin typeface="微软雅黑" panose="020B0503020204020204" charset="-122"/>
                <a:ea typeface="微软雅黑" panose="020B0503020204020204" charset="-122"/>
                <a:cs typeface="微软雅黑" panose="020B0503020204020204" charset="-122"/>
              </a:rPr>
              <a:t>一、</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连接建立：三次握手</a:t>
            </a:r>
          </a:p>
        </p:txBody>
      </p:sp>
    </p:spTree>
    <p:extLst>
      <p:ext uri="{BB962C8B-B14F-4D97-AF65-F5344CB8AC3E}">
        <p14:creationId xmlns:p14="http://schemas.microsoft.com/office/powerpoint/2010/main" val="40365080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文本框 11"/>
          <p:cNvSpPr txBox="1"/>
          <p:nvPr/>
        </p:nvSpPr>
        <p:spPr>
          <a:xfrm>
            <a:off x="1126885" y="2936664"/>
            <a:ext cx="10081762" cy="1689052"/>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为什么需要三次握手？</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第一次握手：客户发送请求，此时服务器知道客户能发。</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第二次握手：服务器发送确认，此时客户知道服务器能发能收。</a:t>
            </a:r>
            <a:endParaRPr lang="en-US" altLang="zh-CN" sz="2400" dirty="0">
              <a:latin typeface="微软雅黑" panose="020B0503020204020204" charset="-122"/>
              <a:ea typeface="微软雅黑" panose="020B0503020204020204" charset="-122"/>
              <a:cs typeface="微软雅黑" panose="020B0503020204020204" charset="-122"/>
            </a:endParaRPr>
          </a:p>
        </p:txBody>
      </p:sp>
      <p:grpSp>
        <p:nvGrpSpPr>
          <p:cNvPr id="11" name="组合 10"/>
          <p:cNvGrpSpPr/>
          <p:nvPr/>
        </p:nvGrpSpPr>
        <p:grpSpPr>
          <a:xfrm>
            <a:off x="7766755" y="126921"/>
            <a:ext cx="4430675" cy="1735745"/>
            <a:chOff x="6710810" y="281374"/>
            <a:chExt cx="4231186" cy="1651846"/>
          </a:xfrm>
        </p:grpSpPr>
        <p:sp>
          <p:nvSpPr>
            <p:cNvPr id="13" name="左大括号 1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5" name="矩形 14"/>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7" name="矩形 16"/>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8" name="矩形 17"/>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19" name="矩形 18"/>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0"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1" name="矩形 20"/>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
        <p:nvSpPr>
          <p:cNvPr id="22" name="文本框 21"/>
          <p:cNvSpPr txBox="1"/>
          <p:nvPr/>
        </p:nvSpPr>
        <p:spPr>
          <a:xfrm>
            <a:off x="511299" y="2056138"/>
            <a:ext cx="4282837" cy="646331"/>
          </a:xfrm>
          <a:prstGeom prst="rect">
            <a:avLst/>
          </a:prstGeom>
          <a:noFill/>
        </p:spPr>
        <p:txBody>
          <a:bodyPr wrap="square" rtlCol="0">
            <a:spAutoFit/>
          </a:bodyPr>
          <a:lstStyle/>
          <a:p>
            <a:pPr>
              <a:lnSpc>
                <a:spcPct val="150000"/>
              </a:lnSpc>
            </a:pPr>
            <a:r>
              <a:rPr lang="zh-CN" altLang="en-US" sz="2400">
                <a:latin typeface="微软雅黑" panose="020B0503020204020204" charset="-122"/>
                <a:ea typeface="微软雅黑" panose="020B0503020204020204" charset="-122"/>
                <a:cs typeface="微软雅黑" panose="020B0503020204020204" charset="-122"/>
              </a:rPr>
              <a:t>一、</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连接建立：三次握手</a:t>
            </a:r>
          </a:p>
        </p:txBody>
      </p:sp>
    </p:spTree>
    <p:extLst>
      <p:ext uri="{BB962C8B-B14F-4D97-AF65-F5344CB8AC3E}">
        <p14:creationId xmlns:p14="http://schemas.microsoft.com/office/powerpoint/2010/main" val="16554846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文本框 11"/>
          <p:cNvSpPr txBox="1"/>
          <p:nvPr/>
        </p:nvSpPr>
        <p:spPr>
          <a:xfrm>
            <a:off x="1126885" y="2936664"/>
            <a:ext cx="10081762" cy="2308324"/>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为什么需要三次握手？</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第一次握手：客户发送请求，此时服务器知道客户能发。</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第二次握手：服务器发送确认，此时客户知道服务器能发能收。</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第三次握手：客户发送确认，此时服务器知道客户能收。</a:t>
            </a:r>
          </a:p>
        </p:txBody>
      </p:sp>
      <p:grpSp>
        <p:nvGrpSpPr>
          <p:cNvPr id="11" name="组合 10"/>
          <p:cNvGrpSpPr/>
          <p:nvPr/>
        </p:nvGrpSpPr>
        <p:grpSpPr>
          <a:xfrm>
            <a:off x="7766755" y="126921"/>
            <a:ext cx="4430675" cy="1735745"/>
            <a:chOff x="6710810" y="281374"/>
            <a:chExt cx="4231186" cy="1651846"/>
          </a:xfrm>
        </p:grpSpPr>
        <p:sp>
          <p:nvSpPr>
            <p:cNvPr id="13" name="左大括号 1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5" name="矩形 14"/>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7" name="矩形 16"/>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8" name="矩形 17"/>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19" name="矩形 18"/>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0"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1" name="矩形 20"/>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
        <p:nvSpPr>
          <p:cNvPr id="22" name="文本框 21"/>
          <p:cNvSpPr txBox="1"/>
          <p:nvPr/>
        </p:nvSpPr>
        <p:spPr>
          <a:xfrm>
            <a:off x="511299" y="2056138"/>
            <a:ext cx="4282837" cy="646331"/>
          </a:xfrm>
          <a:prstGeom prst="rect">
            <a:avLst/>
          </a:prstGeom>
          <a:noFill/>
        </p:spPr>
        <p:txBody>
          <a:bodyPr wrap="square" rtlCol="0">
            <a:spAutoFit/>
          </a:bodyPr>
          <a:lstStyle/>
          <a:p>
            <a:pPr>
              <a:lnSpc>
                <a:spcPct val="150000"/>
              </a:lnSpc>
            </a:pPr>
            <a:r>
              <a:rPr lang="zh-CN" altLang="en-US" sz="2400">
                <a:latin typeface="微软雅黑" panose="020B0503020204020204" charset="-122"/>
                <a:ea typeface="微软雅黑" panose="020B0503020204020204" charset="-122"/>
                <a:cs typeface="微软雅黑" panose="020B0503020204020204" charset="-122"/>
              </a:rPr>
              <a:t>一、</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连接建立：三次握手</a:t>
            </a:r>
          </a:p>
        </p:txBody>
      </p:sp>
    </p:spTree>
    <p:extLst>
      <p:ext uri="{BB962C8B-B14F-4D97-AF65-F5344CB8AC3E}">
        <p14:creationId xmlns:p14="http://schemas.microsoft.com/office/powerpoint/2010/main" val="1125425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左大括号 20"/>
          <p:cNvSpPr/>
          <p:nvPr/>
        </p:nvSpPr>
        <p:spPr>
          <a:xfrm>
            <a:off x="3897410" y="2136469"/>
            <a:ext cx="310091" cy="87893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p>
        </p:txBody>
      </p:sp>
      <p:sp>
        <p:nvSpPr>
          <p:cNvPr id="22" name="文本框 21"/>
          <p:cNvSpPr txBox="1"/>
          <p:nvPr/>
        </p:nvSpPr>
        <p:spPr>
          <a:xfrm>
            <a:off x="1191486" y="2290209"/>
            <a:ext cx="2428875" cy="499624"/>
          </a:xfrm>
          <a:prstGeom prst="rect">
            <a:avLst/>
          </a:prstGeom>
          <a:noFill/>
        </p:spPr>
        <p:txBody>
          <a:bodyPr wrap="square" rtlCol="0">
            <a:spAutoFit/>
          </a:bodyPr>
          <a:lstStyle/>
          <a:p>
            <a:pPr>
              <a:lnSpc>
                <a:spcPct val="150000"/>
              </a:lnSpc>
            </a:pPr>
            <a:r>
              <a:rPr lang="en-US" sz="2000" dirty="0">
                <a:latin typeface="微软雅黑" panose="020B0503020204020204" charset="-122"/>
                <a:ea typeface="微软雅黑" panose="020B0503020204020204" charset="-122"/>
                <a:cs typeface="微软雅黑" panose="020B0503020204020204" charset="-122"/>
              </a:rPr>
              <a:t>UDP</a:t>
            </a:r>
            <a:r>
              <a:rPr lang="zh-CN" altLang="en-US" sz="2000" dirty="0">
                <a:latin typeface="微软雅黑" panose="020B0503020204020204" charset="-122"/>
                <a:ea typeface="微软雅黑" panose="020B0503020204020204" charset="-122"/>
                <a:cs typeface="微软雅黑" panose="020B0503020204020204" charset="-122"/>
              </a:rPr>
              <a:t>数据报</a:t>
            </a:r>
            <a:r>
              <a:rPr lang="zh-CN" altLang="en-US" sz="2000" b="1" dirty="0">
                <a:latin typeface="微软雅黑" panose="020B0503020204020204" charset="-122"/>
                <a:ea typeface="微软雅黑" panose="020B0503020204020204" charset="-122"/>
                <a:cs typeface="微软雅黑" panose="020B0503020204020204" charset="-122"/>
              </a:rPr>
              <a:t>首部</a:t>
            </a:r>
          </a:p>
        </p:txBody>
      </p:sp>
      <p:sp>
        <p:nvSpPr>
          <p:cNvPr id="23" name="文本框 22"/>
          <p:cNvSpPr txBox="1"/>
          <p:nvPr/>
        </p:nvSpPr>
        <p:spPr>
          <a:xfrm>
            <a:off x="1191486" y="3063534"/>
            <a:ext cx="3345180" cy="499624"/>
          </a:xfrm>
          <a:prstGeom prst="rect">
            <a:avLst/>
          </a:prstGeom>
          <a:noFill/>
        </p:spPr>
        <p:txBody>
          <a:bodyPr wrap="square" rtlCol="0">
            <a:spAutoFit/>
          </a:bodyPr>
          <a:lstStyle/>
          <a:p>
            <a:pPr>
              <a:lnSpc>
                <a:spcPct val="150000"/>
              </a:lnSpc>
            </a:pPr>
            <a:r>
              <a:rPr lang="en-US" sz="2000" dirty="0">
                <a:latin typeface="微软雅黑" panose="020B0503020204020204" charset="-122"/>
                <a:ea typeface="微软雅黑" panose="020B0503020204020204" charset="-122"/>
                <a:cs typeface="微软雅黑" panose="020B0503020204020204" charset="-122"/>
              </a:rPr>
              <a:t>UDP</a:t>
            </a:r>
            <a:r>
              <a:rPr lang="zh-CN" altLang="en-US" sz="2000" dirty="0">
                <a:latin typeface="微软雅黑" panose="020B0503020204020204" charset="-122"/>
                <a:ea typeface="微软雅黑" panose="020B0503020204020204" charset="-122"/>
                <a:cs typeface="微软雅黑" panose="020B0503020204020204" charset="-122"/>
              </a:rPr>
              <a:t>数据报</a:t>
            </a:r>
            <a:r>
              <a:rPr lang="zh-CN" altLang="en-US" sz="2000" b="1" dirty="0">
                <a:latin typeface="微软雅黑" panose="020B0503020204020204" charset="-122"/>
                <a:ea typeface="微软雅黑" panose="020B0503020204020204" charset="-122"/>
                <a:cs typeface="微软雅黑" panose="020B0503020204020204" charset="-122"/>
              </a:rPr>
              <a:t>数据字段</a:t>
            </a:r>
          </a:p>
        </p:txBody>
      </p:sp>
      <p:grpSp>
        <p:nvGrpSpPr>
          <p:cNvPr id="24" name="组合 23"/>
          <p:cNvGrpSpPr/>
          <p:nvPr/>
        </p:nvGrpSpPr>
        <p:grpSpPr>
          <a:xfrm>
            <a:off x="7389607" y="296257"/>
            <a:ext cx="4550008" cy="1247734"/>
            <a:chOff x="6305275" y="281374"/>
            <a:chExt cx="4550008" cy="1247734"/>
          </a:xfrm>
        </p:grpSpPr>
        <p:sp>
          <p:nvSpPr>
            <p:cNvPr id="25" name="左大括号 24"/>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25"/>
            <p:cNvSpPr/>
            <p:nvPr/>
          </p:nvSpPr>
          <p:spPr>
            <a:xfrm>
              <a:off x="9112497" y="281374"/>
              <a:ext cx="992580"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特点</a:t>
              </a:r>
              <a:endParaRPr lang="zh-CN" altLang="en-US" kern="900" spc="-100" dirty="0">
                <a:latin typeface="黑体" panose="02010609060101010101" pitchFamily="49" charset="-122"/>
                <a:ea typeface="黑体" panose="02010609060101010101" pitchFamily="49" charset="-122"/>
              </a:endParaRPr>
            </a:p>
          </p:txBody>
        </p:sp>
        <p:sp>
          <p:nvSpPr>
            <p:cNvPr id="27" name="矩形 26"/>
            <p:cNvSpPr/>
            <p:nvPr/>
          </p:nvSpPr>
          <p:spPr>
            <a:xfrm>
              <a:off x="9112497" y="1231591"/>
              <a:ext cx="1223413"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校验和</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9" name="矩形 28"/>
            <p:cNvSpPr/>
            <p:nvPr/>
          </p:nvSpPr>
          <p:spPr>
            <a:xfrm>
              <a:off x="9112497" y="715371"/>
              <a:ext cx="1742786" cy="297517"/>
            </a:xfrm>
            <a:prstGeom prst="rect">
              <a:avLst/>
            </a:prstGeom>
          </p:spPr>
          <p:txBody>
            <a:bodyPr wrap="squar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数据报结构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grpSp>
      <p:sp>
        <p:nvSpPr>
          <p:cNvPr id="30" name="文本框 29"/>
          <p:cNvSpPr txBox="1"/>
          <p:nvPr/>
        </p:nvSpPr>
        <p:spPr>
          <a:xfrm>
            <a:off x="1134293" y="3893795"/>
            <a:ext cx="9535284" cy="2308324"/>
          </a:xfrm>
          <a:prstGeom prst="rect">
            <a:avLst/>
          </a:prstGeom>
          <a:noFill/>
          <a:ln>
            <a:solidFill>
              <a:schemeClr val="tx1"/>
            </a:solidFill>
          </a:ln>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一、</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首部四个字段：每个字段长度都是</a:t>
            </a: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个字节，共</a:t>
            </a:r>
            <a:r>
              <a:rPr lang="en-US" altLang="zh-CN" sz="2400" dirty="0">
                <a:latin typeface="微软雅黑" panose="020B0503020204020204" charset="-122"/>
                <a:ea typeface="微软雅黑" panose="020B0503020204020204" charset="-122"/>
                <a:cs typeface="微软雅黑" panose="020B0503020204020204" charset="-122"/>
              </a:rPr>
              <a:t>8</a:t>
            </a:r>
            <a:r>
              <a:rPr lang="zh-CN" altLang="en-US" sz="2400" dirty="0">
                <a:latin typeface="微软雅黑" panose="020B0503020204020204" charset="-122"/>
                <a:ea typeface="微软雅黑" panose="020B0503020204020204" charset="-122"/>
                <a:cs typeface="微软雅黑" panose="020B0503020204020204" charset="-122"/>
              </a:rPr>
              <a:t>个字节。</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源端口号</a:t>
            </a:r>
            <a:r>
              <a:rPr lang="zh-CN" altLang="en-US" sz="2400" dirty="0">
                <a:latin typeface="微软雅黑" panose="020B0503020204020204" charset="-122"/>
                <a:ea typeface="微软雅黑" panose="020B0503020204020204" charset="-122"/>
                <a:cs typeface="微软雅黑" panose="020B0503020204020204" charset="-122"/>
              </a:rPr>
              <a:t>和</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目的端口号</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实现复用和分解。</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长度</a:t>
            </a:r>
            <a:r>
              <a:rPr lang="zh-CN" altLang="en-US" sz="2400" dirty="0">
                <a:latin typeface="微软雅黑" panose="020B0503020204020204" charset="-122"/>
                <a:ea typeface="微软雅黑" panose="020B0503020204020204" charset="-122"/>
                <a:cs typeface="微软雅黑" panose="020B0503020204020204" charset="-122"/>
              </a:rPr>
              <a:t>：指示</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报文段中的字节数（首部和数据的总和）。</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校验和</a:t>
            </a:r>
            <a:r>
              <a:rPr lang="zh-CN" altLang="en-US" sz="2400" dirty="0">
                <a:latin typeface="微软雅黑" panose="020B0503020204020204" charset="-122"/>
                <a:ea typeface="微软雅黑" panose="020B0503020204020204" charset="-122"/>
                <a:cs typeface="微软雅黑" panose="020B0503020204020204" charset="-122"/>
              </a:rPr>
              <a:t>：接收方使用来检测数据报是否出现差错</a:t>
            </a:r>
          </a:p>
        </p:txBody>
      </p:sp>
      <p:sp>
        <p:nvSpPr>
          <p:cNvPr id="31" name="文本框 2"/>
          <p:cNvSpPr txBox="1"/>
          <p:nvPr>
            <p:custDataLst>
              <p:tags r:id="rId1"/>
            </p:custDataLst>
          </p:nvPr>
        </p:nvSpPr>
        <p:spPr>
          <a:xfrm>
            <a:off x="318085" y="452360"/>
            <a:ext cx="611449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3.4.2</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数据报结构</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选择、填空</a:t>
            </a:r>
            <a:r>
              <a:rPr lang="en-US" altLang="zh-CN" sz="2800" b="0" dirty="0">
                <a:solidFill>
                  <a:schemeClr val="tx1"/>
                </a:solidFill>
                <a:latin typeface="Microsoft YaHei" charset="-122"/>
                <a:ea typeface="Microsoft YaHei" charset="-122"/>
                <a:cs typeface="Microsoft YaHei" charset="-122"/>
                <a:sym typeface="+mn-ea"/>
              </a:rPr>
              <a:t>】</a:t>
            </a:r>
          </a:p>
        </p:txBody>
      </p:sp>
      <p:graphicFrame>
        <p:nvGraphicFramePr>
          <p:cNvPr id="2" name="表格 1"/>
          <p:cNvGraphicFramePr>
            <a:graphicFrameLocks noGrp="1"/>
          </p:cNvGraphicFramePr>
          <p:nvPr>
            <p:extLst>
              <p:ext uri="{D42A27DB-BD31-4B8C-83A1-F6EECF244321}">
                <p14:modId xmlns:p14="http://schemas.microsoft.com/office/powerpoint/2010/main" val="1257473343"/>
              </p:ext>
            </p:extLst>
          </p:nvPr>
        </p:nvGraphicFramePr>
        <p:xfrm>
          <a:off x="4292046" y="2094159"/>
          <a:ext cx="5251858" cy="1482663"/>
        </p:xfrm>
        <a:graphic>
          <a:graphicData uri="http://schemas.openxmlformats.org/drawingml/2006/table">
            <a:tbl>
              <a:tblPr firstRow="1" bandRow="1">
                <a:tableStyleId>{5940675A-B579-460E-94D1-54222C63F5DA}</a:tableStyleId>
              </a:tblPr>
              <a:tblGrid>
                <a:gridCol w="2625929">
                  <a:extLst>
                    <a:ext uri="{9D8B030D-6E8A-4147-A177-3AD203B41FA5}">
                      <a16:colId xmlns:a16="http://schemas.microsoft.com/office/drawing/2014/main" val="20000"/>
                    </a:ext>
                  </a:extLst>
                </a:gridCol>
                <a:gridCol w="2625929">
                  <a:extLst>
                    <a:ext uri="{9D8B030D-6E8A-4147-A177-3AD203B41FA5}">
                      <a16:colId xmlns:a16="http://schemas.microsoft.com/office/drawing/2014/main" val="20001"/>
                    </a:ext>
                  </a:extLst>
                </a:gridCol>
              </a:tblGrid>
              <a:tr h="370840">
                <a:tc>
                  <a:txBody>
                    <a:bodyPr/>
                    <a:lstStyle/>
                    <a:p>
                      <a:pPr algn="ctr">
                        <a:lnSpc>
                          <a:spcPct val="150000"/>
                        </a:lnSpc>
                      </a:pPr>
                      <a:r>
                        <a:rPr lang="zh-CN" altLang="en-US" sz="2000" dirty="0"/>
                        <a:t>源端口号</a:t>
                      </a:r>
                    </a:p>
                  </a:txBody>
                  <a:tcPr anchor="ctr"/>
                </a:tc>
                <a:tc>
                  <a:txBody>
                    <a:bodyPr/>
                    <a:lstStyle/>
                    <a:p>
                      <a:pPr algn="ctr">
                        <a:lnSpc>
                          <a:spcPct val="150000"/>
                        </a:lnSpc>
                      </a:pPr>
                      <a:r>
                        <a:rPr lang="zh-CN" altLang="en-US" sz="2000" dirty="0"/>
                        <a:t>目的端口号</a:t>
                      </a:r>
                    </a:p>
                  </a:txBody>
                  <a:tcPr anchor="ctr"/>
                </a:tc>
                <a:extLst>
                  <a:ext uri="{0D108BD9-81ED-4DB2-BD59-A6C34878D82A}">
                    <a16:rowId xmlns:a16="http://schemas.microsoft.com/office/drawing/2014/main" val="10000"/>
                  </a:ext>
                </a:extLst>
              </a:tr>
              <a:tr h="370840">
                <a:tc>
                  <a:txBody>
                    <a:bodyPr/>
                    <a:lstStyle/>
                    <a:p>
                      <a:pPr algn="ctr">
                        <a:lnSpc>
                          <a:spcPct val="150000"/>
                        </a:lnSpc>
                      </a:pPr>
                      <a:r>
                        <a:rPr lang="zh-CN" altLang="en-US" sz="2000" dirty="0"/>
                        <a:t>长度</a:t>
                      </a:r>
                    </a:p>
                  </a:txBody>
                  <a:tcPr anchor="ctr"/>
                </a:tc>
                <a:tc>
                  <a:txBody>
                    <a:bodyPr/>
                    <a:lstStyle/>
                    <a:p>
                      <a:pPr algn="ctr">
                        <a:lnSpc>
                          <a:spcPct val="150000"/>
                        </a:lnSpc>
                      </a:pPr>
                      <a:r>
                        <a:rPr lang="zh-CN" altLang="en-US" sz="2000" dirty="0"/>
                        <a:t>校验和</a:t>
                      </a:r>
                    </a:p>
                  </a:txBody>
                  <a:tcPr anchor="ctr"/>
                </a:tc>
                <a:extLst>
                  <a:ext uri="{0D108BD9-81ED-4DB2-BD59-A6C34878D82A}">
                    <a16:rowId xmlns:a16="http://schemas.microsoft.com/office/drawing/2014/main" val="10001"/>
                  </a:ext>
                </a:extLst>
              </a:tr>
              <a:tr h="370840">
                <a:tc gridSpan="2">
                  <a:txBody>
                    <a:bodyPr/>
                    <a:lstStyle/>
                    <a:p>
                      <a:pPr algn="ctr">
                        <a:lnSpc>
                          <a:spcPct val="150000"/>
                        </a:lnSpc>
                      </a:pPr>
                      <a:r>
                        <a:rPr lang="zh-CN" altLang="en-US" sz="2000" dirty="0"/>
                        <a:t>应用数据</a:t>
                      </a:r>
                    </a:p>
                  </a:txBody>
                  <a:tcPr anchor="ctr"/>
                </a:tc>
                <a:tc hMerge="1">
                  <a:txBody>
                    <a:bodyPr/>
                    <a:lstStyle/>
                    <a:p>
                      <a:endParaRPr lang="zh-CN" altLang="en-US" dirty="0"/>
                    </a:p>
                  </a:txBody>
                  <a:tcPr/>
                </a:tc>
                <a:extLst>
                  <a:ext uri="{0D108BD9-81ED-4DB2-BD59-A6C34878D82A}">
                    <a16:rowId xmlns:a16="http://schemas.microsoft.com/office/drawing/2014/main" val="10002"/>
                  </a:ext>
                </a:extLst>
              </a:tr>
            </a:tbl>
          </a:graphicData>
        </a:graphic>
      </p:graphicFrame>
      <p:sp>
        <p:nvSpPr>
          <p:cNvPr id="32" name="文本框 31"/>
          <p:cNvSpPr txBox="1"/>
          <p:nvPr/>
        </p:nvSpPr>
        <p:spPr>
          <a:xfrm>
            <a:off x="4111249" y="1543991"/>
            <a:ext cx="309134" cy="499624"/>
          </a:xfrm>
          <a:prstGeom prst="rect">
            <a:avLst/>
          </a:prstGeom>
          <a:noFill/>
        </p:spPr>
        <p:txBody>
          <a:bodyPr wrap="square" rtlCol="0">
            <a:spAutoFit/>
          </a:bodyPr>
          <a:lstStyle/>
          <a:p>
            <a:pPr>
              <a:lnSpc>
                <a:spcPct val="150000"/>
              </a:lnSpc>
            </a:pPr>
            <a:r>
              <a:rPr lang="en-US" altLang="zh-CN" sz="2000">
                <a:latin typeface="微软雅黑" panose="020B0503020204020204" charset="-122"/>
                <a:ea typeface="微软雅黑" panose="020B0503020204020204" charset="-122"/>
                <a:cs typeface="微软雅黑" panose="020B0503020204020204" charset="-122"/>
              </a:rPr>
              <a:t>0</a:t>
            </a:r>
            <a:endParaRPr lang="zh-CN" altLang="en-US" sz="2000" b="1" dirty="0">
              <a:latin typeface="微软雅黑" panose="020B0503020204020204" charset="-122"/>
              <a:ea typeface="微软雅黑" panose="020B0503020204020204" charset="-122"/>
              <a:cs typeface="微软雅黑" panose="020B0503020204020204" charset="-122"/>
            </a:endParaRPr>
          </a:p>
        </p:txBody>
      </p:sp>
      <p:sp>
        <p:nvSpPr>
          <p:cNvPr id="33" name="文本框 32"/>
          <p:cNvSpPr txBox="1"/>
          <p:nvPr/>
        </p:nvSpPr>
        <p:spPr>
          <a:xfrm>
            <a:off x="6633393" y="1587462"/>
            <a:ext cx="569164" cy="499624"/>
          </a:xfrm>
          <a:prstGeom prst="rect">
            <a:avLst/>
          </a:prstGeom>
          <a:noFill/>
        </p:spPr>
        <p:txBody>
          <a:bodyPr wrap="square" rtlCol="0">
            <a:spAutoFit/>
          </a:bodyPr>
          <a:lstStyle/>
          <a:p>
            <a:pPr>
              <a:lnSpc>
                <a:spcPct val="150000"/>
              </a:lnSpc>
            </a:pPr>
            <a:r>
              <a:rPr lang="en-US" altLang="zh-CN" sz="2000">
                <a:latin typeface="微软雅黑" panose="020B0503020204020204" charset="-122"/>
                <a:ea typeface="微软雅黑" panose="020B0503020204020204" charset="-122"/>
                <a:cs typeface="微软雅黑" panose="020B0503020204020204" charset="-122"/>
              </a:rPr>
              <a:t>15</a:t>
            </a:r>
            <a:endParaRPr lang="zh-CN" altLang="en-US" sz="2000" b="1" dirty="0">
              <a:latin typeface="微软雅黑" panose="020B0503020204020204" charset="-122"/>
              <a:ea typeface="微软雅黑" panose="020B0503020204020204" charset="-122"/>
              <a:cs typeface="微软雅黑" panose="020B0503020204020204" charset="-122"/>
            </a:endParaRPr>
          </a:p>
        </p:txBody>
      </p:sp>
      <p:sp>
        <p:nvSpPr>
          <p:cNvPr id="34" name="文本框 33"/>
          <p:cNvSpPr txBox="1"/>
          <p:nvPr/>
        </p:nvSpPr>
        <p:spPr>
          <a:xfrm>
            <a:off x="9223766" y="1563869"/>
            <a:ext cx="569164" cy="499624"/>
          </a:xfrm>
          <a:prstGeom prst="rect">
            <a:avLst/>
          </a:prstGeom>
          <a:noFill/>
        </p:spPr>
        <p:txBody>
          <a:bodyPr wrap="square" rtlCol="0">
            <a:spAutoFit/>
          </a:bodyPr>
          <a:lstStyle/>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31</a:t>
            </a:r>
            <a:endParaRPr lang="zh-CN" altLang="en-US" sz="2000" b="1"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4024499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825500" y="1567180"/>
            <a:ext cx="10799445" cy="3415030"/>
          </a:xfrm>
          <a:prstGeom prst="rect">
            <a:avLst/>
          </a:prstGeom>
          <a:noFill/>
        </p:spPr>
        <p:txBody>
          <a:bodyPr wrap="square" rtlCol="0" anchor="t">
            <a:spAutoFit/>
          </a:bodyPr>
          <a:lstStyle/>
          <a:p>
            <a:pPr>
              <a:lnSpc>
                <a:spcPct val="150000"/>
              </a:lnSpc>
            </a:pPr>
            <a:r>
              <a:rPr lang="en-US" sz="2400">
                <a:latin typeface="微软雅黑" panose="020B0503020204020204" charset="-122"/>
                <a:ea typeface="微软雅黑" panose="020B0503020204020204" charset="-122"/>
                <a:cs typeface="微软雅黑" panose="020B0503020204020204" charset="-122"/>
              </a:rPr>
              <a:t>1</a:t>
            </a:r>
            <a:r>
              <a:rPr lang="zh-CN" altLang="en-US" sz="2400">
                <a:latin typeface="微软雅黑" panose="020B0503020204020204" charset="-122"/>
                <a:ea typeface="微软雅黑" panose="020B0503020204020204" charset="-122"/>
                <a:cs typeface="微软雅黑" panose="020B0503020204020204" charset="-122"/>
              </a:rPr>
              <a:t>、</a:t>
            </a:r>
            <a:r>
              <a:rPr sz="2400">
                <a:latin typeface="微软雅黑" panose="020B0503020204020204" charset="-122"/>
                <a:ea typeface="微软雅黑" panose="020B0503020204020204" charset="-122"/>
                <a:cs typeface="微软雅黑" panose="020B0503020204020204" charset="-122"/>
              </a:rPr>
              <a:t>在TCP连接管理中，建立连接过程中客户端状态不包括（）</a:t>
            </a:r>
          </a:p>
          <a:p>
            <a:pPr>
              <a:lnSpc>
                <a:spcPct val="150000"/>
              </a:lnSpc>
            </a:pPr>
            <a:endParaRPr sz="2400">
              <a:latin typeface="微软雅黑" panose="020B0503020204020204" charset="-122"/>
              <a:ea typeface="微软雅黑" panose="020B0503020204020204" charset="-122"/>
              <a:cs typeface="微软雅黑" panose="020B0503020204020204" charset="-122"/>
            </a:endParaRPr>
          </a:p>
          <a:p>
            <a:pPr>
              <a:lnSpc>
                <a:spcPct val="150000"/>
              </a:lnSpc>
            </a:pPr>
            <a:r>
              <a:rPr sz="2400">
                <a:latin typeface="微软雅黑" panose="020B0503020204020204" charset="-122"/>
                <a:ea typeface="微软雅黑" panose="020B0503020204020204" charset="-122"/>
                <a:cs typeface="微软雅黑" panose="020B0503020204020204" charset="-122"/>
              </a:rPr>
              <a:t>A:CLOSED</a:t>
            </a:r>
          </a:p>
          <a:p>
            <a:pPr>
              <a:lnSpc>
                <a:spcPct val="150000"/>
              </a:lnSpc>
            </a:pPr>
            <a:r>
              <a:rPr sz="2400">
                <a:latin typeface="微软雅黑" panose="020B0503020204020204" charset="-122"/>
                <a:ea typeface="微软雅黑" panose="020B0503020204020204" charset="-122"/>
                <a:cs typeface="微软雅黑" panose="020B0503020204020204" charset="-122"/>
              </a:rPr>
              <a:t>B:LISTEN</a:t>
            </a:r>
          </a:p>
          <a:p>
            <a:pPr>
              <a:lnSpc>
                <a:spcPct val="150000"/>
              </a:lnSpc>
            </a:pPr>
            <a:r>
              <a:rPr sz="2400">
                <a:latin typeface="微软雅黑" panose="020B0503020204020204" charset="-122"/>
                <a:ea typeface="微软雅黑" panose="020B0503020204020204" charset="-122"/>
                <a:cs typeface="微软雅黑" panose="020B0503020204020204" charset="-122"/>
              </a:rPr>
              <a:t>C:SYN_SENT</a:t>
            </a:r>
          </a:p>
          <a:p>
            <a:pPr>
              <a:lnSpc>
                <a:spcPct val="150000"/>
              </a:lnSpc>
            </a:pPr>
            <a:r>
              <a:rPr sz="2400">
                <a:latin typeface="微软雅黑" panose="020B0503020204020204" charset="-122"/>
                <a:ea typeface="微软雅黑" panose="020B0503020204020204" charset="-122"/>
                <a:cs typeface="微软雅黑" panose="020B0503020204020204" charset="-122"/>
              </a:rPr>
              <a:t>D:ESTABLISHED</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
        <p:nvSpPr>
          <p:cNvPr id="6" name="矩形 5"/>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825500" y="1567180"/>
            <a:ext cx="10799445" cy="3416320"/>
          </a:xfrm>
          <a:prstGeom prst="rect">
            <a:avLst/>
          </a:prstGeom>
          <a:noFill/>
        </p:spPr>
        <p:txBody>
          <a:bodyPr wrap="square" rtlCol="0" anchor="t">
            <a:spAutoFit/>
          </a:bodyPr>
          <a:lstStyle/>
          <a:p>
            <a:pPr>
              <a:lnSpc>
                <a:spcPct val="150000"/>
              </a:lnSpc>
            </a:pPr>
            <a:r>
              <a:rPr lang="en-US"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在TCP连接管理中，建立连接过程中客户端状态不包括（</a:t>
            </a:r>
            <a:r>
              <a:rPr lang="en-US" sz="2400" b="1" dirty="0">
                <a:solidFill>
                  <a:srgbClr val="C00000"/>
                </a:solidFill>
                <a:latin typeface="微软雅黑" panose="020B0503020204020204" charset="-122"/>
                <a:ea typeface="微软雅黑" panose="020B0503020204020204" charset="-122"/>
                <a:cs typeface="微软雅黑" panose="020B0503020204020204" charset="-122"/>
              </a:rPr>
              <a:t>B</a:t>
            </a:r>
            <a:r>
              <a:rPr sz="2400" dirty="0">
                <a:latin typeface="微软雅黑" panose="020B0503020204020204" charset="-122"/>
                <a:ea typeface="微软雅黑" panose="020B0503020204020204" charset="-122"/>
                <a:cs typeface="微软雅黑" panose="020B0503020204020204" charset="-122"/>
              </a:rPr>
              <a:t>）</a:t>
            </a:r>
          </a:p>
          <a:p>
            <a:pPr>
              <a:lnSpc>
                <a:spcPct val="150000"/>
              </a:lnSpc>
            </a:pPr>
            <a:endParaRPr lang="en-US" sz="2400" dirty="0">
              <a:latin typeface="微软雅黑" panose="020B0503020204020204" charset="-122"/>
              <a:ea typeface="微软雅黑" panose="020B0503020204020204" charset="-122"/>
              <a:cs typeface="微软雅黑" panose="020B0503020204020204" charset="-122"/>
            </a:endParaRPr>
          </a:p>
          <a:p>
            <a:pPr>
              <a:lnSpc>
                <a:spcPct val="150000"/>
              </a:lnSpc>
            </a:pPr>
            <a:r>
              <a:rPr sz="2400" dirty="0">
                <a:latin typeface="微软雅黑" panose="020B0503020204020204" charset="-122"/>
                <a:ea typeface="微软雅黑" panose="020B0503020204020204" charset="-122"/>
                <a:cs typeface="微软雅黑" panose="020B0503020204020204" charset="-122"/>
              </a:rPr>
              <a:t>A:CLOSED</a:t>
            </a:r>
          </a:p>
          <a:p>
            <a:pPr>
              <a:lnSpc>
                <a:spcPct val="150000"/>
              </a:lnSpc>
            </a:pPr>
            <a:r>
              <a:rPr sz="2400" b="1" dirty="0">
                <a:solidFill>
                  <a:srgbClr val="C00000"/>
                </a:solidFill>
                <a:latin typeface="微软雅黑" panose="020B0503020204020204" charset="-122"/>
                <a:ea typeface="微软雅黑" panose="020B0503020204020204" charset="-122"/>
                <a:cs typeface="微软雅黑" panose="020B0503020204020204" charset="-122"/>
              </a:rPr>
              <a:t>B:LISTEN</a:t>
            </a:r>
            <a:endParaRPr sz="2400" dirty="0">
              <a:latin typeface="微软雅黑" panose="020B0503020204020204" charset="-122"/>
              <a:ea typeface="微软雅黑" panose="020B0503020204020204" charset="-122"/>
              <a:cs typeface="微软雅黑" panose="020B0503020204020204" charset="-122"/>
            </a:endParaRPr>
          </a:p>
          <a:p>
            <a:pPr>
              <a:lnSpc>
                <a:spcPct val="150000"/>
              </a:lnSpc>
            </a:pPr>
            <a:r>
              <a:rPr sz="2400" dirty="0">
                <a:latin typeface="微软雅黑" panose="020B0503020204020204" charset="-122"/>
                <a:ea typeface="微软雅黑" panose="020B0503020204020204" charset="-122"/>
                <a:cs typeface="微软雅黑" panose="020B0503020204020204" charset="-122"/>
              </a:rPr>
              <a:t>C:SYN_SENT</a:t>
            </a:r>
          </a:p>
          <a:p>
            <a:pPr>
              <a:lnSpc>
                <a:spcPct val="150000"/>
              </a:lnSpc>
            </a:pPr>
            <a:r>
              <a:rPr sz="2400" dirty="0">
                <a:latin typeface="微软雅黑" panose="020B0503020204020204" charset="-122"/>
                <a:ea typeface="微软雅黑" panose="020B0503020204020204" charset="-122"/>
                <a:cs typeface="微软雅黑" panose="020B0503020204020204" charset="-122"/>
              </a:rPr>
              <a:t>D:ESTABLISHED</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
        <p:nvSpPr>
          <p:cNvPr id="6" name="矩形 5"/>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520700" y="1567180"/>
            <a:ext cx="11104245" cy="3415030"/>
          </a:xfrm>
          <a:prstGeom prst="rect">
            <a:avLst/>
          </a:prstGeom>
          <a:noFill/>
        </p:spPr>
        <p:txBody>
          <a:bodyPr wrap="square" rtlCol="0" anchor="t">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TCP连接建立通过“三次握手”过程，其中（）的TCP报文段可以携带数据。</a:t>
            </a:r>
          </a:p>
          <a:p>
            <a:pPr>
              <a:lnSpc>
                <a:spcPct val="150000"/>
              </a:lnSpc>
            </a:pPr>
            <a:endParaRPr sz="2400" dirty="0">
              <a:latin typeface="微软雅黑" panose="020B0503020204020204" charset="-122"/>
              <a:ea typeface="微软雅黑" panose="020B0503020204020204" charset="-122"/>
              <a:cs typeface="微软雅黑" panose="020B0503020204020204" charset="-122"/>
            </a:endParaRPr>
          </a:p>
          <a:p>
            <a:pPr>
              <a:lnSpc>
                <a:spcPct val="150000"/>
              </a:lnSpc>
            </a:pPr>
            <a:r>
              <a:rPr sz="2400" dirty="0">
                <a:latin typeface="微软雅黑" panose="020B0503020204020204" charset="-122"/>
                <a:ea typeface="微软雅黑" panose="020B0503020204020204" charset="-122"/>
                <a:cs typeface="微软雅黑" panose="020B0503020204020204" charset="-122"/>
              </a:rPr>
              <a:t>A:第一次握手</a:t>
            </a:r>
          </a:p>
          <a:p>
            <a:pPr>
              <a:lnSpc>
                <a:spcPct val="150000"/>
              </a:lnSpc>
            </a:pPr>
            <a:r>
              <a:rPr sz="2400" dirty="0">
                <a:latin typeface="微软雅黑" panose="020B0503020204020204" charset="-122"/>
                <a:ea typeface="微软雅黑" panose="020B0503020204020204" charset="-122"/>
                <a:cs typeface="微软雅黑" panose="020B0503020204020204" charset="-122"/>
              </a:rPr>
              <a:t>B:第二次握手</a:t>
            </a:r>
          </a:p>
          <a:p>
            <a:pPr>
              <a:lnSpc>
                <a:spcPct val="150000"/>
              </a:lnSpc>
            </a:pPr>
            <a:r>
              <a:rPr sz="2400" dirty="0">
                <a:latin typeface="微软雅黑" panose="020B0503020204020204" charset="-122"/>
                <a:ea typeface="微软雅黑" panose="020B0503020204020204" charset="-122"/>
                <a:cs typeface="微软雅黑" panose="020B0503020204020204" charset="-122"/>
              </a:rPr>
              <a:t>C:第三次握手</a:t>
            </a:r>
          </a:p>
          <a:p>
            <a:pPr>
              <a:lnSpc>
                <a:spcPct val="150000"/>
              </a:lnSpc>
            </a:pPr>
            <a:r>
              <a:rPr sz="2400" dirty="0">
                <a:latin typeface="微软雅黑" panose="020B0503020204020204" charset="-122"/>
                <a:ea typeface="微软雅黑" panose="020B0503020204020204" charset="-122"/>
                <a:cs typeface="微软雅黑" panose="020B0503020204020204" charset="-122"/>
              </a:rPr>
              <a:t>D:第一次握手和第二次握手</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
        <p:nvSpPr>
          <p:cNvPr id="6" name="矩形 5"/>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520700" y="1567180"/>
            <a:ext cx="11262360" cy="3415030"/>
          </a:xfrm>
          <a:prstGeom prst="rect">
            <a:avLst/>
          </a:prstGeom>
          <a:noFill/>
        </p:spPr>
        <p:txBody>
          <a:bodyPr wrap="square" rtlCol="0" anchor="t">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TCP连接建立通过“三次握手”过程，其中（</a:t>
            </a:r>
            <a:r>
              <a:rPr lang="en-US" sz="2400" b="1" dirty="0">
                <a:solidFill>
                  <a:srgbClr val="C00000"/>
                </a:solidFill>
                <a:latin typeface="微软雅黑" panose="020B0503020204020204" charset="-122"/>
                <a:ea typeface="微软雅黑" panose="020B0503020204020204" charset="-122"/>
                <a:cs typeface="微软雅黑" panose="020B0503020204020204" charset="-122"/>
              </a:rPr>
              <a:t>C</a:t>
            </a:r>
            <a:r>
              <a:rPr sz="2400" dirty="0">
                <a:latin typeface="微软雅黑" panose="020B0503020204020204" charset="-122"/>
                <a:ea typeface="微软雅黑" panose="020B0503020204020204" charset="-122"/>
                <a:cs typeface="微软雅黑" panose="020B0503020204020204" charset="-122"/>
              </a:rPr>
              <a:t>）的TCP报文段可以携带数据。</a:t>
            </a:r>
          </a:p>
          <a:p>
            <a:pPr>
              <a:lnSpc>
                <a:spcPct val="150000"/>
              </a:lnSpc>
            </a:pPr>
            <a:endParaRPr sz="2400" dirty="0">
              <a:latin typeface="微软雅黑" panose="020B0503020204020204" charset="-122"/>
              <a:ea typeface="微软雅黑" panose="020B0503020204020204" charset="-122"/>
              <a:cs typeface="微软雅黑" panose="020B0503020204020204" charset="-122"/>
            </a:endParaRPr>
          </a:p>
          <a:p>
            <a:pPr>
              <a:lnSpc>
                <a:spcPct val="150000"/>
              </a:lnSpc>
            </a:pPr>
            <a:r>
              <a:rPr sz="2400" dirty="0">
                <a:latin typeface="微软雅黑" panose="020B0503020204020204" charset="-122"/>
                <a:ea typeface="微软雅黑" panose="020B0503020204020204" charset="-122"/>
                <a:cs typeface="微软雅黑" panose="020B0503020204020204" charset="-122"/>
              </a:rPr>
              <a:t>A:第一次握手</a:t>
            </a:r>
          </a:p>
          <a:p>
            <a:pPr>
              <a:lnSpc>
                <a:spcPct val="150000"/>
              </a:lnSpc>
            </a:pPr>
            <a:r>
              <a:rPr sz="2400" dirty="0">
                <a:latin typeface="微软雅黑" panose="020B0503020204020204" charset="-122"/>
                <a:ea typeface="微软雅黑" panose="020B0503020204020204" charset="-122"/>
                <a:cs typeface="微软雅黑" panose="020B0503020204020204" charset="-122"/>
              </a:rPr>
              <a:t>B:第二次握手</a:t>
            </a:r>
          </a:p>
          <a:p>
            <a:pPr>
              <a:lnSpc>
                <a:spcPct val="150000"/>
              </a:lnSpc>
            </a:pPr>
            <a:r>
              <a:rPr sz="2400" b="1" dirty="0">
                <a:solidFill>
                  <a:srgbClr val="C00000"/>
                </a:solidFill>
                <a:latin typeface="微软雅黑" panose="020B0503020204020204" charset="-122"/>
                <a:ea typeface="微软雅黑" panose="020B0503020204020204" charset="-122"/>
                <a:cs typeface="微软雅黑" panose="020B0503020204020204" charset="-122"/>
              </a:rPr>
              <a:t>C:第三次握手</a:t>
            </a:r>
            <a:endParaRPr sz="2400" dirty="0">
              <a:latin typeface="微软雅黑" panose="020B0503020204020204" charset="-122"/>
              <a:ea typeface="微软雅黑" panose="020B0503020204020204" charset="-122"/>
              <a:cs typeface="微软雅黑" panose="020B0503020204020204" charset="-122"/>
            </a:endParaRPr>
          </a:p>
          <a:p>
            <a:pPr>
              <a:lnSpc>
                <a:spcPct val="150000"/>
              </a:lnSpc>
            </a:pPr>
            <a:r>
              <a:rPr sz="2400" dirty="0">
                <a:latin typeface="微软雅黑" panose="020B0503020204020204" charset="-122"/>
                <a:ea typeface="微软雅黑" panose="020B0503020204020204" charset="-122"/>
                <a:cs typeface="微软雅黑" panose="020B0503020204020204" charset="-122"/>
              </a:rPr>
              <a:t>D:第一次握手和第二次握手</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
        <p:nvSpPr>
          <p:cNvPr id="6" name="矩形 5"/>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9000" b="-9000"/>
          </a:stretch>
        </a:blipFill>
        <a:effectLst/>
      </p:bgPr>
    </p:bg>
    <p:spTree>
      <p:nvGrpSpPr>
        <p:cNvPr id="1" name=""/>
        <p:cNvGrpSpPr/>
        <p:nvPr/>
      </p:nvGrpSpPr>
      <p:grpSpPr>
        <a:xfrm>
          <a:off x="0" y="0"/>
          <a:ext cx="0" cy="0"/>
          <a:chOff x="0" y="0"/>
          <a:chExt cx="0" cy="0"/>
        </a:xfrm>
      </p:grpSpPr>
      <p:sp>
        <p:nvSpPr>
          <p:cNvPr id="4" name="文本框 3"/>
          <p:cNvSpPr txBox="1"/>
          <p:nvPr/>
        </p:nvSpPr>
        <p:spPr>
          <a:xfrm>
            <a:off x="4499142" y="2642001"/>
            <a:ext cx="3201068" cy="825419"/>
          </a:xfrm>
          <a:prstGeom prst="rect">
            <a:avLst/>
          </a:prstGeom>
          <a:noFill/>
        </p:spPr>
        <p:txBody>
          <a:bodyPr wrap="square" rtlCol="0" anchor="t">
            <a:spAutoFit/>
          </a:bodyPr>
          <a:lstStyle/>
          <a:p>
            <a:pPr>
              <a:lnSpc>
                <a:spcPct val="150000"/>
              </a:lnSpc>
            </a:pPr>
            <a:r>
              <a:rPr lang="zh-CN" altLang="en-US" sz="3600">
                <a:latin typeface="微软雅黑" panose="020B0503020204020204" charset="-122"/>
                <a:ea typeface="微软雅黑" panose="020B0503020204020204" charset="-122"/>
                <a:cs typeface="微软雅黑" panose="020B0503020204020204" charset="-122"/>
              </a:rPr>
              <a:t>离婚也很容易！</a:t>
            </a:r>
            <a:endParaRPr sz="3600" dirty="0">
              <a:latin typeface="微软雅黑" panose="020B0503020204020204" charset="-122"/>
              <a:ea typeface="微软雅黑" panose="020B0503020204020204" charset="-122"/>
              <a:cs typeface="微软雅黑" panose="020B0503020204020204" charset="-122"/>
            </a:endParaRPr>
          </a:p>
        </p:txBody>
      </p:sp>
      <p:sp>
        <p:nvSpPr>
          <p:cNvPr id="5" name="矩形 4"/>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9000" b="-9000"/>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5756" r="14244"/>
          <a:stretch/>
        </p:blipFill>
        <p:spPr>
          <a:xfrm>
            <a:off x="1572126" y="1780673"/>
            <a:ext cx="2229853" cy="2787316"/>
          </a:xfrm>
          <a:prstGeom prst="rect">
            <a:avLst/>
          </a:prstGeom>
        </p:spPr>
      </p:pic>
      <p:pic>
        <p:nvPicPr>
          <p:cNvPr id="5" name="图片 4"/>
          <p:cNvPicPr>
            <a:picLocks noChangeAspect="1"/>
          </p:cNvPicPr>
          <p:nvPr/>
        </p:nvPicPr>
        <p:blipFill rotWithShape="1">
          <a:blip r:embed="rId4">
            <a:extLst>
              <a:ext uri="{BEBA8EAE-BF5A-486C-A8C5-ECC9F3942E4B}">
                <a14:imgProps xmlns:a14="http://schemas.microsoft.com/office/drawing/2010/main">
                  <a14:imgLayer r:embed="rId5">
                    <a14:imgEffect>
                      <a14:backgroundRemoval t="1567" b="44909" l="10000" r="90000">
                        <a14:foregroundMark x1="38148" y1="14360" x2="38148" y2="14360"/>
                        <a14:foregroundMark x1="50370" y1="14883" x2="50370" y2="14883"/>
                        <a14:foregroundMark x1="48889" y1="32376" x2="48889" y2="32376"/>
                        <a14:foregroundMark x1="41111" y1="32637" x2="41111" y2="32637"/>
                        <a14:foregroundMark x1="52222" y1="33681" x2="52222" y2="33681"/>
                        <a14:backgroundMark x1="48519" y1="19060" x2="48519" y2="19060"/>
                      </a14:backgroundRemoval>
                    </a14:imgEffect>
                  </a14:imgLayer>
                </a14:imgProps>
              </a:ext>
            </a:extLst>
          </a:blip>
          <a:srcRect l="19832" r="22009" b="54913"/>
          <a:stretch/>
        </p:blipFill>
        <p:spPr>
          <a:xfrm>
            <a:off x="8053137" y="1780673"/>
            <a:ext cx="2534652" cy="2787316"/>
          </a:xfrm>
          <a:prstGeom prst="rect">
            <a:avLst/>
          </a:prstGeom>
        </p:spPr>
      </p:pic>
      <p:sp>
        <p:nvSpPr>
          <p:cNvPr id="6" name="文本框 5"/>
          <p:cNvSpPr txBox="1"/>
          <p:nvPr/>
        </p:nvSpPr>
        <p:spPr>
          <a:xfrm>
            <a:off x="2237873" y="4908884"/>
            <a:ext cx="898358"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大熊</a:t>
            </a:r>
          </a:p>
        </p:txBody>
      </p:sp>
      <p:sp>
        <p:nvSpPr>
          <p:cNvPr id="7" name="文本框 6"/>
          <p:cNvSpPr txBox="1"/>
          <p:nvPr/>
        </p:nvSpPr>
        <p:spPr>
          <a:xfrm>
            <a:off x="8871284" y="4908883"/>
            <a:ext cx="898358"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静香</a:t>
            </a:r>
          </a:p>
        </p:txBody>
      </p:sp>
      <p:cxnSp>
        <p:nvCxnSpPr>
          <p:cNvPr id="8" name="直线箭头连接符 7"/>
          <p:cNvCxnSpPr/>
          <p:nvPr/>
        </p:nvCxnSpPr>
        <p:spPr>
          <a:xfrm flipV="1">
            <a:off x="4138863" y="2121567"/>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930316" y="1549840"/>
            <a:ext cx="460408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静香，你变了，我们离婚吧！</a:t>
            </a:r>
          </a:p>
        </p:txBody>
      </p:sp>
      <p:cxnSp>
        <p:nvCxnSpPr>
          <p:cNvPr id="10" name="直线箭头连接符 9"/>
          <p:cNvCxnSpPr/>
          <p:nvPr/>
        </p:nvCxnSpPr>
        <p:spPr>
          <a:xfrm rot="10800000" flipV="1">
            <a:off x="4026568" y="3004440"/>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463718" y="2393833"/>
            <a:ext cx="3048000"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可以，但我</a:t>
            </a:r>
            <a:r>
              <a:rPr kumimoji="1" lang="zh-CN" altLang="en-US" sz="2400">
                <a:latin typeface="Microsoft YaHei" charset="-122"/>
                <a:ea typeface="Microsoft YaHei" charset="-122"/>
                <a:cs typeface="Microsoft YaHei" charset="-122"/>
              </a:rPr>
              <a:t>还有话说！</a:t>
            </a:r>
            <a:endParaRPr kumimoji="1" lang="zh-CN" altLang="en-US" sz="2400" dirty="0">
              <a:latin typeface="Microsoft YaHei" charset="-122"/>
              <a:ea typeface="Microsoft YaHei" charset="-122"/>
              <a:cs typeface="Microsoft YaHei" charset="-122"/>
            </a:endParaRPr>
          </a:p>
        </p:txBody>
      </p:sp>
      <p:cxnSp>
        <p:nvCxnSpPr>
          <p:cNvPr id="12" name="直线箭头连接符 11"/>
          <p:cNvCxnSpPr/>
          <p:nvPr/>
        </p:nvCxnSpPr>
        <p:spPr>
          <a:xfrm flipV="1">
            <a:off x="4118812" y="4696617"/>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189623" y="4133880"/>
            <a:ext cx="1756610"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离就离！</a:t>
            </a:r>
          </a:p>
        </p:txBody>
      </p:sp>
      <p:cxnSp>
        <p:nvCxnSpPr>
          <p:cNvPr id="14" name="直线箭头连接符 13"/>
          <p:cNvCxnSpPr/>
          <p:nvPr/>
        </p:nvCxnSpPr>
        <p:spPr>
          <a:xfrm rot="10800000" flipV="1">
            <a:off x="4026568" y="3920083"/>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543928" y="3260663"/>
            <a:ext cx="3048000"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我说完了，离吧！</a:t>
            </a:r>
          </a:p>
        </p:txBody>
      </p:sp>
      <p:sp>
        <p:nvSpPr>
          <p:cNvPr id="16" name="矩形 15"/>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Tree>
    <p:extLst>
      <p:ext uri="{BB962C8B-B14F-4D97-AF65-F5344CB8AC3E}">
        <p14:creationId xmlns:p14="http://schemas.microsoft.com/office/powerpoint/2010/main" val="20026459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文本框 4"/>
          <p:cNvSpPr txBox="1"/>
          <p:nvPr/>
        </p:nvSpPr>
        <p:spPr>
          <a:xfrm>
            <a:off x="511299" y="1797199"/>
            <a:ext cx="2031325" cy="461665"/>
          </a:xfrm>
          <a:prstGeom prst="rect">
            <a:avLst/>
          </a:prstGeom>
          <a:noFill/>
        </p:spPr>
        <p:txBody>
          <a:bodyPr wrap="none" rtlCol="0">
            <a:spAutoFit/>
          </a:bodyPr>
          <a:lstStyle/>
          <a:p>
            <a:r>
              <a:rPr lang="zh-CN" altLang="en-US" sz="2400">
                <a:latin typeface="微软雅黑" panose="020B0503020204020204" charset="-122"/>
                <a:ea typeface="微软雅黑" panose="020B0503020204020204" charset="-122"/>
                <a:cs typeface="微软雅黑" panose="020B0503020204020204" charset="-122"/>
              </a:rPr>
              <a:t>二、连接拆除</a:t>
            </a:r>
            <a:endParaRPr lang="zh-CN" altLang="en-US" sz="2400" dirty="0">
              <a:latin typeface="微软雅黑" panose="020B0503020204020204" charset="-122"/>
              <a:ea typeface="微软雅黑" panose="020B0503020204020204" charset="-122"/>
              <a:cs typeface="微软雅黑" panose="020B0503020204020204" charset="-122"/>
            </a:endParaRPr>
          </a:p>
        </p:txBody>
      </p:sp>
      <p:grpSp>
        <p:nvGrpSpPr>
          <p:cNvPr id="14" name="组合 13"/>
          <p:cNvGrpSpPr/>
          <p:nvPr/>
        </p:nvGrpSpPr>
        <p:grpSpPr>
          <a:xfrm>
            <a:off x="7766755" y="126921"/>
            <a:ext cx="4430675" cy="1735745"/>
            <a:chOff x="6710810" y="281374"/>
            <a:chExt cx="4231186" cy="1651846"/>
          </a:xfrm>
        </p:grpSpPr>
        <p:sp>
          <p:nvSpPr>
            <p:cNvPr id="15" name="左大括号 14"/>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矩形 15"/>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8" name="矩形 17"/>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9" name="矩形 18"/>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0" name="矩形 19"/>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1" name="矩形 20"/>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2" name="圆角矩形 21"/>
          <p:cNvSpPr/>
          <p:nvPr/>
        </p:nvSpPr>
        <p:spPr>
          <a:xfrm>
            <a:off x="2249009" y="2915885"/>
            <a:ext cx="2145164"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ESTABLISHED</a:t>
            </a:r>
            <a:endParaRPr kumimoji="1" lang="zh-CN" altLang="en-US" dirty="0"/>
          </a:p>
        </p:txBody>
      </p:sp>
      <p:sp>
        <p:nvSpPr>
          <p:cNvPr id="23" name="圆角矩形 22"/>
          <p:cNvSpPr/>
          <p:nvPr/>
        </p:nvSpPr>
        <p:spPr>
          <a:xfrm>
            <a:off x="9130915" y="3459146"/>
            <a:ext cx="2145600"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ESTABLISHED</a:t>
            </a:r>
            <a:endParaRPr kumimoji="1" lang="zh-CN" altLang="en-US" dirty="0"/>
          </a:p>
        </p:txBody>
      </p:sp>
      <p:sp>
        <p:nvSpPr>
          <p:cNvPr id="35" name="圆角矩形 34"/>
          <p:cNvSpPr/>
          <p:nvPr/>
        </p:nvSpPr>
        <p:spPr>
          <a:xfrm>
            <a:off x="2695703" y="2390722"/>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客户</a:t>
            </a:r>
          </a:p>
        </p:txBody>
      </p:sp>
      <p:sp>
        <p:nvSpPr>
          <p:cNvPr id="36" name="圆角矩形 35"/>
          <p:cNvSpPr/>
          <p:nvPr/>
        </p:nvSpPr>
        <p:spPr>
          <a:xfrm>
            <a:off x="9578072" y="2921039"/>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服务器</a:t>
            </a:r>
          </a:p>
        </p:txBody>
      </p:sp>
      <p:sp>
        <p:nvSpPr>
          <p:cNvPr id="24"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5" name="矩形 24"/>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Tree>
    <p:extLst>
      <p:ext uri="{BB962C8B-B14F-4D97-AF65-F5344CB8AC3E}">
        <p14:creationId xmlns:p14="http://schemas.microsoft.com/office/powerpoint/2010/main" val="20964208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组合 13"/>
          <p:cNvGrpSpPr/>
          <p:nvPr/>
        </p:nvGrpSpPr>
        <p:grpSpPr>
          <a:xfrm>
            <a:off x="7766755" y="126921"/>
            <a:ext cx="4430675" cy="1735745"/>
            <a:chOff x="6710810" y="281374"/>
            <a:chExt cx="4231186" cy="1651846"/>
          </a:xfrm>
        </p:grpSpPr>
        <p:sp>
          <p:nvSpPr>
            <p:cNvPr id="15" name="左大括号 14"/>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矩形 15"/>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8" name="矩形 17"/>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9" name="矩形 18"/>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0" name="矩形 19"/>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1" name="矩形 20"/>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2" name="圆角矩形 21"/>
          <p:cNvSpPr/>
          <p:nvPr/>
        </p:nvSpPr>
        <p:spPr>
          <a:xfrm>
            <a:off x="2249009" y="2915885"/>
            <a:ext cx="2145164"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ESTABLISHED</a:t>
            </a:r>
            <a:endParaRPr kumimoji="1" lang="zh-CN" altLang="en-US" dirty="0"/>
          </a:p>
        </p:txBody>
      </p:sp>
      <p:sp>
        <p:nvSpPr>
          <p:cNvPr id="23" name="圆角矩形 22"/>
          <p:cNvSpPr/>
          <p:nvPr/>
        </p:nvSpPr>
        <p:spPr>
          <a:xfrm>
            <a:off x="9130915" y="3459146"/>
            <a:ext cx="2145600"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ESTABLISHED</a:t>
            </a:r>
            <a:endParaRPr kumimoji="1" lang="zh-CN" altLang="en-US" dirty="0"/>
          </a:p>
        </p:txBody>
      </p:sp>
      <p:cxnSp>
        <p:nvCxnSpPr>
          <p:cNvPr id="25" name="直线箭头连接符 24"/>
          <p:cNvCxnSpPr/>
          <p:nvPr/>
        </p:nvCxnSpPr>
        <p:spPr>
          <a:xfrm>
            <a:off x="4447427" y="3502685"/>
            <a:ext cx="4790453" cy="569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rot="525465">
            <a:off x="4709953" y="3638080"/>
            <a:ext cx="1709100" cy="369332"/>
          </a:xfrm>
          <a:prstGeom prst="rect">
            <a:avLst/>
          </a:prstGeom>
          <a:noFill/>
        </p:spPr>
        <p:txBody>
          <a:bodyPr wrap="square" rtlCol="0">
            <a:spAutoFit/>
          </a:bodyPr>
          <a:lstStyle/>
          <a:p>
            <a:r>
              <a:rPr lang="en-US" altLang="zh-CN" dirty="0">
                <a:latin typeface="微软雅黑" panose="020B0503020204020204" charset="-122"/>
                <a:ea typeface="微软雅黑" panose="020B0503020204020204" charset="-122"/>
                <a:cs typeface="微软雅黑" panose="020B0503020204020204" charset="-122"/>
                <a:sym typeface="+mn-ea"/>
              </a:rPr>
              <a:t>FIN=1,seq=u</a:t>
            </a:r>
            <a:endParaRPr kumimoji="1" lang="zh-CN" altLang="en-US" dirty="0"/>
          </a:p>
        </p:txBody>
      </p:sp>
      <p:sp>
        <p:nvSpPr>
          <p:cNvPr id="27" name="圆角矩形 26"/>
          <p:cNvSpPr/>
          <p:nvPr/>
        </p:nvSpPr>
        <p:spPr>
          <a:xfrm>
            <a:off x="2248766" y="3517145"/>
            <a:ext cx="2145357" cy="5868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FIN_WAIT_1</a:t>
            </a:r>
            <a:endParaRPr kumimoji="1" lang="zh-CN" altLang="en-US" dirty="0"/>
          </a:p>
        </p:txBody>
      </p:sp>
      <p:sp>
        <p:nvSpPr>
          <p:cNvPr id="35" name="圆角矩形 34"/>
          <p:cNvSpPr/>
          <p:nvPr/>
        </p:nvSpPr>
        <p:spPr>
          <a:xfrm>
            <a:off x="2695703" y="2390722"/>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客户</a:t>
            </a:r>
          </a:p>
        </p:txBody>
      </p:sp>
      <p:sp>
        <p:nvSpPr>
          <p:cNvPr id="36" name="圆角矩形 35"/>
          <p:cNvSpPr/>
          <p:nvPr/>
        </p:nvSpPr>
        <p:spPr>
          <a:xfrm>
            <a:off x="9578072" y="2921039"/>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服务器</a:t>
            </a:r>
          </a:p>
        </p:txBody>
      </p:sp>
      <p:sp>
        <p:nvSpPr>
          <p:cNvPr id="24"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8" name="矩形 27"/>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
        <p:nvSpPr>
          <p:cNvPr id="29" name="文本框 28"/>
          <p:cNvSpPr txBox="1"/>
          <p:nvPr/>
        </p:nvSpPr>
        <p:spPr>
          <a:xfrm>
            <a:off x="511299" y="1797199"/>
            <a:ext cx="2031325" cy="461665"/>
          </a:xfrm>
          <a:prstGeom prst="rect">
            <a:avLst/>
          </a:prstGeom>
          <a:noFill/>
        </p:spPr>
        <p:txBody>
          <a:bodyPr wrap="none" rtlCol="0">
            <a:spAutoFit/>
          </a:bodyPr>
          <a:lstStyle/>
          <a:p>
            <a:r>
              <a:rPr lang="zh-CN" altLang="en-US" sz="2400">
                <a:latin typeface="微软雅黑" panose="020B0503020204020204" charset="-122"/>
                <a:ea typeface="微软雅黑" panose="020B0503020204020204" charset="-122"/>
                <a:cs typeface="微软雅黑" panose="020B0503020204020204" charset="-122"/>
              </a:rPr>
              <a:t>二、连接拆除</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7829662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文本框 12"/>
          <p:cNvSpPr txBox="1"/>
          <p:nvPr/>
        </p:nvSpPr>
        <p:spPr>
          <a:xfrm>
            <a:off x="880745" y="2942590"/>
            <a:ext cx="10122535" cy="2400657"/>
          </a:xfrm>
          <a:prstGeom prst="rect">
            <a:avLst/>
          </a:prstGeom>
          <a:noFill/>
        </p:spPr>
        <p:txBody>
          <a:bodyPr wrap="square" rtlCol="0">
            <a:spAutoFit/>
          </a:bodyPr>
          <a:lstStyle/>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第一次挥手：</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客户向服务器发送释放连接报文段：（</a:t>
            </a:r>
            <a:r>
              <a:rPr lang="en-US" altLang="zh-CN" sz="2000" dirty="0">
                <a:latin typeface="微软雅黑" panose="020B0503020204020204" charset="-122"/>
                <a:ea typeface="微软雅黑" panose="020B0503020204020204" charset="-122"/>
                <a:cs typeface="微软雅黑" panose="020B0503020204020204" charset="-122"/>
                <a:sym typeface="+mn-ea"/>
              </a:rPr>
              <a:t>FIN=1,seq=u</a:t>
            </a:r>
            <a:r>
              <a:rPr lang="zh-CN" altLang="en-US" sz="2000" dirty="0">
                <a:latin typeface="微软雅黑" panose="020B0503020204020204" charset="-122"/>
                <a:ea typeface="微软雅黑" panose="020B0503020204020204" charset="-122"/>
                <a:cs typeface="微软雅黑" panose="020B0503020204020204" charset="-122"/>
              </a:rPr>
              <a:t>）</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FIN=1</a:t>
            </a:r>
            <a:r>
              <a:rPr lang="zh-CN" altLang="en-US" sz="2000" dirty="0">
                <a:latin typeface="微软雅黑" panose="020B0503020204020204" charset="-122"/>
                <a:ea typeface="微软雅黑" panose="020B0503020204020204" charset="-122"/>
                <a:cs typeface="微软雅黑" panose="020B0503020204020204" charset="-122"/>
              </a:rPr>
              <a:t>：发送端数据发送完毕，请求释放连接。</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err="1">
                <a:latin typeface="微软雅黑" panose="020B0503020204020204" charset="-122"/>
                <a:ea typeface="微软雅黑" panose="020B0503020204020204" charset="-122"/>
                <a:cs typeface="微软雅黑" panose="020B0503020204020204" charset="-122"/>
              </a:rPr>
              <a:t>seq</a:t>
            </a:r>
            <a:r>
              <a:rPr lang="en-US" altLang="zh-CN" sz="2000" dirty="0">
                <a:latin typeface="微软雅黑" panose="020B0503020204020204" charset="-122"/>
                <a:ea typeface="微软雅黑" panose="020B0503020204020204" charset="-122"/>
                <a:cs typeface="微软雅黑" panose="020B0503020204020204" charset="-122"/>
              </a:rPr>
              <a:t>=u</a:t>
            </a:r>
            <a:r>
              <a:rPr lang="zh-CN" altLang="en-US"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sym typeface="+mn-ea"/>
              </a:rPr>
              <a:t>传输的第一个数据字节的序号是</a:t>
            </a:r>
            <a:r>
              <a:rPr lang="en-US" altLang="zh-CN" sz="2000" dirty="0">
                <a:latin typeface="微软雅黑" panose="020B0503020204020204" charset="-122"/>
                <a:ea typeface="微软雅黑" panose="020B0503020204020204" charset="-122"/>
                <a:cs typeface="微软雅黑" panose="020B0503020204020204" charset="-122"/>
                <a:sym typeface="+mn-ea"/>
              </a:rPr>
              <a:t>u</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sym typeface="+mn-ea"/>
              </a:rPr>
              <a:t>   客户端状态由</a:t>
            </a:r>
            <a:r>
              <a:rPr lang="en-US" altLang="zh-CN" sz="2000" dirty="0">
                <a:latin typeface="微软雅黑" panose="020B0503020204020204" charset="-122"/>
                <a:ea typeface="微软雅黑" panose="020B0503020204020204" charset="-122"/>
                <a:cs typeface="微软雅黑" panose="020B0503020204020204" charset="-122"/>
                <a:sym typeface="+mn-ea"/>
              </a:rPr>
              <a:t>ESTABLISHED</a:t>
            </a:r>
            <a:r>
              <a:rPr lang="zh-CN" altLang="en-US" sz="2000" dirty="0">
                <a:latin typeface="微软雅黑" panose="020B0503020204020204" charset="-122"/>
                <a:ea typeface="微软雅黑" panose="020B0503020204020204" charset="-122"/>
                <a:cs typeface="微软雅黑" panose="020B0503020204020204" charset="-122"/>
                <a:sym typeface="+mn-ea"/>
              </a:rPr>
              <a:t>进入</a:t>
            </a:r>
            <a:r>
              <a:rPr lang="en-US" altLang="zh-CN" sz="2000" dirty="0">
                <a:latin typeface="微软雅黑" panose="020B0503020204020204" charset="-122"/>
                <a:ea typeface="微软雅黑" panose="020B0503020204020204" charset="-122"/>
                <a:cs typeface="微软雅黑" panose="020B0503020204020204" charset="-122"/>
                <a:sym typeface="+mn-ea"/>
              </a:rPr>
              <a:t>FIN_WAIT_1</a:t>
            </a:r>
            <a:r>
              <a:rPr lang="zh-CN" altLang="en-US" sz="2000" dirty="0">
                <a:latin typeface="微软雅黑" panose="020B0503020204020204" charset="-122"/>
                <a:ea typeface="微软雅黑" panose="020B0503020204020204" charset="-122"/>
                <a:cs typeface="微软雅黑" panose="020B0503020204020204" charset="-122"/>
                <a:sym typeface="+mn-ea"/>
              </a:rPr>
              <a:t>（终止等待</a:t>
            </a:r>
            <a:r>
              <a:rPr lang="en-US" altLang="zh-CN" sz="2000" dirty="0">
                <a:latin typeface="微软雅黑" panose="020B0503020204020204" charset="-122"/>
                <a:ea typeface="微软雅黑" panose="020B0503020204020204" charset="-122"/>
                <a:cs typeface="微软雅黑" panose="020B0503020204020204" charset="-122"/>
                <a:sym typeface="+mn-ea"/>
              </a:rPr>
              <a:t>1</a:t>
            </a:r>
            <a:r>
              <a:rPr lang="zh-CN" altLang="en-US" sz="2000" dirty="0">
                <a:latin typeface="微软雅黑" panose="020B0503020204020204" charset="-122"/>
                <a:ea typeface="微软雅黑" panose="020B0503020204020204" charset="-122"/>
                <a:cs typeface="微软雅黑" panose="020B0503020204020204" charset="-122"/>
                <a:sym typeface="+mn-ea"/>
              </a:rPr>
              <a:t>状态）</a:t>
            </a:r>
          </a:p>
        </p:txBody>
      </p:sp>
      <p:grpSp>
        <p:nvGrpSpPr>
          <p:cNvPr id="14" name="组合 13"/>
          <p:cNvGrpSpPr/>
          <p:nvPr/>
        </p:nvGrpSpPr>
        <p:grpSpPr>
          <a:xfrm>
            <a:off x="7766755" y="126921"/>
            <a:ext cx="4430675" cy="1735745"/>
            <a:chOff x="6710810" y="281374"/>
            <a:chExt cx="4231186" cy="1651846"/>
          </a:xfrm>
        </p:grpSpPr>
        <p:sp>
          <p:nvSpPr>
            <p:cNvPr id="15" name="左大括号 14"/>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矩形 15"/>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8" name="矩形 17"/>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9" name="矩形 18"/>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0" name="矩形 19"/>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1" name="矩形 20"/>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2"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3" name="矩形 22"/>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
        <p:nvSpPr>
          <p:cNvPr id="24" name="文本框 23"/>
          <p:cNvSpPr txBox="1"/>
          <p:nvPr/>
        </p:nvSpPr>
        <p:spPr>
          <a:xfrm>
            <a:off x="511299" y="1797199"/>
            <a:ext cx="2031325" cy="461665"/>
          </a:xfrm>
          <a:prstGeom prst="rect">
            <a:avLst/>
          </a:prstGeom>
          <a:noFill/>
        </p:spPr>
        <p:txBody>
          <a:bodyPr wrap="none" rtlCol="0">
            <a:spAutoFit/>
          </a:bodyPr>
          <a:lstStyle/>
          <a:p>
            <a:r>
              <a:rPr lang="zh-CN" altLang="en-US" sz="2400">
                <a:latin typeface="微软雅黑" panose="020B0503020204020204" charset="-122"/>
                <a:ea typeface="微软雅黑" panose="020B0503020204020204" charset="-122"/>
                <a:cs typeface="微软雅黑" panose="020B0503020204020204" charset="-122"/>
              </a:rPr>
              <a:t>二、连接拆除</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组合 13"/>
          <p:cNvGrpSpPr/>
          <p:nvPr/>
        </p:nvGrpSpPr>
        <p:grpSpPr>
          <a:xfrm>
            <a:off x="7766755" y="126921"/>
            <a:ext cx="4430675" cy="1735745"/>
            <a:chOff x="6710810" y="281374"/>
            <a:chExt cx="4231186" cy="1651846"/>
          </a:xfrm>
        </p:grpSpPr>
        <p:sp>
          <p:nvSpPr>
            <p:cNvPr id="15" name="左大括号 14"/>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矩形 15"/>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8" name="矩形 17"/>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9" name="矩形 18"/>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0" name="矩形 19"/>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1" name="矩形 20"/>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2" name="圆角矩形 21"/>
          <p:cNvSpPr/>
          <p:nvPr/>
        </p:nvSpPr>
        <p:spPr>
          <a:xfrm>
            <a:off x="2249009" y="2915885"/>
            <a:ext cx="2145164"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ESTABLISHED</a:t>
            </a:r>
            <a:endParaRPr kumimoji="1" lang="zh-CN" altLang="en-US" dirty="0"/>
          </a:p>
        </p:txBody>
      </p:sp>
      <p:sp>
        <p:nvSpPr>
          <p:cNvPr id="23" name="圆角矩形 22"/>
          <p:cNvSpPr/>
          <p:nvPr/>
        </p:nvSpPr>
        <p:spPr>
          <a:xfrm>
            <a:off x="9130915" y="3459146"/>
            <a:ext cx="2145600"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ESTABLISHED</a:t>
            </a:r>
            <a:endParaRPr kumimoji="1" lang="zh-CN" altLang="en-US" dirty="0"/>
          </a:p>
        </p:txBody>
      </p:sp>
      <p:sp>
        <p:nvSpPr>
          <p:cNvPr id="24" name="圆角矩形 23"/>
          <p:cNvSpPr/>
          <p:nvPr/>
        </p:nvSpPr>
        <p:spPr>
          <a:xfrm>
            <a:off x="9146307" y="4283186"/>
            <a:ext cx="2145599" cy="5224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CLOSE_WAIT</a:t>
            </a:r>
            <a:endParaRPr kumimoji="1" lang="zh-CN" altLang="en-US" dirty="0"/>
          </a:p>
        </p:txBody>
      </p:sp>
      <p:cxnSp>
        <p:nvCxnSpPr>
          <p:cNvPr id="25" name="直线箭头连接符 24"/>
          <p:cNvCxnSpPr/>
          <p:nvPr/>
        </p:nvCxnSpPr>
        <p:spPr>
          <a:xfrm>
            <a:off x="4447427" y="3502685"/>
            <a:ext cx="4790453" cy="569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rot="525465">
            <a:off x="4709953" y="3638080"/>
            <a:ext cx="1709100" cy="369332"/>
          </a:xfrm>
          <a:prstGeom prst="rect">
            <a:avLst/>
          </a:prstGeom>
          <a:noFill/>
        </p:spPr>
        <p:txBody>
          <a:bodyPr wrap="square" rtlCol="0">
            <a:spAutoFit/>
          </a:bodyPr>
          <a:lstStyle/>
          <a:p>
            <a:r>
              <a:rPr lang="en-US" altLang="zh-CN" dirty="0">
                <a:latin typeface="微软雅黑" panose="020B0503020204020204" charset="-122"/>
                <a:ea typeface="微软雅黑" panose="020B0503020204020204" charset="-122"/>
                <a:cs typeface="微软雅黑" panose="020B0503020204020204" charset="-122"/>
                <a:sym typeface="+mn-ea"/>
              </a:rPr>
              <a:t>FIN=1,seq=u</a:t>
            </a:r>
            <a:endParaRPr kumimoji="1" lang="zh-CN" altLang="en-US" dirty="0"/>
          </a:p>
        </p:txBody>
      </p:sp>
      <p:sp>
        <p:nvSpPr>
          <p:cNvPr id="27" name="圆角矩形 26"/>
          <p:cNvSpPr/>
          <p:nvPr/>
        </p:nvSpPr>
        <p:spPr>
          <a:xfrm>
            <a:off x="2248766" y="3517145"/>
            <a:ext cx="2145357" cy="5868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FIN_WAIT_1</a:t>
            </a:r>
            <a:endParaRPr kumimoji="1" lang="zh-CN" altLang="en-US" dirty="0"/>
          </a:p>
        </p:txBody>
      </p:sp>
      <p:cxnSp>
        <p:nvCxnSpPr>
          <p:cNvPr id="28" name="直线箭头连接符 27"/>
          <p:cNvCxnSpPr/>
          <p:nvPr/>
        </p:nvCxnSpPr>
        <p:spPr>
          <a:xfrm flipH="1" flipV="1">
            <a:off x="4447427" y="4138664"/>
            <a:ext cx="4790454" cy="42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rot="21441178">
            <a:off x="4897762" y="4169469"/>
            <a:ext cx="3412852" cy="369332"/>
          </a:xfrm>
          <a:prstGeom prst="rect">
            <a:avLst/>
          </a:prstGeom>
          <a:noFill/>
        </p:spPr>
        <p:txBody>
          <a:bodyPr wrap="square" rtlCol="0">
            <a:spAutoFit/>
          </a:bodyPr>
          <a:lstStyle/>
          <a:p>
            <a:r>
              <a:rPr lang="en-US" altLang="zh-CN" dirty="0">
                <a:latin typeface="微软雅黑" panose="020B0503020204020204" charset="-122"/>
                <a:ea typeface="微软雅黑" panose="020B0503020204020204" charset="-122"/>
                <a:cs typeface="微软雅黑" panose="020B0503020204020204" charset="-122"/>
                <a:sym typeface="+mn-ea"/>
              </a:rPr>
              <a:t>ACK=1,seq=</a:t>
            </a:r>
            <a:r>
              <a:rPr lang="en-US" altLang="zh-CN" dirty="0" err="1">
                <a:latin typeface="微软雅黑" panose="020B0503020204020204" charset="-122"/>
                <a:ea typeface="微软雅黑" panose="020B0503020204020204" charset="-122"/>
                <a:cs typeface="微软雅黑" panose="020B0503020204020204" charset="-122"/>
                <a:sym typeface="+mn-ea"/>
              </a:rPr>
              <a:t>v,ack_seq</a:t>
            </a:r>
            <a:r>
              <a:rPr lang="en-US" altLang="zh-CN" dirty="0">
                <a:latin typeface="微软雅黑" panose="020B0503020204020204" charset="-122"/>
                <a:ea typeface="微软雅黑" panose="020B0503020204020204" charset="-122"/>
                <a:cs typeface="微软雅黑" panose="020B0503020204020204" charset="-122"/>
                <a:sym typeface="+mn-ea"/>
              </a:rPr>
              <a:t>=u+1</a:t>
            </a:r>
            <a:endParaRPr kumimoji="1" lang="zh-CN" altLang="en-US" dirty="0"/>
          </a:p>
        </p:txBody>
      </p:sp>
      <p:sp>
        <p:nvSpPr>
          <p:cNvPr id="30" name="圆角矩形 29"/>
          <p:cNvSpPr/>
          <p:nvPr/>
        </p:nvSpPr>
        <p:spPr>
          <a:xfrm>
            <a:off x="2248765" y="4103565"/>
            <a:ext cx="2145357"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FIN_WAIT_2</a:t>
            </a:r>
          </a:p>
        </p:txBody>
      </p:sp>
      <p:sp>
        <p:nvSpPr>
          <p:cNvPr id="35" name="圆角矩形 34"/>
          <p:cNvSpPr/>
          <p:nvPr/>
        </p:nvSpPr>
        <p:spPr>
          <a:xfrm>
            <a:off x="2695703" y="2390722"/>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客户</a:t>
            </a:r>
          </a:p>
        </p:txBody>
      </p:sp>
      <p:sp>
        <p:nvSpPr>
          <p:cNvPr id="36" name="圆角矩形 35"/>
          <p:cNvSpPr/>
          <p:nvPr/>
        </p:nvSpPr>
        <p:spPr>
          <a:xfrm>
            <a:off x="9578072" y="2921039"/>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服务器</a:t>
            </a:r>
          </a:p>
        </p:txBody>
      </p:sp>
      <p:sp>
        <p:nvSpPr>
          <p:cNvPr id="31"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32" name="矩形 31"/>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
        <p:nvSpPr>
          <p:cNvPr id="33" name="文本框 32"/>
          <p:cNvSpPr txBox="1"/>
          <p:nvPr/>
        </p:nvSpPr>
        <p:spPr>
          <a:xfrm>
            <a:off x="511299" y="1797199"/>
            <a:ext cx="2031325" cy="461665"/>
          </a:xfrm>
          <a:prstGeom prst="rect">
            <a:avLst/>
          </a:prstGeom>
          <a:noFill/>
        </p:spPr>
        <p:txBody>
          <a:bodyPr wrap="none" rtlCol="0">
            <a:spAutoFit/>
          </a:bodyPr>
          <a:lstStyle/>
          <a:p>
            <a:r>
              <a:rPr lang="zh-CN" altLang="en-US" sz="2400">
                <a:latin typeface="微软雅黑" panose="020B0503020204020204" charset="-122"/>
                <a:ea typeface="微软雅黑" panose="020B0503020204020204" charset="-122"/>
                <a:cs typeface="微软雅黑" panose="020B0503020204020204" charset="-122"/>
              </a:rPr>
              <a:t>二、连接拆除</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507362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组合 23"/>
          <p:cNvGrpSpPr/>
          <p:nvPr/>
        </p:nvGrpSpPr>
        <p:grpSpPr>
          <a:xfrm>
            <a:off x="7389607" y="296257"/>
            <a:ext cx="4550008" cy="1247734"/>
            <a:chOff x="6305275" y="281374"/>
            <a:chExt cx="4550008" cy="1247734"/>
          </a:xfrm>
        </p:grpSpPr>
        <p:sp>
          <p:nvSpPr>
            <p:cNvPr id="25" name="左大括号 24"/>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25"/>
            <p:cNvSpPr/>
            <p:nvPr/>
          </p:nvSpPr>
          <p:spPr>
            <a:xfrm>
              <a:off x="9112497" y="281374"/>
              <a:ext cx="992580"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特点</a:t>
              </a:r>
              <a:endParaRPr lang="zh-CN" altLang="en-US" kern="900" spc="-100" dirty="0">
                <a:latin typeface="黑体" panose="02010609060101010101" pitchFamily="49" charset="-122"/>
                <a:ea typeface="黑体" panose="02010609060101010101" pitchFamily="49" charset="-122"/>
              </a:endParaRPr>
            </a:p>
          </p:txBody>
        </p:sp>
        <p:sp>
          <p:nvSpPr>
            <p:cNvPr id="27" name="矩形 26"/>
            <p:cNvSpPr/>
            <p:nvPr/>
          </p:nvSpPr>
          <p:spPr>
            <a:xfrm>
              <a:off x="9112497" y="1231591"/>
              <a:ext cx="1223413"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校验和</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9" name="矩形 28"/>
            <p:cNvSpPr/>
            <p:nvPr/>
          </p:nvSpPr>
          <p:spPr>
            <a:xfrm>
              <a:off x="9112497" y="715371"/>
              <a:ext cx="1742786" cy="297517"/>
            </a:xfrm>
            <a:prstGeom prst="rect">
              <a:avLst/>
            </a:prstGeom>
          </p:spPr>
          <p:txBody>
            <a:bodyPr wrap="squar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数据报结构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grpSp>
      <p:sp>
        <p:nvSpPr>
          <p:cNvPr id="30" name="文本框 2"/>
          <p:cNvSpPr txBox="1"/>
          <p:nvPr>
            <p:custDataLst>
              <p:tags r:id="rId1"/>
            </p:custDataLst>
          </p:nvPr>
        </p:nvSpPr>
        <p:spPr>
          <a:xfrm>
            <a:off x="318085" y="452360"/>
            <a:ext cx="611449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3.4.2</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数据报结构</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选择、填空</a:t>
            </a:r>
            <a:r>
              <a:rPr lang="en-US" altLang="zh-CN" sz="2800" b="0" dirty="0">
                <a:solidFill>
                  <a:schemeClr val="tx1"/>
                </a:solidFill>
                <a:latin typeface="Microsoft YaHei" charset="-122"/>
                <a:ea typeface="Microsoft YaHei" charset="-122"/>
                <a:cs typeface="Microsoft YaHei" charset="-122"/>
                <a:sym typeface="+mn-ea"/>
              </a:rPr>
              <a:t>】</a:t>
            </a:r>
          </a:p>
        </p:txBody>
      </p:sp>
      <p:sp>
        <p:nvSpPr>
          <p:cNvPr id="31" name="左大括号 30"/>
          <p:cNvSpPr/>
          <p:nvPr/>
        </p:nvSpPr>
        <p:spPr>
          <a:xfrm>
            <a:off x="3897410" y="2136469"/>
            <a:ext cx="310091" cy="87893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p>
        </p:txBody>
      </p:sp>
      <p:sp>
        <p:nvSpPr>
          <p:cNvPr id="32" name="文本框 31"/>
          <p:cNvSpPr txBox="1"/>
          <p:nvPr/>
        </p:nvSpPr>
        <p:spPr>
          <a:xfrm>
            <a:off x="1191486" y="2290209"/>
            <a:ext cx="2428875" cy="499624"/>
          </a:xfrm>
          <a:prstGeom prst="rect">
            <a:avLst/>
          </a:prstGeom>
          <a:noFill/>
        </p:spPr>
        <p:txBody>
          <a:bodyPr wrap="square" rtlCol="0">
            <a:spAutoFit/>
          </a:bodyPr>
          <a:lstStyle/>
          <a:p>
            <a:pPr>
              <a:lnSpc>
                <a:spcPct val="150000"/>
              </a:lnSpc>
            </a:pPr>
            <a:r>
              <a:rPr lang="en-US" sz="2000" dirty="0">
                <a:latin typeface="微软雅黑" panose="020B0503020204020204" charset="-122"/>
                <a:ea typeface="微软雅黑" panose="020B0503020204020204" charset="-122"/>
                <a:cs typeface="微软雅黑" panose="020B0503020204020204" charset="-122"/>
              </a:rPr>
              <a:t>UDP</a:t>
            </a:r>
            <a:r>
              <a:rPr lang="zh-CN" altLang="en-US" sz="2000" dirty="0">
                <a:latin typeface="微软雅黑" panose="020B0503020204020204" charset="-122"/>
                <a:ea typeface="微软雅黑" panose="020B0503020204020204" charset="-122"/>
                <a:cs typeface="微软雅黑" panose="020B0503020204020204" charset="-122"/>
              </a:rPr>
              <a:t>数据报</a:t>
            </a:r>
            <a:r>
              <a:rPr lang="zh-CN" altLang="en-US" sz="2000" b="1" dirty="0">
                <a:latin typeface="微软雅黑" panose="020B0503020204020204" charset="-122"/>
                <a:ea typeface="微软雅黑" panose="020B0503020204020204" charset="-122"/>
                <a:cs typeface="微软雅黑" panose="020B0503020204020204" charset="-122"/>
              </a:rPr>
              <a:t>首部</a:t>
            </a:r>
          </a:p>
        </p:txBody>
      </p:sp>
      <p:sp>
        <p:nvSpPr>
          <p:cNvPr id="33" name="文本框 32"/>
          <p:cNvSpPr txBox="1"/>
          <p:nvPr/>
        </p:nvSpPr>
        <p:spPr>
          <a:xfrm>
            <a:off x="1191486" y="3063534"/>
            <a:ext cx="3345180" cy="499624"/>
          </a:xfrm>
          <a:prstGeom prst="rect">
            <a:avLst/>
          </a:prstGeom>
          <a:noFill/>
        </p:spPr>
        <p:txBody>
          <a:bodyPr wrap="square" rtlCol="0">
            <a:spAutoFit/>
          </a:bodyPr>
          <a:lstStyle/>
          <a:p>
            <a:pPr>
              <a:lnSpc>
                <a:spcPct val="150000"/>
              </a:lnSpc>
            </a:pPr>
            <a:r>
              <a:rPr lang="en-US" sz="2000" dirty="0">
                <a:latin typeface="微软雅黑" panose="020B0503020204020204" charset="-122"/>
                <a:ea typeface="微软雅黑" panose="020B0503020204020204" charset="-122"/>
                <a:cs typeface="微软雅黑" panose="020B0503020204020204" charset="-122"/>
              </a:rPr>
              <a:t>UDP</a:t>
            </a:r>
            <a:r>
              <a:rPr lang="zh-CN" altLang="en-US" sz="2000" dirty="0">
                <a:latin typeface="微软雅黑" panose="020B0503020204020204" charset="-122"/>
                <a:ea typeface="微软雅黑" panose="020B0503020204020204" charset="-122"/>
                <a:cs typeface="微软雅黑" panose="020B0503020204020204" charset="-122"/>
              </a:rPr>
              <a:t>数据报</a:t>
            </a:r>
            <a:r>
              <a:rPr lang="zh-CN" altLang="en-US" sz="2000" b="1" dirty="0">
                <a:latin typeface="微软雅黑" panose="020B0503020204020204" charset="-122"/>
                <a:ea typeface="微软雅黑" panose="020B0503020204020204" charset="-122"/>
                <a:cs typeface="微软雅黑" panose="020B0503020204020204" charset="-122"/>
              </a:rPr>
              <a:t>数据字段</a:t>
            </a:r>
          </a:p>
        </p:txBody>
      </p:sp>
      <p:graphicFrame>
        <p:nvGraphicFramePr>
          <p:cNvPr id="34" name="表格 33"/>
          <p:cNvGraphicFramePr>
            <a:graphicFrameLocks noGrp="1"/>
          </p:cNvGraphicFramePr>
          <p:nvPr>
            <p:extLst>
              <p:ext uri="{D42A27DB-BD31-4B8C-83A1-F6EECF244321}">
                <p14:modId xmlns:p14="http://schemas.microsoft.com/office/powerpoint/2010/main" val="1396140337"/>
              </p:ext>
            </p:extLst>
          </p:nvPr>
        </p:nvGraphicFramePr>
        <p:xfrm>
          <a:off x="4292046" y="2094159"/>
          <a:ext cx="5251858" cy="1482663"/>
        </p:xfrm>
        <a:graphic>
          <a:graphicData uri="http://schemas.openxmlformats.org/drawingml/2006/table">
            <a:tbl>
              <a:tblPr firstRow="1" bandRow="1">
                <a:tableStyleId>{5940675A-B579-460E-94D1-54222C63F5DA}</a:tableStyleId>
              </a:tblPr>
              <a:tblGrid>
                <a:gridCol w="2625929">
                  <a:extLst>
                    <a:ext uri="{9D8B030D-6E8A-4147-A177-3AD203B41FA5}">
                      <a16:colId xmlns:a16="http://schemas.microsoft.com/office/drawing/2014/main" val="20000"/>
                    </a:ext>
                  </a:extLst>
                </a:gridCol>
                <a:gridCol w="2625929">
                  <a:extLst>
                    <a:ext uri="{9D8B030D-6E8A-4147-A177-3AD203B41FA5}">
                      <a16:colId xmlns:a16="http://schemas.microsoft.com/office/drawing/2014/main" val="20001"/>
                    </a:ext>
                  </a:extLst>
                </a:gridCol>
              </a:tblGrid>
              <a:tr h="370840">
                <a:tc>
                  <a:txBody>
                    <a:bodyPr/>
                    <a:lstStyle/>
                    <a:p>
                      <a:pPr algn="ctr">
                        <a:lnSpc>
                          <a:spcPct val="150000"/>
                        </a:lnSpc>
                      </a:pPr>
                      <a:r>
                        <a:rPr lang="zh-CN" altLang="en-US" sz="2000" dirty="0"/>
                        <a:t>源端口号</a:t>
                      </a:r>
                    </a:p>
                  </a:txBody>
                  <a:tcPr anchor="ctr"/>
                </a:tc>
                <a:tc>
                  <a:txBody>
                    <a:bodyPr/>
                    <a:lstStyle/>
                    <a:p>
                      <a:pPr algn="ctr">
                        <a:lnSpc>
                          <a:spcPct val="150000"/>
                        </a:lnSpc>
                      </a:pPr>
                      <a:r>
                        <a:rPr lang="zh-CN" altLang="en-US" sz="2000" dirty="0"/>
                        <a:t>目的端口号</a:t>
                      </a:r>
                    </a:p>
                  </a:txBody>
                  <a:tcPr anchor="ctr"/>
                </a:tc>
                <a:extLst>
                  <a:ext uri="{0D108BD9-81ED-4DB2-BD59-A6C34878D82A}">
                    <a16:rowId xmlns:a16="http://schemas.microsoft.com/office/drawing/2014/main" val="10000"/>
                  </a:ext>
                </a:extLst>
              </a:tr>
              <a:tr h="370840">
                <a:tc>
                  <a:txBody>
                    <a:bodyPr/>
                    <a:lstStyle/>
                    <a:p>
                      <a:pPr algn="ctr">
                        <a:lnSpc>
                          <a:spcPct val="150000"/>
                        </a:lnSpc>
                      </a:pPr>
                      <a:r>
                        <a:rPr lang="zh-CN" altLang="en-US" sz="2000" dirty="0"/>
                        <a:t>长度</a:t>
                      </a:r>
                    </a:p>
                  </a:txBody>
                  <a:tcPr anchor="ctr"/>
                </a:tc>
                <a:tc>
                  <a:txBody>
                    <a:bodyPr/>
                    <a:lstStyle/>
                    <a:p>
                      <a:pPr algn="ctr">
                        <a:lnSpc>
                          <a:spcPct val="150000"/>
                        </a:lnSpc>
                      </a:pPr>
                      <a:r>
                        <a:rPr lang="zh-CN" altLang="en-US" sz="2000" dirty="0"/>
                        <a:t>校验和</a:t>
                      </a:r>
                    </a:p>
                  </a:txBody>
                  <a:tcPr anchor="ctr"/>
                </a:tc>
                <a:extLst>
                  <a:ext uri="{0D108BD9-81ED-4DB2-BD59-A6C34878D82A}">
                    <a16:rowId xmlns:a16="http://schemas.microsoft.com/office/drawing/2014/main" val="10001"/>
                  </a:ext>
                </a:extLst>
              </a:tr>
              <a:tr h="370840">
                <a:tc gridSpan="2">
                  <a:txBody>
                    <a:bodyPr/>
                    <a:lstStyle/>
                    <a:p>
                      <a:pPr algn="ctr">
                        <a:lnSpc>
                          <a:spcPct val="150000"/>
                        </a:lnSpc>
                      </a:pPr>
                      <a:r>
                        <a:rPr lang="zh-CN" altLang="en-US" sz="2000" dirty="0"/>
                        <a:t>应用数据</a:t>
                      </a:r>
                    </a:p>
                  </a:txBody>
                  <a:tcPr anchor="ctr"/>
                </a:tc>
                <a:tc hMerge="1">
                  <a:txBody>
                    <a:bodyPr/>
                    <a:lstStyle/>
                    <a:p>
                      <a:endParaRPr lang="zh-CN" altLang="en-US" dirty="0"/>
                    </a:p>
                  </a:txBody>
                  <a:tcPr/>
                </a:tc>
                <a:extLst>
                  <a:ext uri="{0D108BD9-81ED-4DB2-BD59-A6C34878D82A}">
                    <a16:rowId xmlns:a16="http://schemas.microsoft.com/office/drawing/2014/main" val="10002"/>
                  </a:ext>
                </a:extLst>
              </a:tr>
            </a:tbl>
          </a:graphicData>
        </a:graphic>
      </p:graphicFrame>
      <p:sp>
        <p:nvSpPr>
          <p:cNvPr id="35" name="文本框 34"/>
          <p:cNvSpPr txBox="1"/>
          <p:nvPr/>
        </p:nvSpPr>
        <p:spPr>
          <a:xfrm>
            <a:off x="4111249" y="1543991"/>
            <a:ext cx="309134" cy="499624"/>
          </a:xfrm>
          <a:prstGeom prst="rect">
            <a:avLst/>
          </a:prstGeom>
          <a:noFill/>
        </p:spPr>
        <p:txBody>
          <a:bodyPr wrap="square" rtlCol="0">
            <a:spAutoFit/>
          </a:bodyPr>
          <a:lstStyle/>
          <a:p>
            <a:pPr>
              <a:lnSpc>
                <a:spcPct val="150000"/>
              </a:lnSpc>
            </a:pPr>
            <a:r>
              <a:rPr lang="en-US" altLang="zh-CN" sz="2000">
                <a:latin typeface="微软雅黑" panose="020B0503020204020204" charset="-122"/>
                <a:ea typeface="微软雅黑" panose="020B0503020204020204" charset="-122"/>
                <a:cs typeface="微软雅黑" panose="020B0503020204020204" charset="-122"/>
              </a:rPr>
              <a:t>0</a:t>
            </a:r>
            <a:endParaRPr lang="zh-CN" altLang="en-US" sz="2000" b="1" dirty="0">
              <a:latin typeface="微软雅黑" panose="020B0503020204020204" charset="-122"/>
              <a:ea typeface="微软雅黑" panose="020B0503020204020204" charset="-122"/>
              <a:cs typeface="微软雅黑" panose="020B0503020204020204" charset="-122"/>
            </a:endParaRPr>
          </a:p>
        </p:txBody>
      </p:sp>
      <p:sp>
        <p:nvSpPr>
          <p:cNvPr id="36" name="文本框 35"/>
          <p:cNvSpPr txBox="1"/>
          <p:nvPr/>
        </p:nvSpPr>
        <p:spPr>
          <a:xfrm>
            <a:off x="6633393" y="1587462"/>
            <a:ext cx="569164" cy="499624"/>
          </a:xfrm>
          <a:prstGeom prst="rect">
            <a:avLst/>
          </a:prstGeom>
          <a:noFill/>
        </p:spPr>
        <p:txBody>
          <a:bodyPr wrap="square" rtlCol="0">
            <a:spAutoFit/>
          </a:bodyPr>
          <a:lstStyle/>
          <a:p>
            <a:pPr>
              <a:lnSpc>
                <a:spcPct val="150000"/>
              </a:lnSpc>
            </a:pPr>
            <a:r>
              <a:rPr lang="en-US" altLang="zh-CN" sz="2000">
                <a:latin typeface="微软雅黑" panose="020B0503020204020204" charset="-122"/>
                <a:ea typeface="微软雅黑" panose="020B0503020204020204" charset="-122"/>
                <a:cs typeface="微软雅黑" panose="020B0503020204020204" charset="-122"/>
              </a:rPr>
              <a:t>15</a:t>
            </a:r>
            <a:endParaRPr lang="zh-CN" altLang="en-US" sz="2000" b="1" dirty="0">
              <a:latin typeface="微软雅黑" panose="020B0503020204020204" charset="-122"/>
              <a:ea typeface="微软雅黑" panose="020B0503020204020204" charset="-122"/>
              <a:cs typeface="微软雅黑" panose="020B0503020204020204" charset="-122"/>
            </a:endParaRPr>
          </a:p>
        </p:txBody>
      </p:sp>
      <p:sp>
        <p:nvSpPr>
          <p:cNvPr id="37" name="文本框 36"/>
          <p:cNvSpPr txBox="1"/>
          <p:nvPr/>
        </p:nvSpPr>
        <p:spPr>
          <a:xfrm>
            <a:off x="9223766" y="1563869"/>
            <a:ext cx="569164" cy="499624"/>
          </a:xfrm>
          <a:prstGeom prst="rect">
            <a:avLst/>
          </a:prstGeom>
          <a:noFill/>
        </p:spPr>
        <p:txBody>
          <a:bodyPr wrap="square" rtlCol="0">
            <a:spAutoFit/>
          </a:bodyPr>
          <a:lstStyle/>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31</a:t>
            </a:r>
            <a:endParaRPr lang="zh-CN" altLang="en-US" sz="2000" b="1" dirty="0">
              <a:latin typeface="微软雅黑" panose="020B0503020204020204" charset="-122"/>
              <a:ea typeface="微软雅黑" panose="020B0503020204020204" charset="-122"/>
              <a:cs typeface="微软雅黑" panose="020B0503020204020204" charset="-122"/>
            </a:endParaRPr>
          </a:p>
        </p:txBody>
      </p:sp>
      <p:sp>
        <p:nvSpPr>
          <p:cNvPr id="38" name="文本框 37"/>
          <p:cNvSpPr txBox="1"/>
          <p:nvPr/>
        </p:nvSpPr>
        <p:spPr>
          <a:xfrm>
            <a:off x="1134293" y="3893795"/>
            <a:ext cx="9535284" cy="581057"/>
          </a:xfrm>
          <a:prstGeom prst="rect">
            <a:avLst/>
          </a:prstGeom>
          <a:noFill/>
          <a:ln>
            <a:solidFill>
              <a:schemeClr val="tx1"/>
            </a:solidFill>
          </a:ln>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二、应用数据字段：应用层数据占用</a:t>
            </a:r>
          </a:p>
        </p:txBody>
      </p:sp>
    </p:spTree>
    <p:extLst>
      <p:ext uri="{BB962C8B-B14F-4D97-AF65-F5344CB8AC3E}">
        <p14:creationId xmlns:p14="http://schemas.microsoft.com/office/powerpoint/2010/main" val="12694609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文本框 12"/>
          <p:cNvSpPr txBox="1"/>
          <p:nvPr/>
        </p:nvSpPr>
        <p:spPr>
          <a:xfrm>
            <a:off x="880745" y="2942590"/>
            <a:ext cx="10122535" cy="3323987"/>
          </a:xfrm>
          <a:prstGeom prst="rect">
            <a:avLst/>
          </a:prstGeom>
          <a:noFill/>
        </p:spPr>
        <p:txBody>
          <a:bodyPr wrap="square" rtlCol="0">
            <a:spAutoFit/>
          </a:bodyPr>
          <a:lstStyle/>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第二次挥手：</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服务器向客户发送确认段：（</a:t>
            </a:r>
            <a:r>
              <a:rPr lang="en-US" altLang="zh-CN" sz="2000" dirty="0">
                <a:latin typeface="微软雅黑" panose="020B0503020204020204" charset="-122"/>
                <a:ea typeface="微软雅黑" panose="020B0503020204020204" charset="-122"/>
                <a:cs typeface="微软雅黑" panose="020B0503020204020204" charset="-122"/>
                <a:sym typeface="+mn-ea"/>
              </a:rPr>
              <a:t>ACK=1,seq=</a:t>
            </a:r>
            <a:r>
              <a:rPr lang="en-US" altLang="zh-CN" sz="2000" dirty="0" err="1">
                <a:latin typeface="微软雅黑" panose="020B0503020204020204" charset="-122"/>
                <a:ea typeface="微软雅黑" panose="020B0503020204020204" charset="-122"/>
                <a:cs typeface="微软雅黑" panose="020B0503020204020204" charset="-122"/>
                <a:sym typeface="+mn-ea"/>
              </a:rPr>
              <a:t>v,ack_seq</a:t>
            </a:r>
            <a:r>
              <a:rPr lang="en-US" altLang="zh-CN" sz="2000" dirty="0">
                <a:latin typeface="微软雅黑" panose="020B0503020204020204" charset="-122"/>
                <a:ea typeface="微软雅黑" panose="020B0503020204020204" charset="-122"/>
                <a:cs typeface="微软雅黑" panose="020B0503020204020204" charset="-122"/>
                <a:sym typeface="+mn-ea"/>
              </a:rPr>
              <a:t>=u+1</a:t>
            </a:r>
            <a:r>
              <a:rPr lang="zh-CN" altLang="en-US" sz="2000" dirty="0">
                <a:latin typeface="微软雅黑" panose="020B0503020204020204" charset="-122"/>
                <a:ea typeface="微软雅黑" panose="020B0503020204020204" charset="-122"/>
                <a:cs typeface="微软雅黑" panose="020B0503020204020204" charset="-122"/>
              </a:rPr>
              <a:t>）</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ACK=1</a:t>
            </a:r>
            <a:r>
              <a:rPr lang="zh-CN" altLang="en-US" sz="2000" dirty="0">
                <a:latin typeface="微软雅黑" panose="020B0503020204020204" charset="-122"/>
                <a:ea typeface="微软雅黑" panose="020B0503020204020204" charset="-122"/>
                <a:cs typeface="微软雅黑" panose="020B0503020204020204" charset="-122"/>
              </a:rPr>
              <a:t>：确认字号段有效。</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err="1">
                <a:latin typeface="微软雅黑" panose="020B0503020204020204" charset="-122"/>
                <a:ea typeface="微软雅黑" panose="020B0503020204020204" charset="-122"/>
                <a:cs typeface="微软雅黑" panose="020B0503020204020204" charset="-122"/>
              </a:rPr>
              <a:t>ack_seq</a:t>
            </a:r>
            <a:r>
              <a:rPr lang="en-US" altLang="zh-CN" sz="2000" dirty="0">
                <a:latin typeface="微软雅黑" panose="020B0503020204020204" charset="-122"/>
                <a:ea typeface="微软雅黑" panose="020B0503020204020204" charset="-122"/>
                <a:cs typeface="微软雅黑" panose="020B0503020204020204" charset="-122"/>
              </a:rPr>
              <a:t>=u+1</a:t>
            </a:r>
            <a:r>
              <a:rPr lang="zh-CN" altLang="en-US"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sym typeface="+mn-ea"/>
              </a:rPr>
              <a:t>服务器期望接收客户数据序号为</a:t>
            </a:r>
            <a:r>
              <a:rPr lang="en-US" altLang="zh-CN" sz="2000" dirty="0">
                <a:latin typeface="微软雅黑" panose="020B0503020204020204" charset="-122"/>
                <a:ea typeface="微软雅黑" panose="020B0503020204020204" charset="-122"/>
                <a:cs typeface="微软雅黑" panose="020B0503020204020204" charset="-122"/>
                <a:sym typeface="+mn-ea"/>
              </a:rPr>
              <a:t>u+1</a:t>
            </a:r>
            <a:r>
              <a:rPr lang="zh-CN" altLang="en-US" sz="2000" dirty="0">
                <a:latin typeface="微软雅黑" panose="020B0503020204020204" charset="-122"/>
                <a:ea typeface="微软雅黑" panose="020B0503020204020204" charset="-122"/>
                <a:cs typeface="微软雅黑" panose="020B0503020204020204" charset="-122"/>
                <a:sym typeface="+mn-ea"/>
              </a:rPr>
              <a:t>。</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err="1">
                <a:latin typeface="微软雅黑" panose="020B0503020204020204" charset="-122"/>
                <a:ea typeface="微软雅黑" panose="020B0503020204020204" charset="-122"/>
                <a:cs typeface="微软雅黑" panose="020B0503020204020204" charset="-122"/>
              </a:rPr>
              <a:t>seq</a:t>
            </a:r>
            <a:r>
              <a:rPr lang="en-US" altLang="zh-CN" sz="2000" dirty="0">
                <a:latin typeface="微软雅黑" panose="020B0503020204020204" charset="-122"/>
                <a:ea typeface="微软雅黑" panose="020B0503020204020204" charset="-122"/>
                <a:cs typeface="微软雅黑" panose="020B0503020204020204" charset="-122"/>
              </a:rPr>
              <a:t>=v</a:t>
            </a:r>
            <a:r>
              <a:rPr lang="zh-CN" altLang="en-US"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sym typeface="+mn-ea"/>
              </a:rPr>
              <a:t>服务器传输的数据序号是</a:t>
            </a:r>
            <a:r>
              <a:rPr lang="en-US" altLang="zh-CN" sz="2000" dirty="0">
                <a:latin typeface="微软雅黑" panose="020B0503020204020204" charset="-122"/>
                <a:ea typeface="微软雅黑" panose="020B0503020204020204" charset="-122"/>
                <a:cs typeface="微软雅黑" panose="020B0503020204020204" charset="-122"/>
                <a:sym typeface="+mn-ea"/>
              </a:rPr>
              <a:t>v</a:t>
            </a:r>
            <a:r>
              <a:rPr lang="zh-CN" altLang="en-US" sz="2000" dirty="0">
                <a:latin typeface="微软雅黑" panose="020B0503020204020204" charset="-122"/>
                <a:ea typeface="微软雅黑" panose="020B0503020204020204" charset="-122"/>
                <a:cs typeface="微软雅黑" panose="020B0503020204020204" charset="-122"/>
                <a:sym typeface="+mn-ea"/>
              </a:rPr>
              <a:t>。</a:t>
            </a:r>
            <a:endParaRPr lang="en-US" altLang="zh-CN" sz="2000" dirty="0">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sym typeface="+mn-ea"/>
              </a:rPr>
              <a:t>   服务器状态由</a:t>
            </a:r>
            <a:r>
              <a:rPr lang="en-US" altLang="zh-CN" sz="2000" dirty="0">
                <a:latin typeface="微软雅黑" panose="020B0503020204020204" charset="-122"/>
                <a:ea typeface="微软雅黑" panose="020B0503020204020204" charset="-122"/>
                <a:cs typeface="微软雅黑" panose="020B0503020204020204" charset="-122"/>
                <a:sym typeface="+mn-ea"/>
              </a:rPr>
              <a:t>ESTABLISHED</a:t>
            </a:r>
            <a:r>
              <a:rPr lang="zh-CN" altLang="en-US" sz="2000" dirty="0">
                <a:latin typeface="微软雅黑" panose="020B0503020204020204" charset="-122"/>
                <a:ea typeface="微软雅黑" panose="020B0503020204020204" charset="-122"/>
                <a:cs typeface="微软雅黑" panose="020B0503020204020204" charset="-122"/>
                <a:sym typeface="+mn-ea"/>
              </a:rPr>
              <a:t>进入</a:t>
            </a:r>
            <a:r>
              <a:rPr lang="en-US" altLang="zh-CN" sz="2000" dirty="0">
                <a:latin typeface="微软雅黑" panose="020B0503020204020204" charset="-122"/>
                <a:ea typeface="微软雅黑" panose="020B0503020204020204" charset="-122"/>
                <a:cs typeface="微软雅黑" panose="020B0503020204020204" charset="-122"/>
                <a:sym typeface="+mn-ea"/>
              </a:rPr>
              <a:t>CLOSE_WAIT</a:t>
            </a:r>
            <a:r>
              <a:rPr lang="zh-CN" altLang="en-US" sz="2000" dirty="0">
                <a:latin typeface="微软雅黑" panose="020B0503020204020204" charset="-122"/>
                <a:ea typeface="微软雅黑" panose="020B0503020204020204" charset="-122"/>
                <a:cs typeface="微软雅黑" panose="020B0503020204020204" charset="-122"/>
                <a:sym typeface="+mn-ea"/>
              </a:rPr>
              <a:t>（关闭等待）</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sym typeface="+mn-ea"/>
              </a:rPr>
              <a:t>   客户端收到</a:t>
            </a:r>
            <a:r>
              <a:rPr lang="en-US" altLang="zh-CN" sz="2000" dirty="0">
                <a:latin typeface="微软雅黑" panose="020B0503020204020204" charset="-122"/>
                <a:ea typeface="微软雅黑" panose="020B0503020204020204" charset="-122"/>
                <a:cs typeface="微软雅黑" panose="020B0503020204020204" charset="-122"/>
                <a:sym typeface="+mn-ea"/>
              </a:rPr>
              <a:t>ACK</a:t>
            </a:r>
            <a:r>
              <a:rPr lang="zh-CN" altLang="en-US" sz="2000" dirty="0">
                <a:latin typeface="微软雅黑" panose="020B0503020204020204" charset="-122"/>
                <a:ea typeface="微软雅黑" panose="020B0503020204020204" charset="-122"/>
                <a:cs typeface="微软雅黑" panose="020B0503020204020204" charset="-122"/>
                <a:sym typeface="+mn-ea"/>
              </a:rPr>
              <a:t>段后，由</a:t>
            </a:r>
            <a:r>
              <a:rPr lang="en-US" altLang="zh-CN" sz="2000" dirty="0">
                <a:latin typeface="微软雅黑" panose="020B0503020204020204" charset="-122"/>
                <a:ea typeface="微软雅黑" panose="020B0503020204020204" charset="-122"/>
                <a:cs typeface="微软雅黑" panose="020B0503020204020204" charset="-122"/>
                <a:sym typeface="+mn-ea"/>
              </a:rPr>
              <a:t>FIN_WAIT_1</a:t>
            </a:r>
            <a:r>
              <a:rPr lang="zh-CN" altLang="en-US" sz="2000" dirty="0">
                <a:latin typeface="微软雅黑" panose="020B0503020204020204" charset="-122"/>
                <a:ea typeface="微软雅黑" panose="020B0503020204020204" charset="-122"/>
                <a:cs typeface="微软雅黑" panose="020B0503020204020204" charset="-122"/>
                <a:sym typeface="+mn-ea"/>
              </a:rPr>
              <a:t>进入</a:t>
            </a:r>
            <a:r>
              <a:rPr lang="en-US" altLang="zh-CN" sz="2000" dirty="0">
                <a:latin typeface="微软雅黑" panose="020B0503020204020204" charset="-122"/>
                <a:ea typeface="微软雅黑" panose="020B0503020204020204" charset="-122"/>
                <a:cs typeface="微软雅黑" panose="020B0503020204020204" charset="-122"/>
                <a:sym typeface="+mn-ea"/>
              </a:rPr>
              <a:t>FIN_WAIT_2</a:t>
            </a:r>
          </a:p>
        </p:txBody>
      </p:sp>
      <p:grpSp>
        <p:nvGrpSpPr>
          <p:cNvPr id="14" name="组合 13"/>
          <p:cNvGrpSpPr/>
          <p:nvPr/>
        </p:nvGrpSpPr>
        <p:grpSpPr>
          <a:xfrm>
            <a:off x="7766755" y="126921"/>
            <a:ext cx="4430675" cy="1735745"/>
            <a:chOff x="6710810" y="281374"/>
            <a:chExt cx="4231186" cy="1651846"/>
          </a:xfrm>
        </p:grpSpPr>
        <p:sp>
          <p:nvSpPr>
            <p:cNvPr id="15" name="左大括号 14"/>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矩形 15"/>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8" name="矩形 17"/>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9" name="矩形 18"/>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0" name="矩形 19"/>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1" name="矩形 20"/>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2"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3" name="矩形 22"/>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
        <p:nvSpPr>
          <p:cNvPr id="24" name="文本框 23"/>
          <p:cNvSpPr txBox="1"/>
          <p:nvPr/>
        </p:nvSpPr>
        <p:spPr>
          <a:xfrm>
            <a:off x="511299" y="1797199"/>
            <a:ext cx="2031325" cy="461665"/>
          </a:xfrm>
          <a:prstGeom prst="rect">
            <a:avLst/>
          </a:prstGeom>
          <a:noFill/>
        </p:spPr>
        <p:txBody>
          <a:bodyPr wrap="none" rtlCol="0">
            <a:spAutoFit/>
          </a:bodyPr>
          <a:lstStyle/>
          <a:p>
            <a:r>
              <a:rPr lang="zh-CN" altLang="en-US" sz="2400">
                <a:latin typeface="微软雅黑" panose="020B0503020204020204" charset="-122"/>
                <a:ea typeface="微软雅黑" panose="020B0503020204020204" charset="-122"/>
                <a:cs typeface="微软雅黑" panose="020B0503020204020204" charset="-122"/>
              </a:rPr>
              <a:t>二、连接拆除</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组合 13"/>
          <p:cNvGrpSpPr/>
          <p:nvPr/>
        </p:nvGrpSpPr>
        <p:grpSpPr>
          <a:xfrm>
            <a:off x="7766755" y="126921"/>
            <a:ext cx="4430675" cy="1735745"/>
            <a:chOff x="6710810" y="281374"/>
            <a:chExt cx="4231186" cy="1651846"/>
          </a:xfrm>
        </p:grpSpPr>
        <p:sp>
          <p:nvSpPr>
            <p:cNvPr id="15" name="左大括号 14"/>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矩形 15"/>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8" name="矩形 17"/>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9" name="矩形 18"/>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0" name="矩形 19"/>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1" name="矩形 20"/>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2" name="圆角矩形 21"/>
          <p:cNvSpPr/>
          <p:nvPr/>
        </p:nvSpPr>
        <p:spPr>
          <a:xfrm>
            <a:off x="2249009" y="2915885"/>
            <a:ext cx="2145164"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ESTABLISHED</a:t>
            </a:r>
            <a:endParaRPr kumimoji="1" lang="zh-CN" altLang="en-US" dirty="0"/>
          </a:p>
        </p:txBody>
      </p:sp>
      <p:sp>
        <p:nvSpPr>
          <p:cNvPr id="23" name="圆角矩形 22"/>
          <p:cNvSpPr/>
          <p:nvPr/>
        </p:nvSpPr>
        <p:spPr>
          <a:xfrm>
            <a:off x="9130915" y="3459146"/>
            <a:ext cx="2145600"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ESTABLISHED</a:t>
            </a:r>
            <a:endParaRPr kumimoji="1" lang="zh-CN" altLang="en-US" dirty="0"/>
          </a:p>
        </p:txBody>
      </p:sp>
      <p:sp>
        <p:nvSpPr>
          <p:cNvPr id="24" name="圆角矩形 23"/>
          <p:cNvSpPr/>
          <p:nvPr/>
        </p:nvSpPr>
        <p:spPr>
          <a:xfrm>
            <a:off x="9146307" y="4283186"/>
            <a:ext cx="2145599" cy="5224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CLOSE_WAIT</a:t>
            </a:r>
            <a:endParaRPr kumimoji="1" lang="zh-CN" altLang="en-US" dirty="0"/>
          </a:p>
        </p:txBody>
      </p:sp>
      <p:cxnSp>
        <p:nvCxnSpPr>
          <p:cNvPr id="25" name="直线箭头连接符 24"/>
          <p:cNvCxnSpPr/>
          <p:nvPr/>
        </p:nvCxnSpPr>
        <p:spPr>
          <a:xfrm>
            <a:off x="4447427" y="3502685"/>
            <a:ext cx="4790453" cy="569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rot="525465">
            <a:off x="4709953" y="3638080"/>
            <a:ext cx="1709100" cy="369332"/>
          </a:xfrm>
          <a:prstGeom prst="rect">
            <a:avLst/>
          </a:prstGeom>
          <a:noFill/>
        </p:spPr>
        <p:txBody>
          <a:bodyPr wrap="square" rtlCol="0">
            <a:spAutoFit/>
          </a:bodyPr>
          <a:lstStyle/>
          <a:p>
            <a:r>
              <a:rPr lang="en-US" altLang="zh-CN" dirty="0">
                <a:latin typeface="微软雅黑" panose="020B0503020204020204" charset="-122"/>
                <a:ea typeface="微软雅黑" panose="020B0503020204020204" charset="-122"/>
                <a:cs typeface="微软雅黑" panose="020B0503020204020204" charset="-122"/>
                <a:sym typeface="+mn-ea"/>
              </a:rPr>
              <a:t>FIN=1,seq=u</a:t>
            </a:r>
            <a:endParaRPr kumimoji="1" lang="zh-CN" altLang="en-US" dirty="0"/>
          </a:p>
        </p:txBody>
      </p:sp>
      <p:sp>
        <p:nvSpPr>
          <p:cNvPr id="27" name="圆角矩形 26"/>
          <p:cNvSpPr/>
          <p:nvPr/>
        </p:nvSpPr>
        <p:spPr>
          <a:xfrm>
            <a:off x="2248766" y="3517145"/>
            <a:ext cx="2145357" cy="5868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FIN_WAIT_1</a:t>
            </a:r>
            <a:endParaRPr kumimoji="1" lang="zh-CN" altLang="en-US" dirty="0"/>
          </a:p>
        </p:txBody>
      </p:sp>
      <p:cxnSp>
        <p:nvCxnSpPr>
          <p:cNvPr id="28" name="直线箭头连接符 27"/>
          <p:cNvCxnSpPr/>
          <p:nvPr/>
        </p:nvCxnSpPr>
        <p:spPr>
          <a:xfrm flipH="1" flipV="1">
            <a:off x="4447427" y="4138664"/>
            <a:ext cx="4790454" cy="42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rot="21441178">
            <a:off x="4897762" y="4169469"/>
            <a:ext cx="3412852" cy="369332"/>
          </a:xfrm>
          <a:prstGeom prst="rect">
            <a:avLst/>
          </a:prstGeom>
          <a:noFill/>
        </p:spPr>
        <p:txBody>
          <a:bodyPr wrap="square" rtlCol="0">
            <a:spAutoFit/>
          </a:bodyPr>
          <a:lstStyle/>
          <a:p>
            <a:r>
              <a:rPr lang="en-US" altLang="zh-CN" dirty="0">
                <a:latin typeface="微软雅黑" panose="020B0503020204020204" charset="-122"/>
                <a:ea typeface="微软雅黑" panose="020B0503020204020204" charset="-122"/>
                <a:cs typeface="微软雅黑" panose="020B0503020204020204" charset="-122"/>
                <a:sym typeface="+mn-ea"/>
              </a:rPr>
              <a:t>ACK=1,seq=</a:t>
            </a:r>
            <a:r>
              <a:rPr lang="en-US" altLang="zh-CN" dirty="0" err="1">
                <a:latin typeface="微软雅黑" panose="020B0503020204020204" charset="-122"/>
                <a:ea typeface="微软雅黑" panose="020B0503020204020204" charset="-122"/>
                <a:cs typeface="微软雅黑" panose="020B0503020204020204" charset="-122"/>
                <a:sym typeface="+mn-ea"/>
              </a:rPr>
              <a:t>v,ack_seq</a:t>
            </a:r>
            <a:r>
              <a:rPr lang="en-US" altLang="zh-CN" dirty="0">
                <a:latin typeface="微软雅黑" panose="020B0503020204020204" charset="-122"/>
                <a:ea typeface="微软雅黑" panose="020B0503020204020204" charset="-122"/>
                <a:cs typeface="微软雅黑" panose="020B0503020204020204" charset="-122"/>
                <a:sym typeface="+mn-ea"/>
              </a:rPr>
              <a:t>=u+1</a:t>
            </a:r>
            <a:endParaRPr kumimoji="1" lang="zh-CN" altLang="en-US" dirty="0"/>
          </a:p>
        </p:txBody>
      </p:sp>
      <p:sp>
        <p:nvSpPr>
          <p:cNvPr id="30" name="圆角矩形 29"/>
          <p:cNvSpPr/>
          <p:nvPr/>
        </p:nvSpPr>
        <p:spPr>
          <a:xfrm>
            <a:off x="2248765" y="4103565"/>
            <a:ext cx="2145357"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FIN_WAIT_2</a:t>
            </a:r>
          </a:p>
        </p:txBody>
      </p:sp>
      <p:sp>
        <p:nvSpPr>
          <p:cNvPr id="32" name="圆角矩形 31"/>
          <p:cNvSpPr/>
          <p:nvPr/>
        </p:nvSpPr>
        <p:spPr>
          <a:xfrm>
            <a:off x="9130915" y="5130302"/>
            <a:ext cx="2145600"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LAST_ACK</a:t>
            </a:r>
            <a:endParaRPr kumimoji="1" lang="zh-CN" altLang="en-US" dirty="0"/>
          </a:p>
        </p:txBody>
      </p:sp>
      <p:sp>
        <p:nvSpPr>
          <p:cNvPr id="35" name="圆角矩形 34"/>
          <p:cNvSpPr/>
          <p:nvPr/>
        </p:nvSpPr>
        <p:spPr>
          <a:xfrm>
            <a:off x="2695703" y="2390722"/>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客户</a:t>
            </a:r>
          </a:p>
        </p:txBody>
      </p:sp>
      <p:sp>
        <p:nvSpPr>
          <p:cNvPr id="36" name="圆角矩形 35"/>
          <p:cNvSpPr/>
          <p:nvPr/>
        </p:nvSpPr>
        <p:spPr>
          <a:xfrm>
            <a:off x="9578072" y="2921039"/>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服务器</a:t>
            </a:r>
          </a:p>
        </p:txBody>
      </p:sp>
      <p:sp>
        <p:nvSpPr>
          <p:cNvPr id="37" name="圆角矩形 36"/>
          <p:cNvSpPr/>
          <p:nvPr/>
        </p:nvSpPr>
        <p:spPr>
          <a:xfrm>
            <a:off x="2248764" y="4703116"/>
            <a:ext cx="2145164"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TIME_WAIT</a:t>
            </a:r>
          </a:p>
        </p:txBody>
      </p:sp>
      <p:cxnSp>
        <p:nvCxnSpPr>
          <p:cNvPr id="39" name="直线箭头连接符 38"/>
          <p:cNvCxnSpPr/>
          <p:nvPr/>
        </p:nvCxnSpPr>
        <p:spPr>
          <a:xfrm flipH="1" flipV="1">
            <a:off x="4447428" y="4723342"/>
            <a:ext cx="4790452" cy="1741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33" name="矩形 32"/>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
        <p:nvSpPr>
          <p:cNvPr id="38" name="文本框 37"/>
          <p:cNvSpPr txBox="1"/>
          <p:nvPr/>
        </p:nvSpPr>
        <p:spPr>
          <a:xfrm>
            <a:off x="511299" y="1797199"/>
            <a:ext cx="2031325" cy="461665"/>
          </a:xfrm>
          <a:prstGeom prst="rect">
            <a:avLst/>
          </a:prstGeom>
          <a:noFill/>
        </p:spPr>
        <p:txBody>
          <a:bodyPr wrap="none" rtlCol="0">
            <a:spAutoFit/>
          </a:bodyPr>
          <a:lstStyle/>
          <a:p>
            <a:r>
              <a:rPr lang="zh-CN" altLang="en-US" sz="2400">
                <a:latin typeface="微软雅黑" panose="020B0503020204020204" charset="-122"/>
                <a:ea typeface="微软雅黑" panose="020B0503020204020204" charset="-122"/>
                <a:cs typeface="微软雅黑" panose="020B0503020204020204" charset="-122"/>
              </a:rPr>
              <a:t>二、连接拆除</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40" name="文本框 39"/>
          <p:cNvSpPr txBox="1"/>
          <p:nvPr/>
        </p:nvSpPr>
        <p:spPr>
          <a:xfrm rot="332438">
            <a:off x="4724824" y="4867432"/>
            <a:ext cx="4371723" cy="369332"/>
          </a:xfrm>
          <a:prstGeom prst="rect">
            <a:avLst/>
          </a:prstGeom>
          <a:noFill/>
        </p:spPr>
        <p:txBody>
          <a:bodyPr wrap="square" rtlCol="0">
            <a:spAutoFit/>
          </a:bodyPr>
          <a:lstStyle/>
          <a:p>
            <a:r>
              <a:rPr lang="en-US" altLang="zh-CN">
                <a:latin typeface="微软雅黑" panose="020B0503020204020204" charset="-122"/>
                <a:ea typeface="微软雅黑" panose="020B0503020204020204" charset="-122"/>
                <a:cs typeface="微软雅黑" panose="020B0503020204020204" charset="-122"/>
                <a:sym typeface="+mn-ea"/>
              </a:rPr>
              <a:t>FIN=1,ACK=1,seq=v+1,ack_seq=u+1</a:t>
            </a:r>
            <a:endParaRPr kumimoji="1" lang="zh-CN" altLang="en-US" dirty="0"/>
          </a:p>
        </p:txBody>
      </p:sp>
    </p:spTree>
    <p:extLst>
      <p:ext uri="{BB962C8B-B14F-4D97-AF65-F5344CB8AC3E}">
        <p14:creationId xmlns:p14="http://schemas.microsoft.com/office/powerpoint/2010/main" val="4108467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文本框 12"/>
          <p:cNvSpPr txBox="1"/>
          <p:nvPr/>
        </p:nvSpPr>
        <p:spPr>
          <a:xfrm>
            <a:off x="880745" y="2942590"/>
            <a:ext cx="10720705" cy="3323987"/>
          </a:xfrm>
          <a:prstGeom prst="rect">
            <a:avLst/>
          </a:prstGeom>
          <a:noFill/>
        </p:spPr>
        <p:txBody>
          <a:bodyPr wrap="square" rtlCol="0">
            <a:spAutoFit/>
          </a:bodyPr>
          <a:lstStyle/>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第三次挥手：</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服务器向客户发送释放连接报文段：（</a:t>
            </a:r>
            <a:r>
              <a:rPr lang="en-US" altLang="zh-CN" sz="2000" dirty="0">
                <a:latin typeface="微软雅黑" panose="020B0503020204020204" charset="-122"/>
                <a:ea typeface="微软雅黑" panose="020B0503020204020204" charset="-122"/>
                <a:cs typeface="微软雅黑" panose="020B0503020204020204" charset="-122"/>
                <a:sym typeface="+mn-ea"/>
              </a:rPr>
              <a:t>FIN=1,ACK=1,seq=v+1,ack_seq=u+1</a:t>
            </a:r>
            <a:r>
              <a:rPr lang="zh-CN" altLang="en-US" sz="2000" dirty="0">
                <a:latin typeface="微软雅黑" panose="020B0503020204020204" charset="-122"/>
                <a:ea typeface="微软雅黑" panose="020B0503020204020204" charset="-122"/>
                <a:cs typeface="微软雅黑" panose="020B0503020204020204" charset="-122"/>
              </a:rPr>
              <a:t>）</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FIN=1</a:t>
            </a:r>
            <a:r>
              <a:rPr lang="zh-CN" altLang="en-US" sz="2000" dirty="0">
                <a:latin typeface="微软雅黑" panose="020B0503020204020204" charset="-122"/>
                <a:ea typeface="微软雅黑" panose="020B0503020204020204" charset="-122"/>
                <a:cs typeface="微软雅黑" panose="020B0503020204020204" charset="-122"/>
              </a:rPr>
              <a:t>：请求释放连接</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ACK=1</a:t>
            </a:r>
            <a:r>
              <a:rPr lang="zh-CN" altLang="en-US"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sym typeface="+mn-ea"/>
              </a:rPr>
              <a:t>确认字号段有效。</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err="1">
                <a:latin typeface="微软雅黑" panose="020B0503020204020204" charset="-122"/>
                <a:ea typeface="微软雅黑" panose="020B0503020204020204" charset="-122"/>
                <a:cs typeface="微软雅黑" panose="020B0503020204020204" charset="-122"/>
              </a:rPr>
              <a:t>ack_seq</a:t>
            </a:r>
            <a:r>
              <a:rPr lang="en-US" altLang="zh-CN" sz="2000" dirty="0">
                <a:latin typeface="微软雅黑" panose="020B0503020204020204" charset="-122"/>
                <a:ea typeface="微软雅黑" panose="020B0503020204020204" charset="-122"/>
                <a:cs typeface="微软雅黑" panose="020B0503020204020204" charset="-122"/>
              </a:rPr>
              <a:t>=u+1</a:t>
            </a:r>
            <a:r>
              <a:rPr lang="zh-CN" altLang="en-US"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sym typeface="+mn-ea"/>
              </a:rPr>
              <a:t>表示服务器期望接收客户数据序号为</a:t>
            </a:r>
            <a:r>
              <a:rPr lang="en-US" altLang="zh-CN" sz="2000" dirty="0">
                <a:latin typeface="微软雅黑" panose="020B0503020204020204" charset="-122"/>
                <a:ea typeface="微软雅黑" panose="020B0503020204020204" charset="-122"/>
                <a:cs typeface="微软雅黑" panose="020B0503020204020204" charset="-122"/>
                <a:sym typeface="+mn-ea"/>
              </a:rPr>
              <a:t>u+1</a:t>
            </a:r>
            <a:r>
              <a:rPr lang="zh-CN" altLang="en-US" sz="2000" dirty="0">
                <a:latin typeface="微软雅黑" panose="020B0503020204020204" charset="-122"/>
                <a:ea typeface="微软雅黑" panose="020B0503020204020204" charset="-122"/>
                <a:cs typeface="微软雅黑" panose="020B0503020204020204" charset="-122"/>
                <a:sym typeface="+mn-ea"/>
              </a:rPr>
              <a:t>。</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err="1">
                <a:latin typeface="微软雅黑" panose="020B0503020204020204" charset="-122"/>
                <a:ea typeface="微软雅黑" panose="020B0503020204020204" charset="-122"/>
                <a:cs typeface="微软雅黑" panose="020B0503020204020204" charset="-122"/>
              </a:rPr>
              <a:t>seq</a:t>
            </a:r>
            <a:r>
              <a:rPr lang="en-US" altLang="zh-CN" sz="2000" dirty="0">
                <a:latin typeface="微软雅黑" panose="020B0503020204020204" charset="-122"/>
                <a:ea typeface="微软雅黑" panose="020B0503020204020204" charset="-122"/>
                <a:cs typeface="微软雅黑" panose="020B0503020204020204" charset="-122"/>
              </a:rPr>
              <a:t>=v+1：</a:t>
            </a:r>
            <a:r>
              <a:rPr lang="zh-CN" altLang="en-US" sz="2000" dirty="0">
                <a:latin typeface="微软雅黑" panose="020B0503020204020204" charset="-122"/>
                <a:ea typeface="微软雅黑" panose="020B0503020204020204" charset="-122"/>
                <a:cs typeface="微软雅黑" panose="020B0503020204020204" charset="-122"/>
                <a:sym typeface="+mn-ea"/>
              </a:rPr>
              <a:t>表示自己传输的第一个数据字节的序号是</a:t>
            </a:r>
            <a:r>
              <a:rPr lang="en-US" altLang="zh-CN" sz="2000" dirty="0">
                <a:latin typeface="微软雅黑" panose="020B0503020204020204" charset="-122"/>
                <a:ea typeface="微软雅黑" panose="020B0503020204020204" charset="-122"/>
                <a:cs typeface="微软雅黑" panose="020B0503020204020204" charset="-122"/>
              </a:rPr>
              <a:t>v+1</a:t>
            </a:r>
            <a:r>
              <a:rPr lang="zh-CN" altLang="en-US" sz="2000" dirty="0">
                <a:latin typeface="微软雅黑" panose="020B0503020204020204" charset="-122"/>
                <a:ea typeface="微软雅黑" panose="020B0503020204020204" charset="-122"/>
                <a:cs typeface="微软雅黑" panose="020B0503020204020204" charset="-122"/>
                <a:sym typeface="+mn-ea"/>
              </a:rPr>
              <a:t>。</a:t>
            </a:r>
            <a:endParaRPr lang="en-US" altLang="zh-CN" sz="2000" dirty="0">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sym typeface="+mn-ea"/>
              </a:rPr>
              <a:t>   服务器状态由</a:t>
            </a:r>
            <a:r>
              <a:rPr lang="en-US" altLang="zh-CN" sz="2000" dirty="0">
                <a:latin typeface="微软雅黑" panose="020B0503020204020204" charset="-122"/>
                <a:ea typeface="微软雅黑" panose="020B0503020204020204" charset="-122"/>
                <a:cs typeface="微软雅黑" panose="020B0503020204020204" charset="-122"/>
                <a:sym typeface="+mn-ea"/>
              </a:rPr>
              <a:t>CLOSE_WAIT</a:t>
            </a:r>
            <a:r>
              <a:rPr lang="zh-CN" altLang="en-US" sz="2000" dirty="0">
                <a:latin typeface="微软雅黑" panose="020B0503020204020204" charset="-122"/>
                <a:ea typeface="微软雅黑" panose="020B0503020204020204" charset="-122"/>
                <a:cs typeface="微软雅黑" panose="020B0503020204020204" charset="-122"/>
                <a:sym typeface="+mn-ea"/>
              </a:rPr>
              <a:t>进入</a:t>
            </a:r>
            <a:r>
              <a:rPr lang="en-US" altLang="zh-CN" sz="2000" dirty="0">
                <a:latin typeface="微软雅黑" panose="020B0503020204020204" charset="-122"/>
                <a:ea typeface="微软雅黑" panose="020B0503020204020204" charset="-122"/>
                <a:cs typeface="微软雅黑" panose="020B0503020204020204" charset="-122"/>
                <a:sym typeface="+mn-ea"/>
              </a:rPr>
              <a:t>LAST_ACK</a:t>
            </a:r>
            <a:r>
              <a:rPr lang="zh-CN" altLang="en-US" sz="2000" dirty="0">
                <a:latin typeface="微软雅黑" panose="020B0503020204020204" charset="-122"/>
                <a:ea typeface="微软雅黑" panose="020B0503020204020204" charset="-122"/>
                <a:cs typeface="微软雅黑" panose="020B0503020204020204" charset="-122"/>
                <a:sym typeface="+mn-ea"/>
              </a:rPr>
              <a:t>（最后确认状态）</a:t>
            </a:r>
          </a:p>
        </p:txBody>
      </p:sp>
      <p:grpSp>
        <p:nvGrpSpPr>
          <p:cNvPr id="14" name="组合 13"/>
          <p:cNvGrpSpPr/>
          <p:nvPr/>
        </p:nvGrpSpPr>
        <p:grpSpPr>
          <a:xfrm>
            <a:off x="7766755" y="126921"/>
            <a:ext cx="4430675" cy="1735745"/>
            <a:chOff x="6710810" y="281374"/>
            <a:chExt cx="4231186" cy="1651846"/>
          </a:xfrm>
        </p:grpSpPr>
        <p:sp>
          <p:nvSpPr>
            <p:cNvPr id="15" name="左大括号 14"/>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矩形 15"/>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8" name="矩形 17"/>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9" name="矩形 18"/>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0" name="矩形 19"/>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1" name="矩形 20"/>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2"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3" name="矩形 22"/>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
        <p:nvSpPr>
          <p:cNvPr id="24" name="文本框 23"/>
          <p:cNvSpPr txBox="1"/>
          <p:nvPr/>
        </p:nvSpPr>
        <p:spPr>
          <a:xfrm>
            <a:off x="511299" y="1797199"/>
            <a:ext cx="2031325" cy="461665"/>
          </a:xfrm>
          <a:prstGeom prst="rect">
            <a:avLst/>
          </a:prstGeom>
          <a:noFill/>
        </p:spPr>
        <p:txBody>
          <a:bodyPr wrap="none" rtlCol="0">
            <a:spAutoFit/>
          </a:bodyPr>
          <a:lstStyle/>
          <a:p>
            <a:r>
              <a:rPr lang="zh-CN" altLang="en-US" sz="2400">
                <a:latin typeface="微软雅黑" panose="020B0503020204020204" charset="-122"/>
                <a:ea typeface="微软雅黑" panose="020B0503020204020204" charset="-122"/>
                <a:cs typeface="微软雅黑" panose="020B0503020204020204" charset="-122"/>
              </a:rPr>
              <a:t>二、连接拆除</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组合 13"/>
          <p:cNvGrpSpPr/>
          <p:nvPr/>
        </p:nvGrpSpPr>
        <p:grpSpPr>
          <a:xfrm>
            <a:off x="7766755" y="126921"/>
            <a:ext cx="4430675" cy="1735745"/>
            <a:chOff x="6710810" y="281374"/>
            <a:chExt cx="4231186" cy="1651846"/>
          </a:xfrm>
        </p:grpSpPr>
        <p:sp>
          <p:nvSpPr>
            <p:cNvPr id="15" name="左大括号 14"/>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矩形 15"/>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8" name="矩形 17"/>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9" name="矩形 18"/>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0" name="矩形 19"/>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1" name="矩形 20"/>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2" name="圆角矩形 21"/>
          <p:cNvSpPr/>
          <p:nvPr/>
        </p:nvSpPr>
        <p:spPr>
          <a:xfrm>
            <a:off x="2249009" y="2915885"/>
            <a:ext cx="2145164"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ESTABLISHED</a:t>
            </a:r>
            <a:endParaRPr kumimoji="1" lang="zh-CN" altLang="en-US" dirty="0"/>
          </a:p>
        </p:txBody>
      </p:sp>
      <p:sp>
        <p:nvSpPr>
          <p:cNvPr id="23" name="圆角矩形 22"/>
          <p:cNvSpPr/>
          <p:nvPr/>
        </p:nvSpPr>
        <p:spPr>
          <a:xfrm>
            <a:off x="9130915" y="3459146"/>
            <a:ext cx="2145600"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ESTABLISHED</a:t>
            </a:r>
            <a:endParaRPr kumimoji="1" lang="zh-CN" altLang="en-US" dirty="0"/>
          </a:p>
        </p:txBody>
      </p:sp>
      <p:sp>
        <p:nvSpPr>
          <p:cNvPr id="24" name="圆角矩形 23"/>
          <p:cNvSpPr/>
          <p:nvPr/>
        </p:nvSpPr>
        <p:spPr>
          <a:xfrm>
            <a:off x="9146307" y="4283186"/>
            <a:ext cx="2145599" cy="5224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CLOSE_WAIT</a:t>
            </a:r>
            <a:endParaRPr kumimoji="1" lang="zh-CN" altLang="en-US" dirty="0"/>
          </a:p>
        </p:txBody>
      </p:sp>
      <p:cxnSp>
        <p:nvCxnSpPr>
          <p:cNvPr id="25" name="直线箭头连接符 24"/>
          <p:cNvCxnSpPr/>
          <p:nvPr/>
        </p:nvCxnSpPr>
        <p:spPr>
          <a:xfrm>
            <a:off x="4447427" y="3502685"/>
            <a:ext cx="4790453" cy="569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rot="525465">
            <a:off x="4709953" y="3638080"/>
            <a:ext cx="1709100" cy="369332"/>
          </a:xfrm>
          <a:prstGeom prst="rect">
            <a:avLst/>
          </a:prstGeom>
          <a:noFill/>
        </p:spPr>
        <p:txBody>
          <a:bodyPr wrap="square" rtlCol="0">
            <a:spAutoFit/>
          </a:bodyPr>
          <a:lstStyle/>
          <a:p>
            <a:r>
              <a:rPr lang="en-US" altLang="zh-CN" dirty="0">
                <a:latin typeface="微软雅黑" panose="020B0503020204020204" charset="-122"/>
                <a:ea typeface="微软雅黑" panose="020B0503020204020204" charset="-122"/>
                <a:cs typeface="微软雅黑" panose="020B0503020204020204" charset="-122"/>
                <a:sym typeface="+mn-ea"/>
              </a:rPr>
              <a:t>FIN=1,seq=u</a:t>
            </a:r>
            <a:endParaRPr kumimoji="1" lang="zh-CN" altLang="en-US" dirty="0"/>
          </a:p>
        </p:txBody>
      </p:sp>
      <p:sp>
        <p:nvSpPr>
          <p:cNvPr id="27" name="圆角矩形 26"/>
          <p:cNvSpPr/>
          <p:nvPr/>
        </p:nvSpPr>
        <p:spPr>
          <a:xfrm>
            <a:off x="2248766" y="3517145"/>
            <a:ext cx="2145357" cy="5868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FIN_WAIT_1</a:t>
            </a:r>
            <a:endParaRPr kumimoji="1" lang="zh-CN" altLang="en-US" dirty="0"/>
          </a:p>
        </p:txBody>
      </p:sp>
      <p:cxnSp>
        <p:nvCxnSpPr>
          <p:cNvPr id="28" name="直线箭头连接符 27"/>
          <p:cNvCxnSpPr/>
          <p:nvPr/>
        </p:nvCxnSpPr>
        <p:spPr>
          <a:xfrm flipH="1" flipV="1">
            <a:off x="4447427" y="4138664"/>
            <a:ext cx="4790454" cy="42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rot="21441178">
            <a:off x="4897762" y="4169469"/>
            <a:ext cx="3412852" cy="369332"/>
          </a:xfrm>
          <a:prstGeom prst="rect">
            <a:avLst/>
          </a:prstGeom>
          <a:noFill/>
        </p:spPr>
        <p:txBody>
          <a:bodyPr wrap="square" rtlCol="0">
            <a:spAutoFit/>
          </a:bodyPr>
          <a:lstStyle/>
          <a:p>
            <a:r>
              <a:rPr lang="en-US" altLang="zh-CN" dirty="0">
                <a:latin typeface="微软雅黑" panose="020B0503020204020204" charset="-122"/>
                <a:ea typeface="微软雅黑" panose="020B0503020204020204" charset="-122"/>
                <a:cs typeface="微软雅黑" panose="020B0503020204020204" charset="-122"/>
                <a:sym typeface="+mn-ea"/>
              </a:rPr>
              <a:t>ACK=1,seq=</a:t>
            </a:r>
            <a:r>
              <a:rPr lang="en-US" altLang="zh-CN" dirty="0" err="1">
                <a:latin typeface="微软雅黑" panose="020B0503020204020204" charset="-122"/>
                <a:ea typeface="微软雅黑" panose="020B0503020204020204" charset="-122"/>
                <a:cs typeface="微软雅黑" panose="020B0503020204020204" charset="-122"/>
                <a:sym typeface="+mn-ea"/>
              </a:rPr>
              <a:t>v,ack_seq</a:t>
            </a:r>
            <a:r>
              <a:rPr lang="en-US" altLang="zh-CN" dirty="0">
                <a:latin typeface="微软雅黑" panose="020B0503020204020204" charset="-122"/>
                <a:ea typeface="微软雅黑" panose="020B0503020204020204" charset="-122"/>
                <a:cs typeface="微软雅黑" panose="020B0503020204020204" charset="-122"/>
                <a:sym typeface="+mn-ea"/>
              </a:rPr>
              <a:t>=u+1</a:t>
            </a:r>
            <a:endParaRPr kumimoji="1" lang="zh-CN" altLang="en-US" dirty="0"/>
          </a:p>
        </p:txBody>
      </p:sp>
      <p:sp>
        <p:nvSpPr>
          <p:cNvPr id="30" name="圆角矩形 29"/>
          <p:cNvSpPr/>
          <p:nvPr/>
        </p:nvSpPr>
        <p:spPr>
          <a:xfrm>
            <a:off x="2248765" y="4103565"/>
            <a:ext cx="2145357"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FIN_WAIT_2</a:t>
            </a:r>
          </a:p>
        </p:txBody>
      </p:sp>
      <p:cxnSp>
        <p:nvCxnSpPr>
          <p:cNvPr id="31" name="直线箭头连接符 30"/>
          <p:cNvCxnSpPr/>
          <p:nvPr/>
        </p:nvCxnSpPr>
        <p:spPr>
          <a:xfrm>
            <a:off x="4429929" y="4834287"/>
            <a:ext cx="4590893" cy="8828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9130915" y="5130302"/>
            <a:ext cx="2145600"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LAST_ACK</a:t>
            </a:r>
            <a:endParaRPr kumimoji="1" lang="zh-CN" altLang="en-US" dirty="0"/>
          </a:p>
        </p:txBody>
      </p:sp>
      <p:sp>
        <p:nvSpPr>
          <p:cNvPr id="33" name="圆角矩形 32"/>
          <p:cNvSpPr/>
          <p:nvPr/>
        </p:nvSpPr>
        <p:spPr>
          <a:xfrm>
            <a:off x="9138061" y="5901602"/>
            <a:ext cx="2156400"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CLOSED</a:t>
            </a:r>
            <a:endParaRPr kumimoji="1" lang="zh-CN" altLang="en-US" dirty="0"/>
          </a:p>
        </p:txBody>
      </p:sp>
      <p:sp>
        <p:nvSpPr>
          <p:cNvPr id="34" name="文本框 33"/>
          <p:cNvSpPr txBox="1"/>
          <p:nvPr/>
        </p:nvSpPr>
        <p:spPr>
          <a:xfrm rot="332438">
            <a:off x="4724824" y="4867432"/>
            <a:ext cx="4371723" cy="369332"/>
          </a:xfrm>
          <a:prstGeom prst="rect">
            <a:avLst/>
          </a:prstGeom>
          <a:noFill/>
        </p:spPr>
        <p:txBody>
          <a:bodyPr wrap="square" rtlCol="0">
            <a:spAutoFit/>
          </a:bodyPr>
          <a:lstStyle/>
          <a:p>
            <a:r>
              <a:rPr lang="en-US" altLang="zh-CN" dirty="0">
                <a:latin typeface="微软雅黑" panose="020B0503020204020204" charset="-122"/>
                <a:ea typeface="微软雅黑" panose="020B0503020204020204" charset="-122"/>
                <a:cs typeface="微软雅黑" panose="020B0503020204020204" charset="-122"/>
                <a:sym typeface="+mn-ea"/>
              </a:rPr>
              <a:t>FIN=1,ACK=1,seq=v+1,ack_seq=u+1</a:t>
            </a:r>
            <a:endParaRPr kumimoji="1" lang="zh-CN" altLang="en-US" dirty="0"/>
          </a:p>
        </p:txBody>
      </p:sp>
      <p:sp>
        <p:nvSpPr>
          <p:cNvPr id="35" name="圆角矩形 34"/>
          <p:cNvSpPr/>
          <p:nvPr/>
        </p:nvSpPr>
        <p:spPr>
          <a:xfrm>
            <a:off x="2695703" y="2390722"/>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客户</a:t>
            </a:r>
          </a:p>
        </p:txBody>
      </p:sp>
      <p:sp>
        <p:nvSpPr>
          <p:cNvPr id="36" name="圆角矩形 35"/>
          <p:cNvSpPr/>
          <p:nvPr/>
        </p:nvSpPr>
        <p:spPr>
          <a:xfrm>
            <a:off x="9578072" y="2921039"/>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服务器</a:t>
            </a:r>
          </a:p>
        </p:txBody>
      </p:sp>
      <p:sp>
        <p:nvSpPr>
          <p:cNvPr id="37" name="圆角矩形 36"/>
          <p:cNvSpPr/>
          <p:nvPr/>
        </p:nvSpPr>
        <p:spPr>
          <a:xfrm>
            <a:off x="2248764" y="4703116"/>
            <a:ext cx="2145164"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TIME_WAIT</a:t>
            </a:r>
          </a:p>
        </p:txBody>
      </p:sp>
      <p:sp>
        <p:nvSpPr>
          <p:cNvPr id="38" name="圆角矩形 37"/>
          <p:cNvSpPr/>
          <p:nvPr/>
        </p:nvSpPr>
        <p:spPr>
          <a:xfrm>
            <a:off x="2258015" y="5312047"/>
            <a:ext cx="2145164"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CLOSED</a:t>
            </a:r>
            <a:endParaRPr kumimoji="1" lang="zh-CN" altLang="en-US" dirty="0"/>
          </a:p>
        </p:txBody>
      </p:sp>
      <p:cxnSp>
        <p:nvCxnSpPr>
          <p:cNvPr id="39" name="直线箭头连接符 38"/>
          <p:cNvCxnSpPr/>
          <p:nvPr/>
        </p:nvCxnSpPr>
        <p:spPr>
          <a:xfrm flipH="1" flipV="1">
            <a:off x="4447428" y="4723342"/>
            <a:ext cx="4790452" cy="1741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rot="358521">
            <a:off x="4622542" y="5442184"/>
            <a:ext cx="3833101" cy="369332"/>
          </a:xfrm>
          <a:prstGeom prst="rect">
            <a:avLst/>
          </a:prstGeom>
        </p:spPr>
        <p:txBody>
          <a:bodyPr wrap="none">
            <a:spAutoFit/>
          </a:bodyPr>
          <a:lstStyle/>
          <a:p>
            <a:r>
              <a:rPr lang="en-US" altLang="zh-CN" dirty="0">
                <a:latin typeface="微软雅黑" panose="020B0503020204020204" charset="-122"/>
                <a:ea typeface="微软雅黑" panose="020B0503020204020204" charset="-122"/>
                <a:cs typeface="微软雅黑" panose="020B0503020204020204" charset="-122"/>
                <a:sym typeface="+mn-ea"/>
              </a:rPr>
              <a:t>ACK=1,seq=u+1,ack_seq=v+1+1</a:t>
            </a:r>
            <a:endParaRPr lang="zh-CN" altLang="en-US" dirty="0"/>
          </a:p>
        </p:txBody>
      </p:sp>
      <p:sp>
        <p:nvSpPr>
          <p:cNvPr id="40"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41" name="矩形 40"/>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
        <p:nvSpPr>
          <p:cNvPr id="42" name="文本框 41"/>
          <p:cNvSpPr txBox="1"/>
          <p:nvPr/>
        </p:nvSpPr>
        <p:spPr>
          <a:xfrm>
            <a:off x="511299" y="1797199"/>
            <a:ext cx="2031325" cy="461665"/>
          </a:xfrm>
          <a:prstGeom prst="rect">
            <a:avLst/>
          </a:prstGeom>
          <a:noFill/>
        </p:spPr>
        <p:txBody>
          <a:bodyPr wrap="none" rtlCol="0">
            <a:spAutoFit/>
          </a:bodyPr>
          <a:lstStyle/>
          <a:p>
            <a:r>
              <a:rPr lang="zh-CN" altLang="en-US" sz="2400">
                <a:latin typeface="微软雅黑" panose="020B0503020204020204" charset="-122"/>
                <a:ea typeface="微软雅黑" panose="020B0503020204020204" charset="-122"/>
                <a:cs typeface="微软雅黑" panose="020B0503020204020204" charset="-122"/>
              </a:rPr>
              <a:t>二、连接拆除</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1335675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文本框 12"/>
          <p:cNvSpPr txBox="1"/>
          <p:nvPr/>
        </p:nvSpPr>
        <p:spPr>
          <a:xfrm>
            <a:off x="880745" y="2942590"/>
            <a:ext cx="11094085" cy="3323987"/>
          </a:xfrm>
          <a:prstGeom prst="rect">
            <a:avLst/>
          </a:prstGeom>
          <a:noFill/>
        </p:spPr>
        <p:txBody>
          <a:bodyPr wrap="square" rtlCol="0">
            <a:spAutoFit/>
          </a:bodyPr>
          <a:lstStyle/>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第四次挥手：</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客户向服务器发送确认段：（</a:t>
            </a:r>
            <a:r>
              <a:rPr lang="en-US" altLang="zh-CN" sz="2000" dirty="0">
                <a:latin typeface="微软雅黑" panose="020B0503020204020204" charset="-122"/>
                <a:ea typeface="微软雅黑" panose="020B0503020204020204" charset="-122"/>
                <a:cs typeface="微软雅黑" panose="020B0503020204020204" charset="-122"/>
                <a:sym typeface="+mn-ea"/>
              </a:rPr>
              <a:t>ACK=1,seq=u+1,ack_seq=</a:t>
            </a:r>
            <a:r>
              <a:rPr lang="en-US" altLang="zh-CN" sz="2000" dirty="0">
                <a:latin typeface="微软雅黑" panose="020B0503020204020204" charset="-122"/>
                <a:ea typeface="微软雅黑" panose="020B0503020204020204" charset="-122"/>
                <a:cs typeface="微软雅黑" panose="020B0503020204020204" charset="-122"/>
              </a:rPr>
              <a:t> v+1+1 </a:t>
            </a:r>
            <a:r>
              <a:rPr lang="zh-CN" altLang="en-US" sz="2000" dirty="0">
                <a:latin typeface="微软雅黑" panose="020B0503020204020204" charset="-122"/>
                <a:ea typeface="微软雅黑" panose="020B0503020204020204" charset="-122"/>
                <a:cs typeface="微软雅黑" panose="020B0503020204020204" charset="-122"/>
              </a:rPr>
              <a:t>）</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ACK=1</a:t>
            </a:r>
            <a:r>
              <a:rPr lang="zh-CN" altLang="en-US" sz="2000" dirty="0">
                <a:latin typeface="微软雅黑" panose="020B0503020204020204" charset="-122"/>
                <a:ea typeface="微软雅黑" panose="020B0503020204020204" charset="-122"/>
                <a:cs typeface="微软雅黑" panose="020B0503020204020204" charset="-122"/>
              </a:rPr>
              <a:t>：确认字号段有效。</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err="1">
                <a:latin typeface="微软雅黑" panose="020B0503020204020204" charset="-122"/>
                <a:ea typeface="微软雅黑" panose="020B0503020204020204" charset="-122"/>
                <a:cs typeface="微软雅黑" panose="020B0503020204020204" charset="-122"/>
              </a:rPr>
              <a:t>ack_seq</a:t>
            </a:r>
            <a:r>
              <a:rPr lang="en-US" altLang="zh-CN" sz="2000" dirty="0">
                <a:latin typeface="微软雅黑" panose="020B0503020204020204" charset="-122"/>
                <a:ea typeface="微软雅黑" panose="020B0503020204020204" charset="-122"/>
                <a:cs typeface="微软雅黑" panose="020B0503020204020204" charset="-122"/>
              </a:rPr>
              <a:t>=v+1+1</a:t>
            </a:r>
            <a:r>
              <a:rPr lang="zh-CN" altLang="en-US"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sym typeface="+mn-ea"/>
              </a:rPr>
              <a:t>表示客户期望接收服务器数据序号为</a:t>
            </a:r>
            <a:r>
              <a:rPr lang="en-US" altLang="zh-CN" sz="2000" dirty="0">
                <a:latin typeface="微软雅黑" panose="020B0503020204020204" charset="-122"/>
                <a:ea typeface="微软雅黑" panose="020B0503020204020204" charset="-122"/>
                <a:cs typeface="微软雅黑" panose="020B0503020204020204" charset="-122"/>
                <a:sym typeface="+mn-ea"/>
              </a:rPr>
              <a:t>v+1+1</a:t>
            </a:r>
            <a:r>
              <a:rPr lang="zh-CN" altLang="en-US" sz="2000" dirty="0">
                <a:latin typeface="微软雅黑" panose="020B0503020204020204" charset="-122"/>
                <a:ea typeface="微软雅黑" panose="020B0503020204020204" charset="-122"/>
                <a:cs typeface="微软雅黑" panose="020B0503020204020204" charset="-122"/>
                <a:sym typeface="+mn-ea"/>
              </a:rPr>
              <a:t>。</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err="1">
                <a:latin typeface="微软雅黑" panose="020B0503020204020204" charset="-122"/>
                <a:ea typeface="微软雅黑" panose="020B0503020204020204" charset="-122"/>
                <a:cs typeface="微软雅黑" panose="020B0503020204020204" charset="-122"/>
              </a:rPr>
              <a:t>seq</a:t>
            </a:r>
            <a:r>
              <a:rPr lang="en-US" altLang="zh-CN" sz="2000" dirty="0">
                <a:latin typeface="微软雅黑" panose="020B0503020204020204" charset="-122"/>
                <a:ea typeface="微软雅黑" panose="020B0503020204020204" charset="-122"/>
                <a:cs typeface="微软雅黑" panose="020B0503020204020204" charset="-122"/>
              </a:rPr>
              <a:t>=u+1</a:t>
            </a:r>
            <a:r>
              <a:rPr lang="zh-CN" altLang="en-US"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sym typeface="+mn-ea"/>
              </a:rPr>
              <a:t>表示客户传输的数据的序号是</a:t>
            </a:r>
            <a:r>
              <a:rPr lang="en-US" altLang="zh-CN" sz="2000" dirty="0">
                <a:latin typeface="微软雅黑" panose="020B0503020204020204" charset="-122"/>
                <a:ea typeface="微软雅黑" panose="020B0503020204020204" charset="-122"/>
                <a:cs typeface="微软雅黑" panose="020B0503020204020204" charset="-122"/>
                <a:sym typeface="+mn-ea"/>
              </a:rPr>
              <a:t>u+1</a:t>
            </a:r>
            <a:r>
              <a:rPr lang="zh-CN" altLang="en-US" sz="2000" dirty="0">
                <a:latin typeface="微软雅黑" panose="020B0503020204020204" charset="-122"/>
                <a:ea typeface="微软雅黑" panose="020B0503020204020204" charset="-122"/>
                <a:cs typeface="微软雅黑" panose="020B0503020204020204" charset="-122"/>
                <a:sym typeface="+mn-ea"/>
              </a:rPr>
              <a:t>。</a:t>
            </a:r>
            <a:endParaRPr lang="en-US" altLang="zh-CN" sz="2000" dirty="0">
              <a:latin typeface="微软雅黑" panose="020B0503020204020204" charset="-122"/>
              <a:ea typeface="微软雅黑" panose="020B0503020204020204" charset="-122"/>
              <a:cs typeface="微软雅黑" panose="020B0503020204020204" charset="-122"/>
              <a:sym typeface="+mn-ea"/>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sym typeface="+mn-ea"/>
              </a:rPr>
              <a:t>   客户端状态由</a:t>
            </a:r>
            <a:r>
              <a:rPr lang="en-US" altLang="zh-CN" sz="2000" dirty="0">
                <a:latin typeface="微软雅黑" panose="020B0503020204020204" charset="-122"/>
                <a:ea typeface="微软雅黑" panose="020B0503020204020204" charset="-122"/>
                <a:cs typeface="微软雅黑" panose="020B0503020204020204" charset="-122"/>
                <a:sym typeface="+mn-ea"/>
              </a:rPr>
              <a:t>FIN_WAIT_2</a:t>
            </a:r>
            <a:r>
              <a:rPr lang="zh-CN" altLang="en-US" sz="2000" dirty="0">
                <a:latin typeface="微软雅黑" panose="020B0503020204020204" charset="-122"/>
                <a:ea typeface="微软雅黑" panose="020B0503020204020204" charset="-122"/>
                <a:cs typeface="微软雅黑" panose="020B0503020204020204" charset="-122"/>
                <a:sym typeface="+mn-ea"/>
              </a:rPr>
              <a:t>进入</a:t>
            </a:r>
            <a:r>
              <a:rPr lang="en-US" altLang="zh-CN" sz="2000" dirty="0">
                <a:latin typeface="微软雅黑" panose="020B0503020204020204" charset="-122"/>
                <a:ea typeface="微软雅黑" panose="020B0503020204020204" charset="-122"/>
                <a:cs typeface="微软雅黑" panose="020B0503020204020204" charset="-122"/>
                <a:sym typeface="+mn-ea"/>
              </a:rPr>
              <a:t>TIME_WAIT</a:t>
            </a:r>
            <a:r>
              <a:rPr lang="zh-CN" altLang="en-US" sz="2000" dirty="0">
                <a:latin typeface="微软雅黑" panose="020B0503020204020204" charset="-122"/>
                <a:ea typeface="微软雅黑" panose="020B0503020204020204" charset="-122"/>
                <a:cs typeface="微软雅黑" panose="020B0503020204020204" charset="-122"/>
                <a:sym typeface="+mn-ea"/>
              </a:rPr>
              <a:t>，等待</a:t>
            </a:r>
            <a:r>
              <a:rPr lang="en-US" altLang="zh-CN" sz="2000" dirty="0">
                <a:latin typeface="微软雅黑" panose="020B0503020204020204" charset="-122"/>
                <a:ea typeface="微软雅黑" panose="020B0503020204020204" charset="-122"/>
                <a:cs typeface="微软雅黑" panose="020B0503020204020204" charset="-122"/>
                <a:sym typeface="+mn-ea"/>
              </a:rPr>
              <a:t>2MSL</a:t>
            </a:r>
            <a:r>
              <a:rPr lang="zh-CN" altLang="en-US" sz="2000" dirty="0">
                <a:latin typeface="微软雅黑" panose="020B0503020204020204" charset="-122"/>
                <a:ea typeface="微软雅黑" panose="020B0503020204020204" charset="-122"/>
                <a:cs typeface="微软雅黑" panose="020B0503020204020204" charset="-122"/>
                <a:sym typeface="+mn-ea"/>
              </a:rPr>
              <a:t>时间，进入</a:t>
            </a:r>
            <a:r>
              <a:rPr lang="en-US" altLang="zh-CN" sz="2000" dirty="0">
                <a:latin typeface="微软雅黑" panose="020B0503020204020204" charset="-122"/>
                <a:ea typeface="微软雅黑" panose="020B0503020204020204" charset="-122"/>
                <a:cs typeface="微软雅黑" panose="020B0503020204020204" charset="-122"/>
                <a:sym typeface="+mn-ea"/>
              </a:rPr>
              <a:t>CLOSED</a:t>
            </a:r>
            <a:r>
              <a:rPr lang="zh-CN" altLang="en-US" sz="2000" dirty="0">
                <a:latin typeface="微软雅黑" panose="020B0503020204020204" charset="-122"/>
                <a:ea typeface="微软雅黑" panose="020B0503020204020204" charset="-122"/>
                <a:cs typeface="微软雅黑" panose="020B0503020204020204" charset="-122"/>
                <a:sym typeface="+mn-ea"/>
              </a:rPr>
              <a:t>状态。</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sym typeface="+mn-ea"/>
              </a:rPr>
              <a:t>   服务器在收到最后一次</a:t>
            </a:r>
            <a:r>
              <a:rPr lang="en-US" altLang="zh-CN" sz="2000" dirty="0">
                <a:latin typeface="微软雅黑" panose="020B0503020204020204" charset="-122"/>
                <a:ea typeface="微软雅黑" panose="020B0503020204020204" charset="-122"/>
                <a:cs typeface="微软雅黑" panose="020B0503020204020204" charset="-122"/>
                <a:sym typeface="+mn-ea"/>
              </a:rPr>
              <a:t>ACK</a:t>
            </a:r>
            <a:r>
              <a:rPr lang="zh-CN" altLang="en-US" sz="2000" dirty="0">
                <a:latin typeface="微软雅黑" panose="020B0503020204020204" charset="-122"/>
                <a:ea typeface="微软雅黑" panose="020B0503020204020204" charset="-122"/>
                <a:cs typeface="微软雅黑" panose="020B0503020204020204" charset="-122"/>
                <a:sym typeface="+mn-ea"/>
              </a:rPr>
              <a:t>后，由</a:t>
            </a:r>
            <a:r>
              <a:rPr lang="en-US" altLang="zh-CN" sz="2000" dirty="0">
                <a:latin typeface="微软雅黑" panose="020B0503020204020204" charset="-122"/>
                <a:ea typeface="微软雅黑" panose="020B0503020204020204" charset="-122"/>
                <a:cs typeface="微软雅黑" panose="020B0503020204020204" charset="-122"/>
                <a:sym typeface="+mn-ea"/>
              </a:rPr>
              <a:t>LAST_ACK</a:t>
            </a:r>
            <a:r>
              <a:rPr lang="zh-CN" altLang="en-US" sz="2000" dirty="0">
                <a:latin typeface="微软雅黑" panose="020B0503020204020204" charset="-122"/>
                <a:ea typeface="微软雅黑" panose="020B0503020204020204" charset="-122"/>
                <a:cs typeface="微软雅黑" panose="020B0503020204020204" charset="-122"/>
                <a:sym typeface="+mn-ea"/>
              </a:rPr>
              <a:t>进入</a:t>
            </a:r>
            <a:r>
              <a:rPr lang="en-US" altLang="zh-CN" sz="2000" dirty="0">
                <a:latin typeface="微软雅黑" panose="020B0503020204020204" charset="-122"/>
                <a:ea typeface="微软雅黑" panose="020B0503020204020204" charset="-122"/>
                <a:cs typeface="微软雅黑" panose="020B0503020204020204" charset="-122"/>
                <a:sym typeface="+mn-ea"/>
              </a:rPr>
              <a:t>CLOSED</a:t>
            </a:r>
            <a:r>
              <a:rPr lang="zh-CN" altLang="en-US" sz="2000" dirty="0">
                <a:latin typeface="微软雅黑" panose="020B0503020204020204" charset="-122"/>
                <a:ea typeface="微软雅黑" panose="020B0503020204020204" charset="-122"/>
                <a:cs typeface="微软雅黑" panose="020B0503020204020204" charset="-122"/>
                <a:sym typeface="+mn-ea"/>
              </a:rPr>
              <a:t>。</a:t>
            </a:r>
          </a:p>
        </p:txBody>
      </p:sp>
      <p:grpSp>
        <p:nvGrpSpPr>
          <p:cNvPr id="14" name="组合 13"/>
          <p:cNvGrpSpPr/>
          <p:nvPr/>
        </p:nvGrpSpPr>
        <p:grpSpPr>
          <a:xfrm>
            <a:off x="7766755" y="126921"/>
            <a:ext cx="4430675" cy="1735745"/>
            <a:chOff x="6710810" y="281374"/>
            <a:chExt cx="4231186" cy="1651846"/>
          </a:xfrm>
        </p:grpSpPr>
        <p:sp>
          <p:nvSpPr>
            <p:cNvPr id="15" name="左大括号 14"/>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矩形 15"/>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8" name="矩形 17"/>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9" name="矩形 18"/>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0" name="矩形 19"/>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1" name="矩形 20"/>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2"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3" name="矩形 22"/>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
        <p:nvSpPr>
          <p:cNvPr id="24" name="文本框 23"/>
          <p:cNvSpPr txBox="1"/>
          <p:nvPr/>
        </p:nvSpPr>
        <p:spPr>
          <a:xfrm>
            <a:off x="511299" y="1797199"/>
            <a:ext cx="2031325" cy="461665"/>
          </a:xfrm>
          <a:prstGeom prst="rect">
            <a:avLst/>
          </a:prstGeom>
          <a:noFill/>
        </p:spPr>
        <p:txBody>
          <a:bodyPr wrap="none" rtlCol="0">
            <a:spAutoFit/>
          </a:bodyPr>
          <a:lstStyle/>
          <a:p>
            <a:r>
              <a:rPr lang="zh-CN" altLang="en-US" sz="2400">
                <a:latin typeface="微软雅黑" panose="020B0503020204020204" charset="-122"/>
                <a:ea typeface="微软雅黑" panose="020B0503020204020204" charset="-122"/>
                <a:cs typeface="微软雅黑" panose="020B0503020204020204" charset="-122"/>
              </a:rPr>
              <a:t>二、连接拆除</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p:nvGrpSpPr>
        <p:grpSpPr>
          <a:xfrm>
            <a:off x="7766755" y="126921"/>
            <a:ext cx="4430675" cy="1735745"/>
            <a:chOff x="6710810" y="281374"/>
            <a:chExt cx="4231186"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1" name="圆角矩形 20"/>
          <p:cNvSpPr/>
          <p:nvPr/>
        </p:nvSpPr>
        <p:spPr>
          <a:xfrm>
            <a:off x="2227537" y="3108242"/>
            <a:ext cx="2145164"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ESTABLISHED</a:t>
            </a:r>
            <a:endParaRPr kumimoji="1" lang="zh-CN" altLang="en-US" dirty="0"/>
          </a:p>
        </p:txBody>
      </p:sp>
      <p:sp>
        <p:nvSpPr>
          <p:cNvPr id="22" name="圆角矩形 21"/>
          <p:cNvSpPr/>
          <p:nvPr/>
        </p:nvSpPr>
        <p:spPr>
          <a:xfrm>
            <a:off x="9109443" y="3651503"/>
            <a:ext cx="2145600"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ESTABLISHED</a:t>
            </a:r>
            <a:endParaRPr kumimoji="1" lang="zh-CN" altLang="en-US" dirty="0"/>
          </a:p>
        </p:txBody>
      </p:sp>
      <p:sp>
        <p:nvSpPr>
          <p:cNvPr id="23" name="圆角矩形 22"/>
          <p:cNvSpPr/>
          <p:nvPr/>
        </p:nvSpPr>
        <p:spPr>
          <a:xfrm>
            <a:off x="9124835" y="4475543"/>
            <a:ext cx="2145599" cy="5224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CLOSE_WAIT</a:t>
            </a:r>
            <a:endParaRPr kumimoji="1" lang="zh-CN" altLang="en-US" dirty="0"/>
          </a:p>
        </p:txBody>
      </p:sp>
      <p:cxnSp>
        <p:nvCxnSpPr>
          <p:cNvPr id="24" name="直线箭头连接符 23"/>
          <p:cNvCxnSpPr/>
          <p:nvPr/>
        </p:nvCxnSpPr>
        <p:spPr>
          <a:xfrm>
            <a:off x="4425955" y="3695042"/>
            <a:ext cx="4790453" cy="569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rot="525465">
            <a:off x="4688481" y="3830437"/>
            <a:ext cx="1709100" cy="369332"/>
          </a:xfrm>
          <a:prstGeom prst="rect">
            <a:avLst/>
          </a:prstGeom>
          <a:noFill/>
        </p:spPr>
        <p:txBody>
          <a:bodyPr wrap="square" rtlCol="0">
            <a:spAutoFit/>
          </a:bodyPr>
          <a:lstStyle/>
          <a:p>
            <a:r>
              <a:rPr lang="en-US" altLang="zh-CN" dirty="0">
                <a:latin typeface="微软雅黑" panose="020B0503020204020204" charset="-122"/>
                <a:ea typeface="微软雅黑" panose="020B0503020204020204" charset="-122"/>
                <a:cs typeface="微软雅黑" panose="020B0503020204020204" charset="-122"/>
                <a:sym typeface="+mn-ea"/>
              </a:rPr>
              <a:t>FIN=1,seq=u</a:t>
            </a:r>
            <a:endParaRPr kumimoji="1" lang="zh-CN" altLang="en-US" dirty="0"/>
          </a:p>
        </p:txBody>
      </p:sp>
      <p:sp>
        <p:nvSpPr>
          <p:cNvPr id="26" name="圆角矩形 25"/>
          <p:cNvSpPr/>
          <p:nvPr/>
        </p:nvSpPr>
        <p:spPr>
          <a:xfrm>
            <a:off x="2227294" y="3709502"/>
            <a:ext cx="2145357" cy="5868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FIN_WAIT_1</a:t>
            </a:r>
            <a:endParaRPr kumimoji="1" lang="zh-CN" altLang="en-US" dirty="0"/>
          </a:p>
        </p:txBody>
      </p:sp>
      <p:cxnSp>
        <p:nvCxnSpPr>
          <p:cNvPr id="27" name="直线箭头连接符 26"/>
          <p:cNvCxnSpPr/>
          <p:nvPr/>
        </p:nvCxnSpPr>
        <p:spPr>
          <a:xfrm flipH="1" flipV="1">
            <a:off x="4425955" y="4331021"/>
            <a:ext cx="4790454" cy="42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rot="21441178">
            <a:off x="4876290" y="4361826"/>
            <a:ext cx="3412852" cy="369332"/>
          </a:xfrm>
          <a:prstGeom prst="rect">
            <a:avLst/>
          </a:prstGeom>
          <a:noFill/>
        </p:spPr>
        <p:txBody>
          <a:bodyPr wrap="square" rtlCol="0">
            <a:spAutoFit/>
          </a:bodyPr>
          <a:lstStyle/>
          <a:p>
            <a:r>
              <a:rPr lang="en-US" altLang="zh-CN" dirty="0">
                <a:latin typeface="微软雅黑" panose="020B0503020204020204" charset="-122"/>
                <a:ea typeface="微软雅黑" panose="020B0503020204020204" charset="-122"/>
                <a:cs typeface="微软雅黑" panose="020B0503020204020204" charset="-122"/>
                <a:sym typeface="+mn-ea"/>
              </a:rPr>
              <a:t>ACK=1,seq=</a:t>
            </a:r>
            <a:r>
              <a:rPr lang="en-US" altLang="zh-CN" dirty="0" err="1">
                <a:latin typeface="微软雅黑" panose="020B0503020204020204" charset="-122"/>
                <a:ea typeface="微软雅黑" panose="020B0503020204020204" charset="-122"/>
                <a:cs typeface="微软雅黑" panose="020B0503020204020204" charset="-122"/>
                <a:sym typeface="+mn-ea"/>
              </a:rPr>
              <a:t>v,ack_seq</a:t>
            </a:r>
            <a:r>
              <a:rPr lang="en-US" altLang="zh-CN" dirty="0">
                <a:latin typeface="微软雅黑" panose="020B0503020204020204" charset="-122"/>
                <a:ea typeface="微软雅黑" panose="020B0503020204020204" charset="-122"/>
                <a:cs typeface="微软雅黑" panose="020B0503020204020204" charset="-122"/>
                <a:sym typeface="+mn-ea"/>
              </a:rPr>
              <a:t>=u+1</a:t>
            </a:r>
            <a:endParaRPr kumimoji="1" lang="zh-CN" altLang="en-US" dirty="0"/>
          </a:p>
        </p:txBody>
      </p:sp>
      <p:sp>
        <p:nvSpPr>
          <p:cNvPr id="29" name="圆角矩形 28"/>
          <p:cNvSpPr/>
          <p:nvPr/>
        </p:nvSpPr>
        <p:spPr>
          <a:xfrm>
            <a:off x="2227293" y="4295922"/>
            <a:ext cx="2145357"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FIN_WAIT_2</a:t>
            </a:r>
          </a:p>
        </p:txBody>
      </p:sp>
      <p:cxnSp>
        <p:nvCxnSpPr>
          <p:cNvPr id="30" name="直线箭头连接符 29"/>
          <p:cNvCxnSpPr/>
          <p:nvPr/>
        </p:nvCxnSpPr>
        <p:spPr>
          <a:xfrm>
            <a:off x="4408457" y="5026644"/>
            <a:ext cx="4590893" cy="8828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9109443" y="5322659"/>
            <a:ext cx="2145600"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LAST_ACK</a:t>
            </a:r>
            <a:endParaRPr kumimoji="1" lang="zh-CN" altLang="en-US" dirty="0"/>
          </a:p>
        </p:txBody>
      </p:sp>
      <p:sp>
        <p:nvSpPr>
          <p:cNvPr id="32" name="圆角矩形 31"/>
          <p:cNvSpPr/>
          <p:nvPr/>
        </p:nvSpPr>
        <p:spPr>
          <a:xfrm>
            <a:off x="9116589" y="6093959"/>
            <a:ext cx="2156400"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CLOSED</a:t>
            </a:r>
            <a:endParaRPr kumimoji="1" lang="zh-CN" altLang="en-US" dirty="0"/>
          </a:p>
        </p:txBody>
      </p:sp>
      <p:sp>
        <p:nvSpPr>
          <p:cNvPr id="34" name="圆角矩形 33"/>
          <p:cNvSpPr/>
          <p:nvPr/>
        </p:nvSpPr>
        <p:spPr>
          <a:xfrm>
            <a:off x="2674231" y="2583079"/>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客户</a:t>
            </a:r>
          </a:p>
        </p:txBody>
      </p:sp>
      <p:sp>
        <p:nvSpPr>
          <p:cNvPr id="35" name="圆角矩形 34"/>
          <p:cNvSpPr/>
          <p:nvPr/>
        </p:nvSpPr>
        <p:spPr>
          <a:xfrm>
            <a:off x="9556600" y="3113396"/>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服务器</a:t>
            </a:r>
          </a:p>
        </p:txBody>
      </p:sp>
      <p:sp>
        <p:nvSpPr>
          <p:cNvPr id="36" name="圆角矩形 35"/>
          <p:cNvSpPr/>
          <p:nvPr/>
        </p:nvSpPr>
        <p:spPr>
          <a:xfrm>
            <a:off x="2227292" y="4895473"/>
            <a:ext cx="2145164"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TIME_WAIT</a:t>
            </a:r>
          </a:p>
        </p:txBody>
      </p:sp>
      <p:sp>
        <p:nvSpPr>
          <p:cNvPr id="37" name="圆角矩形 36"/>
          <p:cNvSpPr/>
          <p:nvPr/>
        </p:nvSpPr>
        <p:spPr>
          <a:xfrm>
            <a:off x="2236543" y="5504404"/>
            <a:ext cx="2145164" cy="586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C00000"/>
                </a:solidFill>
                <a:latin typeface="微软雅黑" panose="020B0503020204020204" charset="-122"/>
                <a:ea typeface="微软雅黑" panose="020B0503020204020204" charset="-122"/>
                <a:cs typeface="微软雅黑" panose="020B0503020204020204" charset="-122"/>
                <a:sym typeface="+mn-ea"/>
              </a:rPr>
              <a:t>CLOSED</a:t>
            </a:r>
            <a:endParaRPr kumimoji="1" lang="zh-CN" altLang="en-US" dirty="0"/>
          </a:p>
        </p:txBody>
      </p:sp>
      <p:cxnSp>
        <p:nvCxnSpPr>
          <p:cNvPr id="38" name="直线箭头连接符 37"/>
          <p:cNvCxnSpPr/>
          <p:nvPr/>
        </p:nvCxnSpPr>
        <p:spPr>
          <a:xfrm flipH="1" flipV="1">
            <a:off x="4425956" y="4915699"/>
            <a:ext cx="4790452" cy="1741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41" name="矩形 40"/>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
        <p:nvSpPr>
          <p:cNvPr id="42" name="文本框 41"/>
          <p:cNvSpPr txBox="1"/>
          <p:nvPr/>
        </p:nvSpPr>
        <p:spPr>
          <a:xfrm>
            <a:off x="511299" y="1797199"/>
            <a:ext cx="3570208" cy="461665"/>
          </a:xfrm>
          <a:prstGeom prst="rect">
            <a:avLst/>
          </a:prstGeom>
          <a:noFill/>
        </p:spPr>
        <p:txBody>
          <a:bodyPr wrap="none" rtlCol="0">
            <a:spAutoFit/>
          </a:bodyPr>
          <a:lstStyle/>
          <a:p>
            <a:r>
              <a:rPr lang="zh-CN" altLang="en-US" sz="2400" dirty="0">
                <a:latin typeface="微软雅黑" panose="020B0503020204020204" charset="-122"/>
                <a:ea typeface="微软雅黑" panose="020B0503020204020204" charset="-122"/>
                <a:cs typeface="微软雅黑" panose="020B0503020204020204" charset="-122"/>
              </a:rPr>
              <a:t>二、连接拆除：四次挥手</a:t>
            </a:r>
          </a:p>
        </p:txBody>
      </p:sp>
      <p:sp>
        <p:nvSpPr>
          <p:cNvPr id="43" name="文本框 42"/>
          <p:cNvSpPr txBox="1"/>
          <p:nvPr/>
        </p:nvSpPr>
        <p:spPr>
          <a:xfrm rot="332438">
            <a:off x="4792113" y="5086460"/>
            <a:ext cx="4371723" cy="369332"/>
          </a:xfrm>
          <a:prstGeom prst="rect">
            <a:avLst/>
          </a:prstGeom>
          <a:noFill/>
        </p:spPr>
        <p:txBody>
          <a:bodyPr wrap="square" rtlCol="0">
            <a:spAutoFit/>
          </a:bodyPr>
          <a:lstStyle/>
          <a:p>
            <a:r>
              <a:rPr lang="en-US" altLang="zh-CN" dirty="0">
                <a:latin typeface="微软雅黑" panose="020B0503020204020204" charset="-122"/>
                <a:ea typeface="微软雅黑" panose="020B0503020204020204" charset="-122"/>
                <a:cs typeface="微软雅黑" panose="020B0503020204020204" charset="-122"/>
                <a:sym typeface="+mn-ea"/>
              </a:rPr>
              <a:t>FIN=1,ACK=1,seq=v+1,ack_seq=u+1</a:t>
            </a:r>
            <a:endParaRPr kumimoji="1" lang="zh-CN" altLang="en-US" dirty="0"/>
          </a:p>
        </p:txBody>
      </p:sp>
      <p:sp>
        <p:nvSpPr>
          <p:cNvPr id="44" name="矩形 43"/>
          <p:cNvSpPr/>
          <p:nvPr/>
        </p:nvSpPr>
        <p:spPr>
          <a:xfrm rot="358521">
            <a:off x="4622542" y="5442184"/>
            <a:ext cx="3833101" cy="369332"/>
          </a:xfrm>
          <a:prstGeom prst="rect">
            <a:avLst/>
          </a:prstGeom>
        </p:spPr>
        <p:txBody>
          <a:bodyPr wrap="none">
            <a:spAutoFit/>
          </a:bodyPr>
          <a:lstStyle/>
          <a:p>
            <a:r>
              <a:rPr lang="en-US" altLang="zh-CN" dirty="0">
                <a:latin typeface="微软雅黑" panose="020B0503020204020204" charset="-122"/>
                <a:ea typeface="微软雅黑" panose="020B0503020204020204" charset="-122"/>
                <a:cs typeface="微软雅黑" panose="020B0503020204020204" charset="-122"/>
                <a:sym typeface="+mn-ea"/>
              </a:rPr>
              <a:t>ACK=1,seq=u+1,ack_seq=v+1+1</a:t>
            </a:r>
            <a:endParaRPr lang="zh-CN" alt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p:nvGrpSpPr>
        <p:grpSpPr>
          <a:xfrm>
            <a:off x="7766755" y="126921"/>
            <a:ext cx="4430675" cy="1735745"/>
            <a:chOff x="6710810" y="281374"/>
            <a:chExt cx="4231186"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pic>
        <p:nvPicPr>
          <p:cNvPr id="40" name="图片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952" y="3479355"/>
            <a:ext cx="1346200" cy="1346200"/>
          </a:xfrm>
          <a:prstGeom prst="rect">
            <a:avLst/>
          </a:prstGeom>
        </p:spPr>
      </p:pic>
      <p:pic>
        <p:nvPicPr>
          <p:cNvPr id="41" name="图片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3152" y="3157176"/>
            <a:ext cx="644358" cy="644358"/>
          </a:xfrm>
          <a:prstGeom prst="rect">
            <a:avLst/>
          </a:prstGeom>
        </p:spPr>
      </p:pic>
      <p:pic>
        <p:nvPicPr>
          <p:cNvPr id="42" name="图片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9006" y="3479355"/>
            <a:ext cx="1346200" cy="1346200"/>
          </a:xfrm>
          <a:prstGeom prst="rect">
            <a:avLst/>
          </a:prstGeom>
        </p:spPr>
      </p:pic>
      <p:pic>
        <p:nvPicPr>
          <p:cNvPr id="43" name="图片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1853" y="3157176"/>
            <a:ext cx="644358" cy="644358"/>
          </a:xfrm>
          <a:prstGeom prst="rect">
            <a:avLst/>
          </a:prstGeom>
        </p:spPr>
      </p:pic>
      <p:sp>
        <p:nvSpPr>
          <p:cNvPr id="44" name="文本框 43"/>
          <p:cNvSpPr txBox="1"/>
          <p:nvPr/>
        </p:nvSpPr>
        <p:spPr>
          <a:xfrm>
            <a:off x="1296952" y="5067522"/>
            <a:ext cx="1151022"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客户端</a:t>
            </a:r>
          </a:p>
        </p:txBody>
      </p:sp>
      <p:sp>
        <p:nvSpPr>
          <p:cNvPr id="45" name="文本框 44"/>
          <p:cNvSpPr txBox="1"/>
          <p:nvPr/>
        </p:nvSpPr>
        <p:spPr>
          <a:xfrm>
            <a:off x="9614184" y="5067522"/>
            <a:ext cx="171475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微信服务器</a:t>
            </a:r>
            <a:endParaRPr kumimoji="1" lang="zh-CN" altLang="en-US" sz="2400" dirty="0">
              <a:latin typeface="Microsoft YaHei" charset="-122"/>
              <a:ea typeface="Microsoft YaHei" charset="-122"/>
              <a:cs typeface="Microsoft YaHei" charset="-122"/>
            </a:endParaRPr>
          </a:p>
        </p:txBody>
      </p:sp>
      <p:cxnSp>
        <p:nvCxnSpPr>
          <p:cNvPr id="47" name="直线箭头连接符 46"/>
          <p:cNvCxnSpPr/>
          <p:nvPr/>
        </p:nvCxnSpPr>
        <p:spPr>
          <a:xfrm flipV="1">
            <a:off x="4145595" y="3125983"/>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4188489" y="2587945"/>
            <a:ext cx="2672299" cy="400110"/>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发送断开连接的请求</a:t>
            </a:r>
          </a:p>
        </p:txBody>
      </p:sp>
      <p:cxnSp>
        <p:nvCxnSpPr>
          <p:cNvPr id="49" name="直线箭头连接符 48"/>
          <p:cNvCxnSpPr/>
          <p:nvPr/>
        </p:nvCxnSpPr>
        <p:spPr>
          <a:xfrm rot="10800000" flipV="1">
            <a:off x="4141805" y="3751150"/>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4141805" y="3291049"/>
            <a:ext cx="3943570" cy="400110"/>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确认，数据</a:t>
            </a:r>
            <a:r>
              <a:rPr kumimoji="1" lang="zh-CN" altLang="en-US" sz="2000">
                <a:latin typeface="Microsoft YaHei" charset="-122"/>
                <a:ea typeface="Microsoft YaHei" charset="-122"/>
                <a:cs typeface="Microsoft YaHei" charset="-122"/>
              </a:rPr>
              <a:t>还没传完，继续发送。</a:t>
            </a:r>
            <a:endParaRPr kumimoji="1" lang="zh-CN" altLang="en-US" sz="2000" dirty="0">
              <a:latin typeface="Microsoft YaHei" charset="-122"/>
              <a:ea typeface="Microsoft YaHei" charset="-122"/>
              <a:cs typeface="Microsoft YaHei" charset="-122"/>
            </a:endParaRPr>
          </a:p>
        </p:txBody>
      </p:sp>
      <p:cxnSp>
        <p:nvCxnSpPr>
          <p:cNvPr id="51" name="直线箭头连接符 50"/>
          <p:cNvCxnSpPr/>
          <p:nvPr/>
        </p:nvCxnSpPr>
        <p:spPr>
          <a:xfrm flipV="1">
            <a:off x="4188488" y="5375946"/>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4188488" y="4810047"/>
            <a:ext cx="3457073" cy="400110"/>
          </a:xfrm>
          <a:prstGeom prst="rect">
            <a:avLst/>
          </a:prstGeom>
          <a:noFill/>
        </p:spPr>
        <p:txBody>
          <a:bodyPr wrap="square" rtlCol="0">
            <a:spAutoFit/>
          </a:bodyPr>
          <a:lstStyle/>
          <a:p>
            <a:r>
              <a:rPr kumimoji="1" lang="zh-CN" altLang="en-US" sz="2000">
                <a:latin typeface="Microsoft YaHei" charset="-122"/>
                <a:ea typeface="Microsoft YaHei" charset="-122"/>
                <a:cs typeface="Microsoft YaHei" charset="-122"/>
              </a:rPr>
              <a:t>确认断开连接。</a:t>
            </a:r>
            <a:endParaRPr kumimoji="1" lang="zh-CN" altLang="en-US" sz="2000" dirty="0">
              <a:latin typeface="Microsoft YaHei" charset="-122"/>
              <a:ea typeface="Microsoft YaHei" charset="-122"/>
              <a:cs typeface="Microsoft YaHei" charset="-122"/>
            </a:endParaRPr>
          </a:p>
        </p:txBody>
      </p:sp>
      <p:cxnSp>
        <p:nvCxnSpPr>
          <p:cNvPr id="53" name="直线箭头连接符 52"/>
          <p:cNvCxnSpPr/>
          <p:nvPr/>
        </p:nvCxnSpPr>
        <p:spPr>
          <a:xfrm rot="10800000" flipV="1">
            <a:off x="4188489" y="4533552"/>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4188489" y="3928402"/>
            <a:ext cx="3048000" cy="400110"/>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数据发送完毕，同意断开。</a:t>
            </a:r>
          </a:p>
        </p:txBody>
      </p:sp>
      <p:sp>
        <p:nvSpPr>
          <p:cNvPr id="27"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8" name="矩形 27"/>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
        <p:nvSpPr>
          <p:cNvPr id="29" name="文本框 28"/>
          <p:cNvSpPr txBox="1"/>
          <p:nvPr/>
        </p:nvSpPr>
        <p:spPr>
          <a:xfrm>
            <a:off x="511299" y="1797199"/>
            <a:ext cx="3570208" cy="461665"/>
          </a:xfrm>
          <a:prstGeom prst="rect">
            <a:avLst/>
          </a:prstGeom>
          <a:noFill/>
        </p:spPr>
        <p:txBody>
          <a:bodyPr wrap="none" rtlCol="0">
            <a:spAutoFit/>
          </a:bodyPr>
          <a:lstStyle/>
          <a:p>
            <a:r>
              <a:rPr lang="zh-CN" altLang="en-US" sz="2400" dirty="0">
                <a:latin typeface="微软雅黑" panose="020B0503020204020204" charset="-122"/>
                <a:ea typeface="微软雅黑" panose="020B0503020204020204" charset="-122"/>
                <a:cs typeface="微软雅黑" panose="020B0503020204020204" charset="-122"/>
              </a:rPr>
              <a:t>二、连接</a:t>
            </a:r>
            <a:r>
              <a:rPr lang="zh-CN" altLang="en-US" sz="2400">
                <a:latin typeface="微软雅黑" panose="020B0503020204020204" charset="-122"/>
                <a:ea typeface="微软雅黑" panose="020B0503020204020204" charset="-122"/>
                <a:cs typeface="微软雅黑" panose="020B0503020204020204" charset="-122"/>
              </a:rPr>
              <a:t>拆除：四次挥手</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930493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825500" y="1567180"/>
            <a:ext cx="10799445" cy="3415030"/>
          </a:xfrm>
          <a:prstGeom prst="rect">
            <a:avLst/>
          </a:prstGeom>
          <a:noFill/>
        </p:spPr>
        <p:txBody>
          <a:bodyPr wrap="square" rtlCol="0" anchor="t">
            <a:spAutoFit/>
          </a:bodyPr>
          <a:lstStyle/>
          <a:p>
            <a:pPr>
              <a:lnSpc>
                <a:spcPct val="150000"/>
              </a:lnSpc>
            </a:pPr>
            <a:r>
              <a:rPr lang="en-US"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在主机A和主机B之间断开一条TCP连接的过程中，若第一次挥手是主机A向主机B发送释放连接报文段，则第三次挥手是（）</a:t>
            </a:r>
          </a:p>
          <a:p>
            <a:pPr>
              <a:lnSpc>
                <a:spcPct val="150000"/>
              </a:lnSpc>
            </a:pPr>
            <a:r>
              <a:rPr sz="2400" dirty="0">
                <a:latin typeface="微软雅黑" panose="020B0503020204020204" charset="-122"/>
                <a:ea typeface="微软雅黑" panose="020B0503020204020204" charset="-122"/>
                <a:cs typeface="微软雅黑" panose="020B0503020204020204" charset="-122"/>
              </a:rPr>
              <a:t>A:主机B向主机A发送确认段</a:t>
            </a:r>
          </a:p>
          <a:p>
            <a:pPr>
              <a:lnSpc>
                <a:spcPct val="150000"/>
              </a:lnSpc>
            </a:pPr>
            <a:r>
              <a:rPr sz="2400" dirty="0">
                <a:latin typeface="微软雅黑" panose="020B0503020204020204" charset="-122"/>
                <a:ea typeface="微软雅黑" panose="020B0503020204020204" charset="-122"/>
                <a:cs typeface="微软雅黑" panose="020B0503020204020204" charset="-122"/>
              </a:rPr>
              <a:t>B:主机A向主机B发送释放成功的确认段</a:t>
            </a:r>
          </a:p>
          <a:p>
            <a:pPr>
              <a:lnSpc>
                <a:spcPct val="150000"/>
              </a:lnSpc>
            </a:pPr>
            <a:r>
              <a:rPr sz="2400" dirty="0">
                <a:latin typeface="微软雅黑" panose="020B0503020204020204" charset="-122"/>
                <a:ea typeface="微软雅黑" panose="020B0503020204020204" charset="-122"/>
                <a:cs typeface="微软雅黑" panose="020B0503020204020204" charset="-122"/>
              </a:rPr>
              <a:t>C:主机B向主机A发送释放连接报文段</a:t>
            </a:r>
          </a:p>
          <a:p>
            <a:pPr>
              <a:lnSpc>
                <a:spcPct val="150000"/>
              </a:lnSpc>
            </a:pPr>
            <a:r>
              <a:rPr sz="2400" dirty="0">
                <a:latin typeface="微软雅黑" panose="020B0503020204020204" charset="-122"/>
                <a:ea typeface="微软雅黑" panose="020B0503020204020204" charset="-122"/>
                <a:cs typeface="微软雅黑" panose="020B0503020204020204" charset="-122"/>
              </a:rPr>
              <a:t>D:主机A向主机B发送确认段</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825500" y="1567180"/>
            <a:ext cx="10799445" cy="3415030"/>
          </a:xfrm>
          <a:prstGeom prst="rect">
            <a:avLst/>
          </a:prstGeom>
          <a:noFill/>
        </p:spPr>
        <p:txBody>
          <a:bodyPr wrap="square" rtlCol="0" anchor="t">
            <a:spAutoFit/>
          </a:bodyPr>
          <a:lstStyle/>
          <a:p>
            <a:pPr>
              <a:lnSpc>
                <a:spcPct val="150000"/>
              </a:lnSpc>
            </a:pPr>
            <a:r>
              <a:rPr lang="en-US"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在主机A和主机B之间断开一条TCP连接的过程中，若第一次挥手是主机A向主机B发送释放连接报文段，则第三次挥手是（</a:t>
            </a:r>
            <a:r>
              <a:rPr lang="en-US" sz="2400" b="1" dirty="0">
                <a:solidFill>
                  <a:srgbClr val="C00000"/>
                </a:solidFill>
                <a:latin typeface="微软雅黑" panose="020B0503020204020204" charset="-122"/>
                <a:ea typeface="微软雅黑" panose="020B0503020204020204" charset="-122"/>
                <a:cs typeface="微软雅黑" panose="020B0503020204020204" charset="-122"/>
              </a:rPr>
              <a:t>C</a:t>
            </a:r>
            <a:r>
              <a:rPr sz="2400" dirty="0">
                <a:latin typeface="微软雅黑" panose="020B0503020204020204" charset="-122"/>
                <a:ea typeface="微软雅黑" panose="020B0503020204020204" charset="-122"/>
                <a:cs typeface="微软雅黑" panose="020B0503020204020204" charset="-122"/>
              </a:rPr>
              <a:t>）</a:t>
            </a:r>
          </a:p>
          <a:p>
            <a:pPr>
              <a:lnSpc>
                <a:spcPct val="150000"/>
              </a:lnSpc>
            </a:pPr>
            <a:r>
              <a:rPr sz="2400" dirty="0">
                <a:latin typeface="微软雅黑" panose="020B0503020204020204" charset="-122"/>
                <a:ea typeface="微软雅黑" panose="020B0503020204020204" charset="-122"/>
                <a:cs typeface="微软雅黑" panose="020B0503020204020204" charset="-122"/>
              </a:rPr>
              <a:t>A:主机B向主机A发送确认段</a:t>
            </a:r>
          </a:p>
          <a:p>
            <a:pPr>
              <a:lnSpc>
                <a:spcPct val="150000"/>
              </a:lnSpc>
            </a:pPr>
            <a:r>
              <a:rPr sz="2400" dirty="0">
                <a:latin typeface="微软雅黑" panose="020B0503020204020204" charset="-122"/>
                <a:ea typeface="微软雅黑" panose="020B0503020204020204" charset="-122"/>
                <a:cs typeface="微软雅黑" panose="020B0503020204020204" charset="-122"/>
              </a:rPr>
              <a:t>B:主机A向主机B发送释放成功的确认段</a:t>
            </a:r>
          </a:p>
          <a:p>
            <a:pPr>
              <a:lnSpc>
                <a:spcPct val="150000"/>
              </a:lnSpc>
            </a:pPr>
            <a:r>
              <a:rPr sz="2400" b="1" dirty="0">
                <a:solidFill>
                  <a:srgbClr val="C00000"/>
                </a:solidFill>
                <a:latin typeface="微软雅黑" panose="020B0503020204020204" charset="-122"/>
                <a:ea typeface="微软雅黑" panose="020B0503020204020204" charset="-122"/>
                <a:cs typeface="微软雅黑" panose="020B0503020204020204" charset="-122"/>
              </a:rPr>
              <a:t>C:主机B向主机A发送释放连接报文段</a:t>
            </a:r>
            <a:endParaRPr sz="2400" dirty="0">
              <a:latin typeface="微软雅黑" panose="020B0503020204020204" charset="-122"/>
              <a:ea typeface="微软雅黑" panose="020B0503020204020204" charset="-122"/>
              <a:cs typeface="微软雅黑" panose="020B0503020204020204" charset="-122"/>
            </a:endParaRPr>
          </a:p>
          <a:p>
            <a:pPr>
              <a:lnSpc>
                <a:spcPct val="150000"/>
              </a:lnSpc>
            </a:pPr>
            <a:r>
              <a:rPr sz="2400" dirty="0">
                <a:latin typeface="微软雅黑" panose="020B0503020204020204" charset="-122"/>
                <a:ea typeface="微软雅黑" panose="020B0503020204020204" charset="-122"/>
                <a:cs typeface="微软雅黑" panose="020B0503020204020204" charset="-122"/>
              </a:rPr>
              <a:t>D:主机A向主机B发送确认段</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825500" y="1567180"/>
            <a:ext cx="10799445" cy="2862322"/>
          </a:xfrm>
          <a:prstGeom prst="rect">
            <a:avLst/>
          </a:prstGeom>
          <a:noFill/>
        </p:spPr>
        <p:txBody>
          <a:bodyPr wrap="square" rtlCol="0" anchor="t">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、下列关于</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和</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协议的说法正确的是（）</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A:UDP</a:t>
            </a:r>
            <a:r>
              <a:rPr lang="zh-CN" altLang="en-US" sz="2400" dirty="0">
                <a:latin typeface="微软雅黑" panose="020B0503020204020204" charset="-122"/>
                <a:ea typeface="微软雅黑" panose="020B0503020204020204" charset="-122"/>
                <a:cs typeface="微软雅黑" panose="020B0503020204020204" charset="-122"/>
              </a:rPr>
              <a:t>提供无连接、不可靠的传输服务</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B:TCP</a:t>
            </a:r>
            <a:r>
              <a:rPr lang="zh-CN" altLang="en-US" sz="2400" dirty="0">
                <a:latin typeface="微软雅黑" panose="020B0503020204020204" charset="-122"/>
                <a:ea typeface="微软雅黑" panose="020B0503020204020204" charset="-122"/>
                <a:cs typeface="微软雅黑" panose="020B0503020204020204" charset="-122"/>
              </a:rPr>
              <a:t>连接的建立和释放采用“三次握手”过程</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C:UDP</a:t>
            </a:r>
            <a:r>
              <a:rPr lang="zh-CN" altLang="en-US" sz="2400" dirty="0">
                <a:latin typeface="微软雅黑" panose="020B0503020204020204" charset="-122"/>
                <a:ea typeface="微软雅黑" panose="020B0503020204020204" charset="-122"/>
                <a:cs typeface="微软雅黑" panose="020B0503020204020204" charset="-122"/>
              </a:rPr>
              <a:t>首部为</a:t>
            </a:r>
            <a:r>
              <a:rPr lang="en-US" altLang="zh-CN" sz="2400" dirty="0">
                <a:latin typeface="微软雅黑" panose="020B0503020204020204" charset="-122"/>
                <a:ea typeface="微软雅黑" panose="020B0503020204020204" charset="-122"/>
                <a:cs typeface="微软雅黑" panose="020B0503020204020204" charset="-122"/>
              </a:rPr>
              <a:t>4</a:t>
            </a:r>
            <a:r>
              <a:rPr lang="zh-CN" altLang="en-US" sz="2400" dirty="0">
                <a:latin typeface="微软雅黑" panose="020B0503020204020204" charset="-122"/>
                <a:ea typeface="微软雅黑" panose="020B0503020204020204" charset="-122"/>
                <a:cs typeface="微软雅黑" panose="020B0503020204020204" charset="-122"/>
              </a:rPr>
              <a:t>个字段，每个字段由</a:t>
            </a:r>
            <a:r>
              <a:rPr lang="en-US" altLang="zh-CN" sz="2400" dirty="0">
                <a:latin typeface="微软雅黑" panose="020B0503020204020204" charset="-122"/>
                <a:ea typeface="微软雅黑" panose="020B0503020204020204" charset="-122"/>
                <a:cs typeface="微软雅黑" panose="020B0503020204020204" charset="-122"/>
              </a:rPr>
              <a:t>4</a:t>
            </a:r>
            <a:r>
              <a:rPr lang="zh-CN" altLang="en-US" sz="2400" dirty="0">
                <a:latin typeface="微软雅黑" panose="020B0503020204020204" charset="-122"/>
                <a:ea typeface="微软雅黑" panose="020B0503020204020204" charset="-122"/>
                <a:cs typeface="微软雅黑" panose="020B0503020204020204" charset="-122"/>
              </a:rPr>
              <a:t>个字节组成</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D:TCP</a:t>
            </a:r>
            <a:r>
              <a:rPr lang="zh-CN" altLang="en-US" sz="2400" dirty="0">
                <a:latin typeface="微软雅黑" panose="020B0503020204020204" charset="-122"/>
                <a:ea typeface="微软雅黑" panose="020B0503020204020204" charset="-122"/>
                <a:cs typeface="微软雅黑" panose="020B0503020204020204" charset="-122"/>
              </a:rPr>
              <a:t>不提供流量控制，而将此问题交由数据链路层</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extLst>
      <p:ext uri="{BB962C8B-B14F-4D97-AF65-F5344CB8AC3E}">
        <p14:creationId xmlns:p14="http://schemas.microsoft.com/office/powerpoint/2010/main" val="2121542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1470025" y="1567180"/>
            <a:ext cx="7635875" cy="3415030"/>
          </a:xfrm>
          <a:prstGeom prst="rect">
            <a:avLst/>
          </a:prstGeom>
          <a:noFill/>
        </p:spPr>
        <p:txBody>
          <a:bodyPr wrap="square" rtlCol="0" anchor="t">
            <a:spAutoFit/>
          </a:bodyPr>
          <a:lstStyle/>
          <a:p>
            <a:r>
              <a:rPr lang="zh-CN" altLang="en-US" sz="2400" dirty="0">
                <a:latin typeface="微软雅黑" panose="020B0503020204020204" charset="-122"/>
                <a:ea typeface="微软雅黑" panose="020B0503020204020204" charset="-122"/>
                <a:cs typeface="微软雅黑" panose="020B0503020204020204" charset="-122"/>
              </a:rPr>
              <a:t>下列关于UDP所提供服务的特征表述错误的是（）</a:t>
            </a:r>
          </a:p>
          <a:p>
            <a:endParaRPr lang="zh-CN" altLang="en-US" sz="2400" dirty="0">
              <a:latin typeface="微软雅黑" panose="020B0503020204020204" charset="-122"/>
              <a:ea typeface="微软雅黑" panose="020B0503020204020204" charset="-122"/>
              <a:cs typeface="微软雅黑" panose="020B0503020204020204" charset="-122"/>
            </a:endParaRPr>
          </a:p>
          <a:p>
            <a:r>
              <a:rPr lang="zh-CN" altLang="en-US" sz="2400" dirty="0">
                <a:latin typeface="微软雅黑" panose="020B0503020204020204" charset="-122"/>
                <a:ea typeface="微软雅黑" panose="020B0503020204020204" charset="-122"/>
                <a:cs typeface="微软雅黑" panose="020B0503020204020204" charset="-122"/>
              </a:rPr>
              <a:t>A:对数据报不进行检查与修改 </a:t>
            </a:r>
          </a:p>
          <a:p>
            <a:endParaRPr lang="zh-CN" altLang="en-US" sz="2400" dirty="0">
              <a:latin typeface="微软雅黑" panose="020B0503020204020204" charset="-122"/>
              <a:ea typeface="微软雅黑" panose="020B0503020204020204" charset="-122"/>
              <a:cs typeface="微软雅黑" panose="020B0503020204020204" charset="-122"/>
            </a:endParaRPr>
          </a:p>
          <a:p>
            <a:r>
              <a:rPr lang="zh-CN" altLang="en-US" sz="2400" dirty="0">
                <a:latin typeface="微软雅黑" panose="020B0503020204020204" charset="-122"/>
                <a:ea typeface="微软雅黑" panose="020B0503020204020204" charset="-122"/>
                <a:cs typeface="微软雅黑" panose="020B0503020204020204" charset="-122"/>
              </a:rPr>
              <a:t>B:传输数据前不需要建立连接</a:t>
            </a:r>
          </a:p>
          <a:p>
            <a:endParaRPr lang="zh-CN" altLang="en-US" sz="2400" dirty="0">
              <a:latin typeface="微软雅黑" panose="020B0503020204020204" charset="-122"/>
              <a:ea typeface="微软雅黑" panose="020B0503020204020204" charset="-122"/>
              <a:cs typeface="微软雅黑" panose="020B0503020204020204" charset="-122"/>
            </a:endParaRPr>
          </a:p>
          <a:p>
            <a:r>
              <a:rPr lang="zh-CN" altLang="en-US" sz="2400" dirty="0">
                <a:latin typeface="微软雅黑" panose="020B0503020204020204" charset="-122"/>
                <a:ea typeface="微软雅黑" panose="020B0503020204020204" charset="-122"/>
                <a:cs typeface="微软雅黑" panose="020B0503020204020204" charset="-122"/>
              </a:rPr>
              <a:t>C:不会出现分组的丢失和重复</a:t>
            </a:r>
          </a:p>
          <a:p>
            <a:endParaRPr lang="zh-CN" altLang="en-US" sz="2400" dirty="0">
              <a:latin typeface="微软雅黑" panose="020B0503020204020204" charset="-122"/>
              <a:ea typeface="微软雅黑" panose="020B0503020204020204" charset="-122"/>
              <a:cs typeface="微软雅黑" panose="020B0503020204020204" charset="-122"/>
            </a:endParaRPr>
          </a:p>
          <a:p>
            <a:r>
              <a:rPr lang="zh-CN" altLang="en-US" sz="2400" dirty="0">
                <a:latin typeface="微软雅黑" panose="020B0503020204020204" charset="-122"/>
                <a:ea typeface="微软雅黑" panose="020B0503020204020204" charset="-122"/>
                <a:cs typeface="微软雅黑" panose="020B0503020204020204" charset="-122"/>
              </a:rPr>
              <a:t>D:具有较好的实时性、效率高</a:t>
            </a:r>
          </a:p>
        </p:txBody>
      </p:sp>
      <p:pic>
        <p:nvPicPr>
          <p:cNvPr id="2" name="图片 1"/>
          <p:cNvPicPr>
            <a:picLocks noChangeAspect="1"/>
          </p:cNvPicPr>
          <p:nvPr/>
        </p:nvPicPr>
        <p:blipFill rotWithShape="1">
          <a:blip r:embed="rId2"/>
          <a:srcRect l="7053" t="4210" r="13790" b="16632"/>
          <a:stretch/>
        </p:blipFill>
        <p:spPr>
          <a:xfrm>
            <a:off x="735180" y="0"/>
            <a:ext cx="1459832" cy="1459832"/>
          </a:xfrm>
          <a:prstGeom prst="rect">
            <a:avLst/>
          </a:prstGeom>
        </p:spPr>
      </p:pic>
    </p:spTree>
    <p:extLst>
      <p:ext uri="{BB962C8B-B14F-4D97-AF65-F5344CB8AC3E}">
        <p14:creationId xmlns:p14="http://schemas.microsoft.com/office/powerpoint/2010/main" val="4633834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825500" y="1567180"/>
            <a:ext cx="10799445" cy="2862322"/>
          </a:xfrm>
          <a:prstGeom prst="rect">
            <a:avLst/>
          </a:prstGeom>
          <a:noFill/>
        </p:spPr>
        <p:txBody>
          <a:bodyPr wrap="square" rtlCol="0" anchor="t">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、下列关于</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和</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协议的说法正确的是（</a:t>
            </a: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A</a:t>
            </a:r>
            <a:r>
              <a:rPr lang="zh-CN" altLang="en-US" sz="2400" dirty="0">
                <a:latin typeface="微软雅黑" panose="020B0503020204020204" charset="-122"/>
                <a:ea typeface="微软雅黑" panose="020B0503020204020204" charset="-122"/>
                <a:cs typeface="微软雅黑" panose="020B0503020204020204" charset="-122"/>
              </a:rPr>
              <a:t>）</a:t>
            </a:r>
          </a:p>
          <a:p>
            <a:pPr>
              <a:lnSpc>
                <a:spcPct val="150000"/>
              </a:lnSpc>
            </a:pP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A:UDP</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提供无连接、不可靠的传输服务</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B:TCP</a:t>
            </a:r>
            <a:r>
              <a:rPr lang="zh-CN" altLang="en-US" sz="2400" dirty="0">
                <a:latin typeface="微软雅黑" panose="020B0503020204020204" charset="-122"/>
                <a:ea typeface="微软雅黑" panose="020B0503020204020204" charset="-122"/>
                <a:cs typeface="微软雅黑" panose="020B0503020204020204" charset="-122"/>
              </a:rPr>
              <a:t>连接的建立和释放采用“三次握手”过程</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C:UDP</a:t>
            </a:r>
            <a:r>
              <a:rPr lang="zh-CN" altLang="en-US" sz="2400" dirty="0">
                <a:latin typeface="微软雅黑" panose="020B0503020204020204" charset="-122"/>
                <a:ea typeface="微软雅黑" panose="020B0503020204020204" charset="-122"/>
                <a:cs typeface="微软雅黑" panose="020B0503020204020204" charset="-122"/>
              </a:rPr>
              <a:t>首部为</a:t>
            </a:r>
            <a:r>
              <a:rPr lang="en-US" altLang="zh-CN" sz="2400" dirty="0">
                <a:latin typeface="微软雅黑" panose="020B0503020204020204" charset="-122"/>
                <a:ea typeface="微软雅黑" panose="020B0503020204020204" charset="-122"/>
                <a:cs typeface="微软雅黑" panose="020B0503020204020204" charset="-122"/>
              </a:rPr>
              <a:t>4</a:t>
            </a:r>
            <a:r>
              <a:rPr lang="zh-CN" altLang="en-US" sz="2400" dirty="0">
                <a:latin typeface="微软雅黑" panose="020B0503020204020204" charset="-122"/>
                <a:ea typeface="微软雅黑" panose="020B0503020204020204" charset="-122"/>
                <a:cs typeface="微软雅黑" panose="020B0503020204020204" charset="-122"/>
              </a:rPr>
              <a:t>个字段，每个字段由</a:t>
            </a:r>
            <a:r>
              <a:rPr lang="en-US" altLang="zh-CN" sz="2400" dirty="0">
                <a:latin typeface="微软雅黑" panose="020B0503020204020204" charset="-122"/>
                <a:ea typeface="微软雅黑" panose="020B0503020204020204" charset="-122"/>
                <a:cs typeface="微软雅黑" panose="020B0503020204020204" charset="-122"/>
              </a:rPr>
              <a:t>4</a:t>
            </a:r>
            <a:r>
              <a:rPr lang="zh-CN" altLang="en-US" sz="2400" dirty="0">
                <a:latin typeface="微软雅黑" panose="020B0503020204020204" charset="-122"/>
                <a:ea typeface="微软雅黑" panose="020B0503020204020204" charset="-122"/>
                <a:cs typeface="微软雅黑" panose="020B0503020204020204" charset="-122"/>
              </a:rPr>
              <a:t>个字节组成</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D:TCP</a:t>
            </a:r>
            <a:r>
              <a:rPr lang="zh-CN" altLang="en-US" sz="2400" dirty="0">
                <a:latin typeface="微软雅黑" panose="020B0503020204020204" charset="-122"/>
                <a:ea typeface="微软雅黑" panose="020B0503020204020204" charset="-122"/>
                <a:cs typeface="微软雅黑" panose="020B0503020204020204" charset="-122"/>
              </a:rPr>
              <a:t>不提供流量控制，而将此问题交由数据链路层</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extLst>
      <p:ext uri="{BB962C8B-B14F-4D97-AF65-F5344CB8AC3E}">
        <p14:creationId xmlns:p14="http://schemas.microsoft.com/office/powerpoint/2010/main" val="6035427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文本框 1"/>
          <p:cNvSpPr txBox="1"/>
          <p:nvPr/>
        </p:nvSpPr>
        <p:spPr>
          <a:xfrm>
            <a:off x="425115" y="2557851"/>
            <a:ext cx="2021305" cy="461665"/>
          </a:xfrm>
          <a:prstGeom prst="rect">
            <a:avLst/>
          </a:prstGeom>
          <a:noFill/>
        </p:spPr>
        <p:txBody>
          <a:bodyPr wrap="square" rtlCol="0">
            <a:spAutoFit/>
          </a:bodyPr>
          <a:lstStyle/>
          <a:p>
            <a:r>
              <a:rPr kumimoji="1" lang="en-US" altLang="zh-CN" sz="2400" dirty="0">
                <a:latin typeface="Microsoft YaHei" charset="-122"/>
                <a:ea typeface="Microsoft YaHei" charset="-122"/>
                <a:cs typeface="Microsoft YaHei" charset="-122"/>
              </a:rPr>
              <a:t>TCP</a:t>
            </a:r>
            <a:r>
              <a:rPr kumimoji="1" lang="zh-CN" altLang="en-US" sz="2400" dirty="0">
                <a:latin typeface="Microsoft YaHei" charset="-122"/>
                <a:ea typeface="Microsoft YaHei" charset="-122"/>
                <a:cs typeface="Microsoft YaHei" charset="-122"/>
              </a:rPr>
              <a:t>连接管理</a:t>
            </a:r>
          </a:p>
        </p:txBody>
      </p:sp>
      <p:sp>
        <p:nvSpPr>
          <p:cNvPr id="6" name="左大括号 5"/>
          <p:cNvSpPr/>
          <p:nvPr/>
        </p:nvSpPr>
        <p:spPr>
          <a:xfrm>
            <a:off x="2446420" y="1155522"/>
            <a:ext cx="460174" cy="3387210"/>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nvSpPr>
        <p:spPr>
          <a:xfrm>
            <a:off x="3018889" y="758215"/>
            <a:ext cx="3001317" cy="397031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连接建立：三次握手</a:t>
            </a: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连接拆除：四次挥手</a:t>
            </a:r>
          </a:p>
        </p:txBody>
      </p:sp>
      <p:sp>
        <p:nvSpPr>
          <p:cNvPr id="8" name="文本框 7"/>
          <p:cNvSpPr txBox="1"/>
          <p:nvPr/>
        </p:nvSpPr>
        <p:spPr>
          <a:xfrm>
            <a:off x="2477739" y="5697423"/>
            <a:ext cx="6463525" cy="1015663"/>
          </a:xfrm>
          <a:prstGeom prst="rect">
            <a:avLst/>
          </a:prstGeom>
          <a:noFill/>
          <a:ln>
            <a:solidFill>
              <a:schemeClr val="tx1"/>
            </a:solidFill>
          </a:ln>
        </p:spPr>
        <p:txBody>
          <a:bodyPr wrap="square" rtlCol="0">
            <a:spAutoFit/>
          </a:bodyPr>
          <a:lstStyle/>
          <a:p>
            <a:pPr>
              <a:lnSpc>
                <a:spcPct val="150000"/>
              </a:lnSpc>
            </a:pPr>
            <a:r>
              <a:rPr kumimoji="1" lang="en-US" altLang="zh-CN" sz="2000" dirty="0">
                <a:latin typeface="Microsoft YaHei" charset="-122"/>
                <a:ea typeface="Microsoft YaHei" charset="-122"/>
                <a:cs typeface="Microsoft YaHei" charset="-122"/>
              </a:rPr>
              <a:t>1</a:t>
            </a:r>
            <a:r>
              <a:rPr kumimoji="1" lang="zh-CN" altLang="en-US" sz="2000" dirty="0">
                <a:latin typeface="Microsoft YaHei" charset="-122"/>
                <a:ea typeface="Microsoft YaHei" charset="-122"/>
                <a:cs typeface="Microsoft YaHei" charset="-122"/>
              </a:rPr>
              <a:t>、确认序号：下次期望接收的，目前还没收到的序号。</a:t>
            </a:r>
            <a:endParaRPr kumimoji="1" lang="en-US" altLang="zh-CN" sz="2000" dirty="0">
              <a:latin typeface="Microsoft YaHei" charset="-122"/>
              <a:ea typeface="Microsoft YaHei" charset="-122"/>
              <a:cs typeface="Microsoft YaHei" charset="-122"/>
            </a:endParaRPr>
          </a:p>
          <a:p>
            <a:pPr>
              <a:lnSpc>
                <a:spcPct val="150000"/>
              </a:lnSpc>
            </a:pPr>
            <a:r>
              <a:rPr kumimoji="1" lang="en-US" altLang="zh-CN" sz="2000" dirty="0">
                <a:latin typeface="Microsoft YaHei" charset="-122"/>
                <a:ea typeface="Microsoft YaHei" charset="-122"/>
                <a:cs typeface="Microsoft YaHei" charset="-122"/>
              </a:rPr>
              <a:t>2</a:t>
            </a:r>
            <a:r>
              <a:rPr kumimoji="1" lang="zh-CN" altLang="en-US" sz="2000" dirty="0">
                <a:latin typeface="Microsoft YaHei" charset="-122"/>
                <a:ea typeface="Microsoft YaHei" charset="-122"/>
                <a:cs typeface="Microsoft YaHei" charset="-122"/>
              </a:rPr>
              <a:t>、序号的变化：谁走谁加</a:t>
            </a:r>
            <a:r>
              <a:rPr kumimoji="1" lang="en-US" altLang="zh-CN" sz="2000" dirty="0">
                <a:latin typeface="Microsoft YaHei" charset="-122"/>
                <a:ea typeface="Microsoft YaHei" charset="-122"/>
                <a:cs typeface="Microsoft YaHei" charset="-122"/>
              </a:rPr>
              <a:t>1</a:t>
            </a:r>
            <a:r>
              <a:rPr kumimoji="1" lang="zh-CN" altLang="en-US" sz="2000" dirty="0">
                <a:latin typeface="Microsoft YaHei" charset="-122"/>
                <a:ea typeface="Microsoft YaHei" charset="-122"/>
                <a:cs typeface="Microsoft YaHei" charset="-122"/>
              </a:rPr>
              <a:t>。</a:t>
            </a:r>
          </a:p>
        </p:txBody>
      </p:sp>
      <p:sp>
        <p:nvSpPr>
          <p:cNvPr id="9" name="左大括号 8"/>
          <p:cNvSpPr/>
          <p:nvPr/>
        </p:nvSpPr>
        <p:spPr>
          <a:xfrm>
            <a:off x="6224336" y="3347892"/>
            <a:ext cx="460174" cy="2080166"/>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p:cNvSpPr txBox="1"/>
          <p:nvPr/>
        </p:nvSpPr>
        <p:spPr>
          <a:xfrm>
            <a:off x="6888640" y="3019516"/>
            <a:ext cx="4105248" cy="2461700"/>
          </a:xfrm>
          <a:prstGeom prst="rect">
            <a:avLst/>
          </a:prstGeom>
          <a:noFill/>
        </p:spPr>
        <p:txBody>
          <a:bodyPr wrap="square" rtlCol="0">
            <a:spAutoFit/>
          </a:bodyPr>
          <a:lstStyle/>
          <a:p>
            <a:pPr>
              <a:lnSpc>
                <a:spcPct val="200000"/>
              </a:lnSpc>
            </a:pPr>
            <a:r>
              <a:rPr kumimoji="1" lang="zh-CN" altLang="en-US" sz="2000" dirty="0">
                <a:latin typeface="Microsoft YaHei" charset="-122"/>
                <a:ea typeface="Microsoft YaHei" charset="-122"/>
                <a:cs typeface="Microsoft YaHei" charset="-122"/>
              </a:rPr>
              <a:t>发送断开连接的请求。</a:t>
            </a:r>
            <a:endParaRPr kumimoji="1" lang="en-US" altLang="zh-CN" sz="2000" dirty="0">
              <a:latin typeface="Microsoft YaHei" charset="-122"/>
              <a:ea typeface="Microsoft YaHei" charset="-122"/>
              <a:cs typeface="Microsoft YaHei" charset="-122"/>
            </a:endParaRPr>
          </a:p>
          <a:p>
            <a:pPr>
              <a:lnSpc>
                <a:spcPct val="200000"/>
              </a:lnSpc>
            </a:pPr>
            <a:r>
              <a:rPr kumimoji="1" lang="zh-CN" altLang="en-US" sz="2000" dirty="0">
                <a:latin typeface="Microsoft YaHei" charset="-122"/>
                <a:ea typeface="Microsoft YaHei" charset="-122"/>
                <a:cs typeface="Microsoft YaHei" charset="-122"/>
              </a:rPr>
              <a:t>确认，数据还没传完，继续发送。</a:t>
            </a:r>
            <a:endParaRPr kumimoji="1" lang="en-US" altLang="zh-CN" sz="2000" dirty="0">
              <a:latin typeface="Microsoft YaHei" charset="-122"/>
              <a:ea typeface="Microsoft YaHei" charset="-122"/>
              <a:cs typeface="Microsoft YaHei" charset="-122"/>
            </a:endParaRPr>
          </a:p>
          <a:p>
            <a:pPr>
              <a:lnSpc>
                <a:spcPct val="200000"/>
              </a:lnSpc>
            </a:pPr>
            <a:r>
              <a:rPr kumimoji="1" lang="zh-CN" altLang="en-US" sz="2000" dirty="0">
                <a:latin typeface="Microsoft YaHei" charset="-122"/>
                <a:ea typeface="Microsoft YaHei" charset="-122"/>
                <a:cs typeface="Microsoft YaHei" charset="-122"/>
              </a:rPr>
              <a:t>数据发送完毕，同意断开。</a:t>
            </a:r>
          </a:p>
          <a:p>
            <a:pPr>
              <a:lnSpc>
                <a:spcPct val="200000"/>
              </a:lnSpc>
            </a:pPr>
            <a:r>
              <a:rPr kumimoji="1" lang="zh-CN" altLang="en-US" sz="2000" dirty="0">
                <a:latin typeface="Microsoft YaHei" charset="-122"/>
                <a:ea typeface="Microsoft YaHei" charset="-122"/>
                <a:cs typeface="Microsoft YaHei" charset="-122"/>
              </a:rPr>
              <a:t>确认断开连接。</a:t>
            </a:r>
          </a:p>
        </p:txBody>
      </p:sp>
      <p:sp>
        <p:nvSpPr>
          <p:cNvPr id="19" name="左大括号 18"/>
          <p:cNvSpPr/>
          <p:nvPr/>
        </p:nvSpPr>
        <p:spPr>
          <a:xfrm>
            <a:off x="6224336" y="259785"/>
            <a:ext cx="460174" cy="2080166"/>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p:cNvSpPr txBox="1"/>
          <p:nvPr/>
        </p:nvSpPr>
        <p:spPr>
          <a:xfrm>
            <a:off x="6888640" y="275827"/>
            <a:ext cx="4105248" cy="1938992"/>
          </a:xfrm>
          <a:prstGeom prst="rect">
            <a:avLst/>
          </a:prstGeom>
          <a:noFill/>
        </p:spPr>
        <p:txBody>
          <a:bodyPr wrap="square" rtlCol="0">
            <a:spAutoFit/>
          </a:bodyPr>
          <a:lstStyle/>
          <a:p>
            <a:pPr>
              <a:lnSpc>
                <a:spcPct val="200000"/>
              </a:lnSpc>
            </a:pPr>
            <a:r>
              <a:rPr kumimoji="1" lang="zh-CN" altLang="en-US" sz="2000" dirty="0">
                <a:latin typeface="Microsoft YaHei" charset="-122"/>
                <a:ea typeface="Microsoft YaHei" charset="-122"/>
                <a:cs typeface="Microsoft YaHei" charset="-122"/>
              </a:rPr>
              <a:t>发起连接请求。</a:t>
            </a:r>
            <a:endParaRPr kumimoji="1" lang="en-US" altLang="zh-CN" sz="2000" dirty="0">
              <a:latin typeface="Microsoft YaHei" charset="-122"/>
              <a:ea typeface="Microsoft YaHei" charset="-122"/>
              <a:cs typeface="Microsoft YaHei" charset="-122"/>
            </a:endParaRPr>
          </a:p>
          <a:p>
            <a:pPr>
              <a:lnSpc>
                <a:spcPct val="200000"/>
              </a:lnSpc>
            </a:pPr>
            <a:r>
              <a:rPr kumimoji="1" lang="zh-CN" altLang="en-US" sz="2000" dirty="0">
                <a:latin typeface="Microsoft YaHei" charset="-122"/>
                <a:ea typeface="Microsoft YaHei" charset="-122"/>
                <a:cs typeface="Microsoft YaHei" charset="-122"/>
              </a:rPr>
              <a:t>返回确认，同意建立连接。</a:t>
            </a:r>
            <a:endParaRPr kumimoji="1" lang="en-US" altLang="zh-CN" sz="2000" dirty="0">
              <a:latin typeface="Microsoft YaHei" charset="-122"/>
              <a:ea typeface="Microsoft YaHei" charset="-122"/>
              <a:cs typeface="Microsoft YaHei" charset="-122"/>
            </a:endParaRPr>
          </a:p>
          <a:p>
            <a:pPr>
              <a:lnSpc>
                <a:spcPct val="200000"/>
              </a:lnSpc>
            </a:pPr>
            <a:r>
              <a:rPr kumimoji="1" lang="zh-CN" altLang="en-US" sz="2000" dirty="0">
                <a:latin typeface="Microsoft YaHei" charset="-122"/>
                <a:ea typeface="Microsoft YaHei" charset="-122"/>
                <a:cs typeface="Microsoft YaHei" charset="-122"/>
              </a:rPr>
              <a:t>返回确认，建立连接。</a:t>
            </a:r>
          </a:p>
        </p:txBody>
      </p:sp>
    </p:spTree>
    <p:extLst>
      <p:ext uri="{BB962C8B-B14F-4D97-AF65-F5344CB8AC3E}">
        <p14:creationId xmlns:p14="http://schemas.microsoft.com/office/powerpoint/2010/main" val="9898689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84A0266-7B09-F545-87FB-5B9497F4CDE2}"/>
              </a:ext>
            </a:extLst>
          </p:cNvPr>
          <p:cNvSpPr/>
          <p:nvPr/>
        </p:nvSpPr>
        <p:spPr>
          <a:xfrm>
            <a:off x="664779" y="316581"/>
            <a:ext cx="10862442" cy="1422377"/>
          </a:xfrm>
          <a:prstGeom prst="rect">
            <a:avLst/>
          </a:prstGeom>
        </p:spPr>
        <p:txBody>
          <a:bodyPr wrap="square">
            <a:spAutoFit/>
          </a:bodyPr>
          <a:lstStyle/>
          <a:p>
            <a:pPr>
              <a:lnSpc>
                <a:spcPct val="150000"/>
              </a:lnSpc>
            </a:pPr>
            <a:r>
              <a:rPr lang="zh-CN" altLang="en-US" sz="2000" dirty="0"/>
              <a:t>图为TCP建立连接的过程示意图，假定主机A进程发送的起始数据段的起始号为1000，服务器B进程发送的数据段的起始号为30</a:t>
            </a:r>
            <a:r>
              <a:rPr lang="en-US" altLang="zh-CN" sz="2000" dirty="0"/>
              <a:t>00</a:t>
            </a:r>
            <a:r>
              <a:rPr lang="zh-CN" altLang="en-US" sz="2000" dirty="0"/>
              <a:t>，请说明三次握手过程及所使用的标志字段SYN、数据段序列号及确认序号的变化情况。</a:t>
            </a:r>
          </a:p>
        </p:txBody>
      </p:sp>
      <p:cxnSp>
        <p:nvCxnSpPr>
          <p:cNvPr id="5" name="直线连接符 4">
            <a:extLst>
              <a:ext uri="{FF2B5EF4-FFF2-40B4-BE49-F238E27FC236}">
                <a16:creationId xmlns:a16="http://schemas.microsoft.com/office/drawing/2014/main" id="{BE2C7D7F-E5A3-A549-8B8B-CA754E980EB6}"/>
              </a:ext>
            </a:extLst>
          </p:cNvPr>
          <p:cNvCxnSpPr/>
          <p:nvPr/>
        </p:nvCxnSpPr>
        <p:spPr>
          <a:xfrm>
            <a:off x="4855780" y="2235889"/>
            <a:ext cx="0" cy="41620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4C2494AD-57FC-B440-B324-7EC9407E28F2}"/>
              </a:ext>
            </a:extLst>
          </p:cNvPr>
          <p:cNvCxnSpPr/>
          <p:nvPr/>
        </p:nvCxnSpPr>
        <p:spPr>
          <a:xfrm>
            <a:off x="7609490" y="2238517"/>
            <a:ext cx="0" cy="41620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ACE29D6E-B213-9D45-9D44-2D7C37C95531}"/>
              </a:ext>
            </a:extLst>
          </p:cNvPr>
          <p:cNvCxnSpPr/>
          <p:nvPr/>
        </p:nvCxnSpPr>
        <p:spPr>
          <a:xfrm>
            <a:off x="4855780" y="2732820"/>
            <a:ext cx="2753710" cy="7882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1880A72C-B34E-AE4F-8F00-75583C791B8C}"/>
              </a:ext>
            </a:extLst>
          </p:cNvPr>
          <p:cNvSpPr/>
          <p:nvPr/>
        </p:nvSpPr>
        <p:spPr>
          <a:xfrm>
            <a:off x="4271144" y="1738958"/>
            <a:ext cx="1169272" cy="496931"/>
          </a:xfrm>
          <a:prstGeom prst="rect">
            <a:avLst/>
          </a:prstGeom>
        </p:spPr>
        <p:txBody>
          <a:bodyPr wrap="square">
            <a:spAutoFit/>
          </a:bodyPr>
          <a:lstStyle/>
          <a:p>
            <a:pPr>
              <a:lnSpc>
                <a:spcPct val="150000"/>
              </a:lnSpc>
            </a:pPr>
            <a:r>
              <a:rPr lang="zh-CN" altLang="en-US" sz="2000" dirty="0"/>
              <a:t>主机</a:t>
            </a:r>
            <a:r>
              <a:rPr lang="en-US" altLang="zh-CN" sz="2000" dirty="0"/>
              <a:t>A</a:t>
            </a:r>
            <a:endParaRPr lang="zh-CN" altLang="en-US" sz="2000" dirty="0"/>
          </a:p>
        </p:txBody>
      </p:sp>
      <p:sp>
        <p:nvSpPr>
          <p:cNvPr id="17" name="矩形 16">
            <a:extLst>
              <a:ext uri="{FF2B5EF4-FFF2-40B4-BE49-F238E27FC236}">
                <a16:creationId xmlns:a16="http://schemas.microsoft.com/office/drawing/2014/main" id="{D0F6B6F7-EC7B-1944-B986-B8F892160CCC}"/>
              </a:ext>
            </a:extLst>
          </p:cNvPr>
          <p:cNvSpPr/>
          <p:nvPr/>
        </p:nvSpPr>
        <p:spPr>
          <a:xfrm>
            <a:off x="7198275" y="1738957"/>
            <a:ext cx="1169272" cy="499047"/>
          </a:xfrm>
          <a:prstGeom prst="rect">
            <a:avLst/>
          </a:prstGeom>
        </p:spPr>
        <p:txBody>
          <a:bodyPr wrap="square">
            <a:spAutoFit/>
          </a:bodyPr>
          <a:lstStyle/>
          <a:p>
            <a:pPr>
              <a:lnSpc>
                <a:spcPct val="150000"/>
              </a:lnSpc>
            </a:pPr>
            <a:r>
              <a:rPr lang="zh-CN" altLang="en-US" sz="2000" dirty="0"/>
              <a:t>服务器</a:t>
            </a:r>
            <a:r>
              <a:rPr lang="en-US" altLang="zh-CN" sz="2000" dirty="0"/>
              <a:t>B</a:t>
            </a:r>
            <a:endParaRPr lang="zh-CN" altLang="en-US" sz="2000" dirty="0"/>
          </a:p>
        </p:txBody>
      </p:sp>
      <p:sp>
        <p:nvSpPr>
          <p:cNvPr id="18" name="矩形 17">
            <a:extLst>
              <a:ext uri="{FF2B5EF4-FFF2-40B4-BE49-F238E27FC236}">
                <a16:creationId xmlns:a16="http://schemas.microsoft.com/office/drawing/2014/main" id="{E4F12761-A06B-244A-BC60-30446A990FAF}"/>
              </a:ext>
            </a:extLst>
          </p:cNvPr>
          <p:cNvSpPr/>
          <p:nvPr/>
        </p:nvSpPr>
        <p:spPr>
          <a:xfrm>
            <a:off x="999803" y="2401081"/>
            <a:ext cx="1961477" cy="499047"/>
          </a:xfrm>
          <a:prstGeom prst="rect">
            <a:avLst/>
          </a:prstGeom>
        </p:spPr>
        <p:txBody>
          <a:bodyPr wrap="square">
            <a:spAutoFit/>
          </a:bodyPr>
          <a:lstStyle/>
          <a:p>
            <a:pPr>
              <a:lnSpc>
                <a:spcPct val="150000"/>
              </a:lnSpc>
            </a:pPr>
            <a:r>
              <a:rPr lang="zh-CN" altLang="en-US" sz="2000" dirty="0"/>
              <a:t>请求建立连接</a:t>
            </a:r>
          </a:p>
        </p:txBody>
      </p:sp>
      <p:sp>
        <p:nvSpPr>
          <p:cNvPr id="21" name="矩形 20">
            <a:extLst>
              <a:ext uri="{FF2B5EF4-FFF2-40B4-BE49-F238E27FC236}">
                <a16:creationId xmlns:a16="http://schemas.microsoft.com/office/drawing/2014/main" id="{91A6F266-740A-C648-BFEC-DF25338E54C6}"/>
              </a:ext>
            </a:extLst>
          </p:cNvPr>
          <p:cNvSpPr/>
          <p:nvPr/>
        </p:nvSpPr>
        <p:spPr>
          <a:xfrm>
            <a:off x="4130551" y="2492860"/>
            <a:ext cx="725228" cy="499047"/>
          </a:xfrm>
          <a:prstGeom prst="rect">
            <a:avLst/>
          </a:prstGeom>
        </p:spPr>
        <p:txBody>
          <a:bodyPr wrap="square">
            <a:spAutoFit/>
          </a:bodyPr>
          <a:lstStyle/>
          <a:p>
            <a:pPr>
              <a:lnSpc>
                <a:spcPct val="150000"/>
              </a:lnSpc>
            </a:pPr>
            <a:r>
              <a:rPr lang="en-US" altLang="zh-CN" sz="2000" dirty="0"/>
              <a:t>T</a:t>
            </a:r>
            <a:r>
              <a:rPr lang="en-US" altLang="zh-CN" sz="2000" baseline="-25000" dirty="0"/>
              <a:t>1</a:t>
            </a:r>
            <a:endParaRPr lang="zh-CN" altLang="en-US" sz="2000" baseline="-25000" dirty="0"/>
          </a:p>
        </p:txBody>
      </p:sp>
      <p:cxnSp>
        <p:nvCxnSpPr>
          <p:cNvPr id="22" name="直线箭头连接符 21">
            <a:extLst>
              <a:ext uri="{FF2B5EF4-FFF2-40B4-BE49-F238E27FC236}">
                <a16:creationId xmlns:a16="http://schemas.microsoft.com/office/drawing/2014/main" id="{DB67B577-F2ED-664A-A37C-4F76692DBC39}"/>
              </a:ext>
            </a:extLst>
          </p:cNvPr>
          <p:cNvCxnSpPr>
            <a:cxnSpLocks/>
          </p:cNvCxnSpPr>
          <p:nvPr/>
        </p:nvCxnSpPr>
        <p:spPr>
          <a:xfrm flipH="1">
            <a:off x="4855779" y="3521096"/>
            <a:ext cx="2753711" cy="7670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3DD43467-8E8C-F54A-BED7-3D41A0539624}"/>
              </a:ext>
            </a:extLst>
          </p:cNvPr>
          <p:cNvSpPr/>
          <p:nvPr/>
        </p:nvSpPr>
        <p:spPr>
          <a:xfrm>
            <a:off x="7658091" y="3156783"/>
            <a:ext cx="725228" cy="499047"/>
          </a:xfrm>
          <a:prstGeom prst="rect">
            <a:avLst/>
          </a:prstGeom>
        </p:spPr>
        <p:txBody>
          <a:bodyPr wrap="square">
            <a:spAutoFit/>
          </a:bodyPr>
          <a:lstStyle/>
          <a:p>
            <a:pPr>
              <a:lnSpc>
                <a:spcPct val="150000"/>
              </a:lnSpc>
            </a:pPr>
            <a:r>
              <a:rPr lang="en-US" altLang="zh-CN" sz="2000" dirty="0"/>
              <a:t>T</a:t>
            </a:r>
            <a:r>
              <a:rPr lang="en-US" altLang="zh-CN" sz="2000" baseline="-25000" dirty="0"/>
              <a:t>2</a:t>
            </a:r>
            <a:endParaRPr lang="zh-CN" altLang="en-US" sz="2000" baseline="-25000" dirty="0"/>
          </a:p>
        </p:txBody>
      </p:sp>
      <p:sp>
        <p:nvSpPr>
          <p:cNvPr id="24" name="矩形 23">
            <a:extLst>
              <a:ext uri="{FF2B5EF4-FFF2-40B4-BE49-F238E27FC236}">
                <a16:creationId xmlns:a16="http://schemas.microsoft.com/office/drawing/2014/main" id="{11B36015-8E7F-5248-A679-C7DEC6709F73}"/>
              </a:ext>
            </a:extLst>
          </p:cNvPr>
          <p:cNvSpPr/>
          <p:nvPr/>
        </p:nvSpPr>
        <p:spPr>
          <a:xfrm>
            <a:off x="4271144" y="3985769"/>
            <a:ext cx="725228" cy="499047"/>
          </a:xfrm>
          <a:prstGeom prst="rect">
            <a:avLst/>
          </a:prstGeom>
        </p:spPr>
        <p:txBody>
          <a:bodyPr wrap="square">
            <a:spAutoFit/>
          </a:bodyPr>
          <a:lstStyle/>
          <a:p>
            <a:pPr>
              <a:lnSpc>
                <a:spcPct val="150000"/>
              </a:lnSpc>
            </a:pPr>
            <a:r>
              <a:rPr lang="en-US" altLang="zh-CN" sz="2000" dirty="0"/>
              <a:t>T</a:t>
            </a:r>
            <a:r>
              <a:rPr lang="en-US" altLang="zh-CN" sz="2000" baseline="-25000" dirty="0"/>
              <a:t>3</a:t>
            </a:r>
            <a:endParaRPr lang="zh-CN" altLang="en-US" sz="2000" baseline="-25000" dirty="0"/>
          </a:p>
        </p:txBody>
      </p:sp>
      <p:cxnSp>
        <p:nvCxnSpPr>
          <p:cNvPr id="25" name="直线箭头连接符 24">
            <a:extLst>
              <a:ext uri="{FF2B5EF4-FFF2-40B4-BE49-F238E27FC236}">
                <a16:creationId xmlns:a16="http://schemas.microsoft.com/office/drawing/2014/main" id="{249D921C-1EE6-E849-A1AD-D1C8B5E2C207}"/>
              </a:ext>
            </a:extLst>
          </p:cNvPr>
          <p:cNvCxnSpPr/>
          <p:nvPr/>
        </p:nvCxnSpPr>
        <p:spPr>
          <a:xfrm>
            <a:off x="4904381" y="4301016"/>
            <a:ext cx="2753710" cy="7882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900C51EB-75EF-6B46-9707-82665FCAFCFC}"/>
              </a:ext>
            </a:extLst>
          </p:cNvPr>
          <p:cNvSpPr/>
          <p:nvPr/>
        </p:nvSpPr>
        <p:spPr>
          <a:xfrm>
            <a:off x="1036611" y="3817890"/>
            <a:ext cx="1961477" cy="499047"/>
          </a:xfrm>
          <a:prstGeom prst="rect">
            <a:avLst/>
          </a:prstGeom>
        </p:spPr>
        <p:txBody>
          <a:bodyPr wrap="square">
            <a:spAutoFit/>
          </a:bodyPr>
          <a:lstStyle/>
          <a:p>
            <a:pPr>
              <a:lnSpc>
                <a:spcPct val="150000"/>
              </a:lnSpc>
            </a:pPr>
            <a:r>
              <a:rPr lang="zh-CN" altLang="en-US" sz="2000" dirty="0"/>
              <a:t>确认连接</a:t>
            </a:r>
          </a:p>
        </p:txBody>
      </p:sp>
      <p:sp>
        <p:nvSpPr>
          <p:cNvPr id="27" name="矩形 26">
            <a:extLst>
              <a:ext uri="{FF2B5EF4-FFF2-40B4-BE49-F238E27FC236}">
                <a16:creationId xmlns:a16="http://schemas.microsoft.com/office/drawing/2014/main" id="{CF61811B-F15C-4949-9CE9-9CE14DDC90ED}"/>
              </a:ext>
            </a:extLst>
          </p:cNvPr>
          <p:cNvSpPr/>
          <p:nvPr/>
        </p:nvSpPr>
        <p:spPr>
          <a:xfrm>
            <a:off x="1121332" y="5119043"/>
            <a:ext cx="1961477" cy="499047"/>
          </a:xfrm>
          <a:prstGeom prst="rect">
            <a:avLst/>
          </a:prstGeom>
        </p:spPr>
        <p:txBody>
          <a:bodyPr wrap="square">
            <a:spAutoFit/>
          </a:bodyPr>
          <a:lstStyle/>
          <a:p>
            <a:pPr>
              <a:lnSpc>
                <a:spcPct val="150000"/>
              </a:lnSpc>
            </a:pPr>
            <a:r>
              <a:rPr lang="zh-CN" altLang="en-US" sz="2000" dirty="0"/>
              <a:t>发送数据</a:t>
            </a:r>
          </a:p>
        </p:txBody>
      </p:sp>
      <p:sp>
        <p:nvSpPr>
          <p:cNvPr id="28" name="矩形 27">
            <a:extLst>
              <a:ext uri="{FF2B5EF4-FFF2-40B4-BE49-F238E27FC236}">
                <a16:creationId xmlns:a16="http://schemas.microsoft.com/office/drawing/2014/main" id="{028F2C5F-B91E-FB4C-AF15-37B7CE2C1C90}"/>
              </a:ext>
            </a:extLst>
          </p:cNvPr>
          <p:cNvSpPr/>
          <p:nvPr/>
        </p:nvSpPr>
        <p:spPr>
          <a:xfrm>
            <a:off x="8523251" y="3179477"/>
            <a:ext cx="1961477" cy="499047"/>
          </a:xfrm>
          <a:prstGeom prst="rect">
            <a:avLst/>
          </a:prstGeom>
        </p:spPr>
        <p:txBody>
          <a:bodyPr wrap="square">
            <a:spAutoFit/>
          </a:bodyPr>
          <a:lstStyle/>
          <a:p>
            <a:pPr>
              <a:lnSpc>
                <a:spcPct val="150000"/>
              </a:lnSpc>
            </a:pPr>
            <a:r>
              <a:rPr lang="zh-CN" altLang="en-US" sz="2000" dirty="0"/>
              <a:t>接受连接请求</a:t>
            </a:r>
          </a:p>
        </p:txBody>
      </p:sp>
    </p:spTree>
    <p:extLst>
      <p:ext uri="{BB962C8B-B14F-4D97-AF65-F5344CB8AC3E}">
        <p14:creationId xmlns:p14="http://schemas.microsoft.com/office/powerpoint/2010/main" val="40979052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3E99512-859A-B246-9D09-19C0BAFD55E7}"/>
              </a:ext>
            </a:extLst>
          </p:cNvPr>
          <p:cNvPicPr>
            <a:picLocks noChangeAspect="1"/>
          </p:cNvPicPr>
          <p:nvPr/>
        </p:nvPicPr>
        <p:blipFill>
          <a:blip r:embed="rId2"/>
          <a:stretch>
            <a:fillRect/>
          </a:stretch>
        </p:blipFill>
        <p:spPr>
          <a:xfrm>
            <a:off x="522889" y="2322186"/>
            <a:ext cx="4763652" cy="2443108"/>
          </a:xfrm>
          <a:prstGeom prst="rect">
            <a:avLst/>
          </a:prstGeom>
        </p:spPr>
      </p:pic>
      <p:sp>
        <p:nvSpPr>
          <p:cNvPr id="19" name="矩形 18">
            <a:extLst>
              <a:ext uri="{FF2B5EF4-FFF2-40B4-BE49-F238E27FC236}">
                <a16:creationId xmlns:a16="http://schemas.microsoft.com/office/drawing/2014/main" id="{09736815-8BE7-7840-9410-376D03290296}"/>
              </a:ext>
            </a:extLst>
          </p:cNvPr>
          <p:cNvSpPr/>
          <p:nvPr/>
        </p:nvSpPr>
        <p:spPr>
          <a:xfrm>
            <a:off x="5428431" y="2207446"/>
            <a:ext cx="6569128" cy="1422377"/>
          </a:xfrm>
          <a:prstGeom prst="rect">
            <a:avLst/>
          </a:prstGeom>
          <a:ln>
            <a:solidFill>
              <a:schemeClr val="tx1"/>
            </a:solidFill>
          </a:ln>
        </p:spPr>
        <p:txBody>
          <a:bodyPr wrap="square">
            <a:spAutoFit/>
          </a:bodyPr>
          <a:lstStyle/>
          <a:p>
            <a:pPr>
              <a:lnSpc>
                <a:spcPct val="150000"/>
              </a:lnSpc>
            </a:pPr>
            <a:r>
              <a:rPr lang="zh-CN" altLang="en-US" sz="2000" dirty="0"/>
              <a:t>答：三次握手情况如下：</a:t>
            </a:r>
            <a:endParaRPr lang="en-US" altLang="zh-CN" sz="2000" dirty="0"/>
          </a:p>
          <a:p>
            <a:pPr>
              <a:lnSpc>
                <a:spcPct val="150000"/>
              </a:lnSpc>
            </a:pPr>
            <a:r>
              <a:rPr lang="zh-CN" altLang="en-US" sz="2000" dirty="0"/>
              <a:t>在</a:t>
            </a:r>
            <a:r>
              <a:rPr lang="en-US" altLang="zh-CN" sz="2000" dirty="0"/>
              <a:t>T</a:t>
            </a:r>
            <a:r>
              <a:rPr lang="en-US" altLang="zh-CN" sz="2000" baseline="-25000" dirty="0"/>
              <a:t>1</a:t>
            </a:r>
            <a:r>
              <a:rPr lang="zh-CN" altLang="en-US" sz="2000" dirty="0"/>
              <a:t>时刻，</a:t>
            </a:r>
            <a:r>
              <a:rPr lang="en-US" altLang="zh-CN" sz="2000" dirty="0">
                <a:solidFill>
                  <a:schemeClr val="bg1"/>
                </a:solidFill>
              </a:rPr>
              <a:t>A</a:t>
            </a:r>
            <a:r>
              <a:rPr lang="zh-CN" altLang="en-US" sz="2000" dirty="0">
                <a:solidFill>
                  <a:schemeClr val="bg1"/>
                </a:solidFill>
              </a:rPr>
              <a:t>向</a:t>
            </a:r>
            <a:r>
              <a:rPr lang="en-US" altLang="zh-CN" sz="2000" dirty="0">
                <a:solidFill>
                  <a:schemeClr val="bg1"/>
                </a:solidFill>
              </a:rPr>
              <a:t>B</a:t>
            </a:r>
            <a:r>
              <a:rPr lang="zh-CN" altLang="en-US" sz="2000" dirty="0"/>
              <a:t>发送请求建立连接段，将请求连接标志字段</a:t>
            </a:r>
            <a:r>
              <a:rPr lang="en-US" altLang="zh-CN" sz="2000" dirty="0"/>
              <a:t>SYN</a:t>
            </a:r>
            <a:r>
              <a:rPr lang="zh-CN" altLang="en-US" sz="2000" dirty="0"/>
              <a:t>置</a:t>
            </a:r>
            <a:r>
              <a:rPr lang="en-US" altLang="zh-CN" sz="2000" dirty="0">
                <a:solidFill>
                  <a:schemeClr val="bg1"/>
                </a:solidFill>
              </a:rPr>
              <a:t>1</a:t>
            </a:r>
            <a:r>
              <a:rPr lang="zh-CN" altLang="en-US" sz="2000" dirty="0"/>
              <a:t>，数据段序列号为</a:t>
            </a:r>
            <a:r>
              <a:rPr lang="en-US" altLang="zh-CN" sz="2000" dirty="0">
                <a:solidFill>
                  <a:schemeClr val="bg1"/>
                </a:solidFill>
              </a:rPr>
              <a:t>1000</a:t>
            </a:r>
            <a:r>
              <a:rPr lang="zh-CN" altLang="en-US" sz="2000" dirty="0"/>
              <a:t>。</a:t>
            </a:r>
          </a:p>
        </p:txBody>
      </p:sp>
      <p:sp>
        <p:nvSpPr>
          <p:cNvPr id="20" name="矩形 19">
            <a:extLst>
              <a:ext uri="{FF2B5EF4-FFF2-40B4-BE49-F238E27FC236}">
                <a16:creationId xmlns:a16="http://schemas.microsoft.com/office/drawing/2014/main" id="{8E85DC33-3278-CB4E-B096-0C453C3FECC2}"/>
              </a:ext>
            </a:extLst>
          </p:cNvPr>
          <p:cNvSpPr/>
          <p:nvPr/>
        </p:nvSpPr>
        <p:spPr>
          <a:xfrm>
            <a:off x="664779" y="316581"/>
            <a:ext cx="10862442" cy="1422377"/>
          </a:xfrm>
          <a:prstGeom prst="rect">
            <a:avLst/>
          </a:prstGeom>
        </p:spPr>
        <p:txBody>
          <a:bodyPr wrap="square">
            <a:spAutoFit/>
          </a:bodyPr>
          <a:lstStyle/>
          <a:p>
            <a:pPr>
              <a:lnSpc>
                <a:spcPct val="150000"/>
              </a:lnSpc>
            </a:pPr>
            <a:r>
              <a:rPr lang="zh-CN" altLang="en-US" sz="2000" dirty="0"/>
              <a:t>图为TCP建立连接的过程示意图，假定主机A进程发送的起始数据段的起始号为1000，服务器B进程发送的数据段的起始号为30</a:t>
            </a:r>
            <a:r>
              <a:rPr lang="en-US" altLang="zh-CN" sz="2000" dirty="0"/>
              <a:t>00</a:t>
            </a:r>
            <a:r>
              <a:rPr lang="zh-CN" altLang="en-US" sz="2000" dirty="0"/>
              <a:t>，请说明三次握手过程及所使用的标志字段SYN、数据段序列号及确认序号的变化情况。</a:t>
            </a:r>
          </a:p>
        </p:txBody>
      </p:sp>
    </p:spTree>
    <p:extLst>
      <p:ext uri="{BB962C8B-B14F-4D97-AF65-F5344CB8AC3E}">
        <p14:creationId xmlns:p14="http://schemas.microsoft.com/office/powerpoint/2010/main" val="14157591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3E99512-859A-B246-9D09-19C0BAFD55E7}"/>
              </a:ext>
            </a:extLst>
          </p:cNvPr>
          <p:cNvPicPr>
            <a:picLocks noChangeAspect="1"/>
          </p:cNvPicPr>
          <p:nvPr/>
        </p:nvPicPr>
        <p:blipFill>
          <a:blip r:embed="rId2"/>
          <a:stretch>
            <a:fillRect/>
          </a:stretch>
        </p:blipFill>
        <p:spPr>
          <a:xfrm>
            <a:off x="522889" y="2322186"/>
            <a:ext cx="4763652" cy="2443108"/>
          </a:xfrm>
          <a:prstGeom prst="rect">
            <a:avLst/>
          </a:prstGeom>
        </p:spPr>
      </p:pic>
      <p:sp>
        <p:nvSpPr>
          <p:cNvPr id="19" name="矩形 18">
            <a:extLst>
              <a:ext uri="{FF2B5EF4-FFF2-40B4-BE49-F238E27FC236}">
                <a16:creationId xmlns:a16="http://schemas.microsoft.com/office/drawing/2014/main" id="{09736815-8BE7-7840-9410-376D03290296}"/>
              </a:ext>
            </a:extLst>
          </p:cNvPr>
          <p:cNvSpPr/>
          <p:nvPr/>
        </p:nvSpPr>
        <p:spPr>
          <a:xfrm>
            <a:off x="5428431" y="2207446"/>
            <a:ext cx="6569128" cy="1422377"/>
          </a:xfrm>
          <a:prstGeom prst="rect">
            <a:avLst/>
          </a:prstGeom>
          <a:ln>
            <a:solidFill>
              <a:schemeClr val="tx1"/>
            </a:solidFill>
          </a:ln>
        </p:spPr>
        <p:txBody>
          <a:bodyPr wrap="square">
            <a:spAutoFit/>
          </a:bodyPr>
          <a:lstStyle/>
          <a:p>
            <a:pPr>
              <a:lnSpc>
                <a:spcPct val="150000"/>
              </a:lnSpc>
            </a:pPr>
            <a:r>
              <a:rPr lang="zh-CN" altLang="en-US" sz="2000" dirty="0"/>
              <a:t>答：三次握手情况如下：</a:t>
            </a:r>
            <a:endParaRPr lang="en-US" altLang="zh-CN" sz="2000" dirty="0"/>
          </a:p>
          <a:p>
            <a:pPr>
              <a:lnSpc>
                <a:spcPct val="150000"/>
              </a:lnSpc>
            </a:pPr>
            <a:r>
              <a:rPr lang="zh-CN" altLang="en-US" sz="2000" dirty="0"/>
              <a:t>在</a:t>
            </a:r>
            <a:r>
              <a:rPr lang="en-US" altLang="zh-CN" sz="2000" dirty="0"/>
              <a:t>T</a:t>
            </a:r>
            <a:r>
              <a:rPr lang="en-US" altLang="zh-CN" sz="2000" baseline="-25000" dirty="0"/>
              <a:t>1</a:t>
            </a:r>
            <a:r>
              <a:rPr lang="zh-CN" altLang="en-US" sz="2000" dirty="0"/>
              <a:t>时刻，</a:t>
            </a:r>
            <a:r>
              <a:rPr lang="en-US" altLang="zh-CN" sz="2000" dirty="0"/>
              <a:t>A</a:t>
            </a:r>
            <a:r>
              <a:rPr lang="zh-CN" altLang="en-US" sz="2000" dirty="0"/>
              <a:t>向</a:t>
            </a:r>
            <a:r>
              <a:rPr lang="en-US" altLang="zh-CN" sz="2000" dirty="0"/>
              <a:t>B</a:t>
            </a:r>
            <a:r>
              <a:rPr lang="zh-CN" altLang="en-US" sz="2000" dirty="0"/>
              <a:t>发送请求建立连接段，将请求连接标志字段</a:t>
            </a:r>
            <a:r>
              <a:rPr lang="en-US" altLang="zh-CN" sz="2000" dirty="0"/>
              <a:t>SYN</a:t>
            </a:r>
            <a:r>
              <a:rPr lang="zh-CN" altLang="en-US" sz="2000" dirty="0"/>
              <a:t>置</a:t>
            </a:r>
            <a:r>
              <a:rPr lang="en-US" altLang="zh-CN" sz="2000" dirty="0"/>
              <a:t>1</a:t>
            </a:r>
            <a:r>
              <a:rPr lang="zh-CN" altLang="en-US" sz="2000" dirty="0"/>
              <a:t>，数据段序列号为</a:t>
            </a:r>
            <a:r>
              <a:rPr lang="en-US" altLang="zh-CN" sz="2000" dirty="0"/>
              <a:t>1000</a:t>
            </a:r>
            <a:r>
              <a:rPr lang="zh-CN" altLang="en-US" sz="2000" dirty="0"/>
              <a:t>。</a:t>
            </a:r>
          </a:p>
        </p:txBody>
      </p:sp>
      <p:sp>
        <p:nvSpPr>
          <p:cNvPr id="5" name="矩形 4">
            <a:extLst>
              <a:ext uri="{FF2B5EF4-FFF2-40B4-BE49-F238E27FC236}">
                <a16:creationId xmlns:a16="http://schemas.microsoft.com/office/drawing/2014/main" id="{062D0D25-59CD-B449-99F2-377E3B1AE9EC}"/>
              </a:ext>
            </a:extLst>
          </p:cNvPr>
          <p:cNvSpPr/>
          <p:nvPr/>
        </p:nvSpPr>
        <p:spPr>
          <a:xfrm>
            <a:off x="664779" y="316581"/>
            <a:ext cx="10862442" cy="1422377"/>
          </a:xfrm>
          <a:prstGeom prst="rect">
            <a:avLst/>
          </a:prstGeom>
        </p:spPr>
        <p:txBody>
          <a:bodyPr wrap="square">
            <a:spAutoFit/>
          </a:bodyPr>
          <a:lstStyle/>
          <a:p>
            <a:pPr>
              <a:lnSpc>
                <a:spcPct val="150000"/>
              </a:lnSpc>
            </a:pPr>
            <a:r>
              <a:rPr lang="zh-CN" altLang="en-US" sz="2000" dirty="0"/>
              <a:t>图为TCP建立连接的过程示意图，假定主机A进程发送的起始数据段的起始号为1000，服务器B进程发送的数据段的起始号为30</a:t>
            </a:r>
            <a:r>
              <a:rPr lang="en-US" altLang="zh-CN" sz="2000" dirty="0"/>
              <a:t>00</a:t>
            </a:r>
            <a:r>
              <a:rPr lang="zh-CN" altLang="en-US" sz="2000" dirty="0"/>
              <a:t>，请说明三次握手过程及所使用的标志字段SYN、数据段序列号及确认序号的变化情况。</a:t>
            </a:r>
          </a:p>
        </p:txBody>
      </p:sp>
    </p:spTree>
    <p:extLst>
      <p:ext uri="{BB962C8B-B14F-4D97-AF65-F5344CB8AC3E}">
        <p14:creationId xmlns:p14="http://schemas.microsoft.com/office/powerpoint/2010/main" val="339022730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3E99512-859A-B246-9D09-19C0BAFD55E7}"/>
              </a:ext>
            </a:extLst>
          </p:cNvPr>
          <p:cNvPicPr>
            <a:picLocks noChangeAspect="1"/>
          </p:cNvPicPr>
          <p:nvPr/>
        </p:nvPicPr>
        <p:blipFill>
          <a:blip r:embed="rId2"/>
          <a:stretch>
            <a:fillRect/>
          </a:stretch>
        </p:blipFill>
        <p:spPr>
          <a:xfrm>
            <a:off x="522889" y="2322186"/>
            <a:ext cx="4763652" cy="2443108"/>
          </a:xfrm>
          <a:prstGeom prst="rect">
            <a:avLst/>
          </a:prstGeom>
        </p:spPr>
      </p:pic>
      <p:sp>
        <p:nvSpPr>
          <p:cNvPr id="19" name="矩形 18">
            <a:extLst>
              <a:ext uri="{FF2B5EF4-FFF2-40B4-BE49-F238E27FC236}">
                <a16:creationId xmlns:a16="http://schemas.microsoft.com/office/drawing/2014/main" id="{09736815-8BE7-7840-9410-376D03290296}"/>
              </a:ext>
            </a:extLst>
          </p:cNvPr>
          <p:cNvSpPr/>
          <p:nvPr/>
        </p:nvSpPr>
        <p:spPr>
          <a:xfrm>
            <a:off x="5428431" y="2207446"/>
            <a:ext cx="6506066" cy="1884042"/>
          </a:xfrm>
          <a:prstGeom prst="rect">
            <a:avLst/>
          </a:prstGeom>
          <a:ln>
            <a:solidFill>
              <a:schemeClr val="tx1"/>
            </a:solidFill>
          </a:ln>
        </p:spPr>
        <p:txBody>
          <a:bodyPr wrap="square">
            <a:spAutoFit/>
          </a:bodyPr>
          <a:lstStyle/>
          <a:p>
            <a:pPr>
              <a:lnSpc>
                <a:spcPct val="150000"/>
              </a:lnSpc>
            </a:pPr>
            <a:r>
              <a:rPr lang="zh-CN" altLang="en-US" sz="2000" dirty="0"/>
              <a:t>答：三次握手情况如下：</a:t>
            </a:r>
            <a:endParaRPr lang="en-US" altLang="zh-CN" sz="2000" dirty="0"/>
          </a:p>
          <a:p>
            <a:pPr>
              <a:lnSpc>
                <a:spcPct val="150000"/>
              </a:lnSpc>
            </a:pPr>
            <a:r>
              <a:rPr lang="zh-CN" altLang="en-US" sz="2000" dirty="0"/>
              <a:t>在</a:t>
            </a:r>
            <a:r>
              <a:rPr lang="en-US" altLang="zh-CN" sz="2000" dirty="0"/>
              <a:t>T</a:t>
            </a:r>
            <a:r>
              <a:rPr lang="en-US" altLang="zh-CN" sz="2000" baseline="-25000" dirty="0"/>
              <a:t>2</a:t>
            </a:r>
            <a:r>
              <a:rPr lang="zh-CN" altLang="en-US" sz="2000" dirty="0"/>
              <a:t>时刻，</a:t>
            </a:r>
            <a:r>
              <a:rPr lang="en-US" altLang="zh-CN" sz="2000" dirty="0">
                <a:solidFill>
                  <a:schemeClr val="bg1"/>
                </a:solidFill>
              </a:rPr>
              <a:t>B</a:t>
            </a:r>
            <a:r>
              <a:rPr lang="zh-CN" altLang="en-US" sz="2000" dirty="0"/>
              <a:t>接收到</a:t>
            </a:r>
            <a:r>
              <a:rPr lang="en-US" altLang="zh-CN" sz="2000" dirty="0">
                <a:solidFill>
                  <a:schemeClr val="bg1"/>
                </a:solidFill>
              </a:rPr>
              <a:t>A</a:t>
            </a:r>
            <a:r>
              <a:rPr lang="zh-CN" altLang="en-US" sz="2000" dirty="0"/>
              <a:t>发来的连接请求段后，发送应答段，将其中的</a:t>
            </a:r>
            <a:r>
              <a:rPr lang="en-US" altLang="zh-CN" sz="2000" dirty="0"/>
              <a:t>SYN</a:t>
            </a:r>
            <a:r>
              <a:rPr lang="zh-CN" altLang="en-US" sz="2000" dirty="0"/>
              <a:t>置</a:t>
            </a:r>
            <a:r>
              <a:rPr lang="en-US" altLang="zh-CN" sz="2000" dirty="0">
                <a:solidFill>
                  <a:schemeClr val="bg1"/>
                </a:solidFill>
              </a:rPr>
              <a:t>1</a:t>
            </a:r>
            <a:r>
              <a:rPr lang="zh-CN" altLang="en-US" sz="2000" dirty="0"/>
              <a:t>，确认序号为</a:t>
            </a:r>
            <a:r>
              <a:rPr lang="en-US" altLang="zh-CN" sz="2000" dirty="0">
                <a:solidFill>
                  <a:schemeClr val="bg1"/>
                </a:solidFill>
              </a:rPr>
              <a:t>1001</a:t>
            </a:r>
            <a:r>
              <a:rPr lang="zh-CN" altLang="en-US" sz="2000" dirty="0"/>
              <a:t>，本段序列号为</a:t>
            </a:r>
            <a:r>
              <a:rPr lang="en-US" altLang="zh-CN" sz="2000" dirty="0">
                <a:solidFill>
                  <a:schemeClr val="bg1"/>
                </a:solidFill>
              </a:rPr>
              <a:t>3000</a:t>
            </a:r>
            <a:r>
              <a:rPr lang="zh-CN" altLang="en-US" sz="2000" dirty="0"/>
              <a:t>。</a:t>
            </a:r>
          </a:p>
        </p:txBody>
      </p:sp>
      <p:sp>
        <p:nvSpPr>
          <p:cNvPr id="5" name="矩形 4">
            <a:extLst>
              <a:ext uri="{FF2B5EF4-FFF2-40B4-BE49-F238E27FC236}">
                <a16:creationId xmlns:a16="http://schemas.microsoft.com/office/drawing/2014/main" id="{CFD40DE1-43E4-6E4C-BF32-416A31252666}"/>
              </a:ext>
            </a:extLst>
          </p:cNvPr>
          <p:cNvSpPr/>
          <p:nvPr/>
        </p:nvSpPr>
        <p:spPr>
          <a:xfrm>
            <a:off x="664779" y="316581"/>
            <a:ext cx="10862442" cy="1422377"/>
          </a:xfrm>
          <a:prstGeom prst="rect">
            <a:avLst/>
          </a:prstGeom>
        </p:spPr>
        <p:txBody>
          <a:bodyPr wrap="square">
            <a:spAutoFit/>
          </a:bodyPr>
          <a:lstStyle/>
          <a:p>
            <a:pPr>
              <a:lnSpc>
                <a:spcPct val="150000"/>
              </a:lnSpc>
            </a:pPr>
            <a:r>
              <a:rPr lang="zh-CN" altLang="en-US" sz="2000" dirty="0"/>
              <a:t>图为TCP建立连接的过程示意图，假定主机A进程发送的起始数据段的起始号为1000，服务器B进程发送的数据段的起始号为30</a:t>
            </a:r>
            <a:r>
              <a:rPr lang="en-US" altLang="zh-CN" sz="2000" dirty="0"/>
              <a:t>00</a:t>
            </a:r>
            <a:r>
              <a:rPr lang="zh-CN" altLang="en-US" sz="2000" dirty="0"/>
              <a:t>，请说明三次握手过程及所使用的标志字段SYN、数据段序列号及确认序号的变化情况。</a:t>
            </a:r>
          </a:p>
        </p:txBody>
      </p:sp>
    </p:spTree>
    <p:extLst>
      <p:ext uri="{BB962C8B-B14F-4D97-AF65-F5344CB8AC3E}">
        <p14:creationId xmlns:p14="http://schemas.microsoft.com/office/powerpoint/2010/main" val="3049360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3E99512-859A-B246-9D09-19C0BAFD55E7}"/>
              </a:ext>
            </a:extLst>
          </p:cNvPr>
          <p:cNvPicPr>
            <a:picLocks noChangeAspect="1"/>
          </p:cNvPicPr>
          <p:nvPr/>
        </p:nvPicPr>
        <p:blipFill>
          <a:blip r:embed="rId2"/>
          <a:stretch>
            <a:fillRect/>
          </a:stretch>
        </p:blipFill>
        <p:spPr>
          <a:xfrm>
            <a:off x="522889" y="2322186"/>
            <a:ext cx="4763652" cy="2443108"/>
          </a:xfrm>
          <a:prstGeom prst="rect">
            <a:avLst/>
          </a:prstGeom>
        </p:spPr>
      </p:pic>
      <p:sp>
        <p:nvSpPr>
          <p:cNvPr id="19" name="矩形 18">
            <a:extLst>
              <a:ext uri="{FF2B5EF4-FFF2-40B4-BE49-F238E27FC236}">
                <a16:creationId xmlns:a16="http://schemas.microsoft.com/office/drawing/2014/main" id="{09736815-8BE7-7840-9410-376D03290296}"/>
              </a:ext>
            </a:extLst>
          </p:cNvPr>
          <p:cNvSpPr/>
          <p:nvPr/>
        </p:nvSpPr>
        <p:spPr>
          <a:xfrm>
            <a:off x="5428431" y="2207446"/>
            <a:ext cx="6506066" cy="1884042"/>
          </a:xfrm>
          <a:prstGeom prst="rect">
            <a:avLst/>
          </a:prstGeom>
          <a:ln>
            <a:solidFill>
              <a:schemeClr val="tx1"/>
            </a:solidFill>
          </a:ln>
        </p:spPr>
        <p:txBody>
          <a:bodyPr wrap="square">
            <a:spAutoFit/>
          </a:bodyPr>
          <a:lstStyle/>
          <a:p>
            <a:pPr>
              <a:lnSpc>
                <a:spcPct val="150000"/>
              </a:lnSpc>
            </a:pPr>
            <a:r>
              <a:rPr lang="zh-CN" altLang="en-US" sz="2000" dirty="0"/>
              <a:t>答：三次握手情况如下：</a:t>
            </a:r>
            <a:endParaRPr lang="en-US" altLang="zh-CN" sz="2000" dirty="0"/>
          </a:p>
          <a:p>
            <a:pPr>
              <a:lnSpc>
                <a:spcPct val="150000"/>
              </a:lnSpc>
            </a:pPr>
            <a:r>
              <a:rPr lang="zh-CN" altLang="en-US" sz="2000" dirty="0"/>
              <a:t>在</a:t>
            </a:r>
            <a:r>
              <a:rPr lang="en-US" altLang="zh-CN" sz="2000" dirty="0"/>
              <a:t>T</a:t>
            </a:r>
            <a:r>
              <a:rPr lang="en-US" altLang="zh-CN" sz="2000" baseline="-25000" dirty="0"/>
              <a:t>2</a:t>
            </a:r>
            <a:r>
              <a:rPr lang="zh-CN" altLang="en-US" sz="2000" dirty="0"/>
              <a:t>时刻，</a:t>
            </a:r>
            <a:r>
              <a:rPr lang="en-US" altLang="zh-CN" sz="2000" dirty="0"/>
              <a:t>B</a:t>
            </a:r>
            <a:r>
              <a:rPr lang="zh-CN" altLang="en-US" sz="2000" dirty="0"/>
              <a:t>接收到</a:t>
            </a:r>
            <a:r>
              <a:rPr lang="en-US" altLang="zh-CN" sz="2000" dirty="0"/>
              <a:t>A</a:t>
            </a:r>
            <a:r>
              <a:rPr lang="zh-CN" altLang="en-US" sz="2000" dirty="0"/>
              <a:t>发来的连接请求段后，发送应答段，将其中的</a:t>
            </a:r>
            <a:r>
              <a:rPr lang="en-US" altLang="zh-CN" sz="2000" dirty="0"/>
              <a:t>SYN</a:t>
            </a:r>
            <a:r>
              <a:rPr lang="zh-CN" altLang="en-US" sz="2000" dirty="0"/>
              <a:t>置</a:t>
            </a:r>
            <a:r>
              <a:rPr lang="en-US" altLang="zh-CN" sz="2000" dirty="0"/>
              <a:t>1</a:t>
            </a:r>
            <a:r>
              <a:rPr lang="zh-CN" altLang="en-US" sz="2000" dirty="0"/>
              <a:t>，确认序号为</a:t>
            </a:r>
            <a:r>
              <a:rPr lang="en-US" altLang="zh-CN" sz="2000" dirty="0"/>
              <a:t>1001</a:t>
            </a:r>
            <a:r>
              <a:rPr lang="zh-CN" altLang="en-US" sz="2000" dirty="0"/>
              <a:t>，本段序列号为</a:t>
            </a:r>
            <a:r>
              <a:rPr lang="en-US" altLang="zh-CN" sz="2000" dirty="0"/>
              <a:t>3000</a:t>
            </a:r>
            <a:r>
              <a:rPr lang="zh-CN" altLang="en-US" sz="2000" dirty="0"/>
              <a:t>。</a:t>
            </a:r>
          </a:p>
        </p:txBody>
      </p:sp>
      <p:sp>
        <p:nvSpPr>
          <p:cNvPr id="5" name="矩形 4">
            <a:extLst>
              <a:ext uri="{FF2B5EF4-FFF2-40B4-BE49-F238E27FC236}">
                <a16:creationId xmlns:a16="http://schemas.microsoft.com/office/drawing/2014/main" id="{CFD40DE1-43E4-6E4C-BF32-416A31252666}"/>
              </a:ext>
            </a:extLst>
          </p:cNvPr>
          <p:cNvSpPr/>
          <p:nvPr/>
        </p:nvSpPr>
        <p:spPr>
          <a:xfrm>
            <a:off x="664779" y="316581"/>
            <a:ext cx="10862442" cy="1422377"/>
          </a:xfrm>
          <a:prstGeom prst="rect">
            <a:avLst/>
          </a:prstGeom>
        </p:spPr>
        <p:txBody>
          <a:bodyPr wrap="square">
            <a:spAutoFit/>
          </a:bodyPr>
          <a:lstStyle/>
          <a:p>
            <a:pPr>
              <a:lnSpc>
                <a:spcPct val="150000"/>
              </a:lnSpc>
            </a:pPr>
            <a:r>
              <a:rPr lang="zh-CN" altLang="en-US" sz="2000" dirty="0"/>
              <a:t>图为TCP建立连接的过程示意图，假定主机A进程发送的起始数据段的起始号为1000，服务器B进程发送的数据段的起始号为30</a:t>
            </a:r>
            <a:r>
              <a:rPr lang="en-US" altLang="zh-CN" sz="2000" dirty="0"/>
              <a:t>00</a:t>
            </a:r>
            <a:r>
              <a:rPr lang="zh-CN" altLang="en-US" sz="2000" dirty="0"/>
              <a:t>，请说明三次握手过程及所使用的标志字段SYN、数据段序列号及确认序号的变化情况。</a:t>
            </a:r>
          </a:p>
        </p:txBody>
      </p:sp>
    </p:spTree>
    <p:extLst>
      <p:ext uri="{BB962C8B-B14F-4D97-AF65-F5344CB8AC3E}">
        <p14:creationId xmlns:p14="http://schemas.microsoft.com/office/powerpoint/2010/main" val="7081462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3E99512-859A-B246-9D09-19C0BAFD55E7}"/>
              </a:ext>
            </a:extLst>
          </p:cNvPr>
          <p:cNvPicPr>
            <a:picLocks noChangeAspect="1"/>
          </p:cNvPicPr>
          <p:nvPr/>
        </p:nvPicPr>
        <p:blipFill>
          <a:blip r:embed="rId2"/>
          <a:stretch>
            <a:fillRect/>
          </a:stretch>
        </p:blipFill>
        <p:spPr>
          <a:xfrm>
            <a:off x="522889" y="2322186"/>
            <a:ext cx="4763652" cy="2443108"/>
          </a:xfrm>
          <a:prstGeom prst="rect">
            <a:avLst/>
          </a:prstGeom>
        </p:spPr>
      </p:pic>
      <p:sp>
        <p:nvSpPr>
          <p:cNvPr id="19" name="矩形 18">
            <a:extLst>
              <a:ext uri="{FF2B5EF4-FFF2-40B4-BE49-F238E27FC236}">
                <a16:creationId xmlns:a16="http://schemas.microsoft.com/office/drawing/2014/main" id="{09736815-8BE7-7840-9410-376D03290296}"/>
              </a:ext>
            </a:extLst>
          </p:cNvPr>
          <p:cNvSpPr/>
          <p:nvPr/>
        </p:nvSpPr>
        <p:spPr>
          <a:xfrm>
            <a:off x="5428431" y="2207446"/>
            <a:ext cx="6537597" cy="1422377"/>
          </a:xfrm>
          <a:prstGeom prst="rect">
            <a:avLst/>
          </a:prstGeom>
          <a:ln>
            <a:solidFill>
              <a:schemeClr val="tx1"/>
            </a:solidFill>
          </a:ln>
        </p:spPr>
        <p:txBody>
          <a:bodyPr wrap="square">
            <a:spAutoFit/>
          </a:bodyPr>
          <a:lstStyle/>
          <a:p>
            <a:pPr>
              <a:lnSpc>
                <a:spcPct val="150000"/>
              </a:lnSpc>
            </a:pPr>
            <a:r>
              <a:rPr lang="zh-CN" altLang="en-US" sz="2000" dirty="0"/>
              <a:t>答：三次握手情况如下：</a:t>
            </a:r>
            <a:endParaRPr lang="en-US" altLang="zh-CN" sz="2000" dirty="0"/>
          </a:p>
          <a:p>
            <a:pPr>
              <a:lnSpc>
                <a:spcPct val="150000"/>
              </a:lnSpc>
            </a:pPr>
            <a:r>
              <a:rPr lang="zh-CN" altLang="en-US" sz="2000" dirty="0"/>
              <a:t>在</a:t>
            </a:r>
            <a:r>
              <a:rPr lang="en-US" altLang="zh-CN" sz="2000" dirty="0"/>
              <a:t>T</a:t>
            </a:r>
            <a:r>
              <a:rPr lang="en-US" altLang="zh-CN" sz="2000" baseline="-25000" dirty="0"/>
              <a:t>3</a:t>
            </a:r>
            <a:r>
              <a:rPr lang="zh-CN" altLang="en-US" sz="2000" dirty="0"/>
              <a:t>时刻，</a:t>
            </a:r>
            <a:r>
              <a:rPr lang="en-US" altLang="zh-CN" sz="2000" dirty="0">
                <a:solidFill>
                  <a:schemeClr val="bg1"/>
                </a:solidFill>
              </a:rPr>
              <a:t>A</a:t>
            </a:r>
            <a:r>
              <a:rPr lang="zh-CN" altLang="en-US" sz="2000" dirty="0"/>
              <a:t>在接收到</a:t>
            </a:r>
            <a:r>
              <a:rPr lang="en-US" altLang="zh-CN" sz="2000" dirty="0">
                <a:solidFill>
                  <a:schemeClr val="bg1"/>
                </a:solidFill>
              </a:rPr>
              <a:t>B</a:t>
            </a:r>
            <a:r>
              <a:rPr lang="zh-CN" altLang="en-US" sz="2000" dirty="0"/>
              <a:t>发来的应答段后，确认序号为</a:t>
            </a:r>
            <a:r>
              <a:rPr lang="en-US" altLang="zh-CN" sz="2000" dirty="0">
                <a:solidFill>
                  <a:schemeClr val="bg1"/>
                </a:solidFill>
              </a:rPr>
              <a:t>3001</a:t>
            </a:r>
            <a:r>
              <a:rPr lang="zh-CN" altLang="en-US" sz="2000" dirty="0"/>
              <a:t>，本段序列号为</a:t>
            </a:r>
            <a:r>
              <a:rPr lang="en-US" altLang="zh-CN" sz="2000" dirty="0">
                <a:solidFill>
                  <a:schemeClr val="bg1"/>
                </a:solidFill>
              </a:rPr>
              <a:t>1001</a:t>
            </a:r>
            <a:r>
              <a:rPr lang="en-US" altLang="zh-CN" sz="2000" dirty="0"/>
              <a:t>.</a:t>
            </a:r>
            <a:endParaRPr lang="zh-CN" altLang="en-US" sz="2000" dirty="0"/>
          </a:p>
        </p:txBody>
      </p:sp>
      <p:sp>
        <p:nvSpPr>
          <p:cNvPr id="5" name="矩形 4">
            <a:extLst>
              <a:ext uri="{FF2B5EF4-FFF2-40B4-BE49-F238E27FC236}">
                <a16:creationId xmlns:a16="http://schemas.microsoft.com/office/drawing/2014/main" id="{98C601E5-C4CC-214A-8384-8EE7B4B62D37}"/>
              </a:ext>
            </a:extLst>
          </p:cNvPr>
          <p:cNvSpPr/>
          <p:nvPr/>
        </p:nvSpPr>
        <p:spPr>
          <a:xfrm>
            <a:off x="664779" y="316581"/>
            <a:ext cx="10862442" cy="1422377"/>
          </a:xfrm>
          <a:prstGeom prst="rect">
            <a:avLst/>
          </a:prstGeom>
        </p:spPr>
        <p:txBody>
          <a:bodyPr wrap="square">
            <a:spAutoFit/>
          </a:bodyPr>
          <a:lstStyle/>
          <a:p>
            <a:pPr>
              <a:lnSpc>
                <a:spcPct val="150000"/>
              </a:lnSpc>
            </a:pPr>
            <a:r>
              <a:rPr lang="zh-CN" altLang="en-US" sz="2000" dirty="0"/>
              <a:t>图为TCP建立连接的过程示意图，假定主机A进程发送的起始数据段的起始号为1000，服务器B进程发送的数据段的起始号为30</a:t>
            </a:r>
            <a:r>
              <a:rPr lang="en-US" altLang="zh-CN" sz="2000" dirty="0"/>
              <a:t>00</a:t>
            </a:r>
            <a:r>
              <a:rPr lang="zh-CN" altLang="en-US" sz="2000" dirty="0"/>
              <a:t>，请说明三次握手过程及所使用的标志字段SYN、数据段序列号及确认序号的变化情况。</a:t>
            </a:r>
          </a:p>
        </p:txBody>
      </p:sp>
    </p:spTree>
    <p:extLst>
      <p:ext uri="{BB962C8B-B14F-4D97-AF65-F5344CB8AC3E}">
        <p14:creationId xmlns:p14="http://schemas.microsoft.com/office/powerpoint/2010/main" val="21997059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3E99512-859A-B246-9D09-19C0BAFD55E7}"/>
              </a:ext>
            </a:extLst>
          </p:cNvPr>
          <p:cNvPicPr>
            <a:picLocks noChangeAspect="1"/>
          </p:cNvPicPr>
          <p:nvPr/>
        </p:nvPicPr>
        <p:blipFill>
          <a:blip r:embed="rId2"/>
          <a:stretch>
            <a:fillRect/>
          </a:stretch>
        </p:blipFill>
        <p:spPr>
          <a:xfrm>
            <a:off x="522889" y="2322186"/>
            <a:ext cx="4763652" cy="2443108"/>
          </a:xfrm>
          <a:prstGeom prst="rect">
            <a:avLst/>
          </a:prstGeom>
        </p:spPr>
      </p:pic>
      <p:sp>
        <p:nvSpPr>
          <p:cNvPr id="19" name="矩形 18">
            <a:extLst>
              <a:ext uri="{FF2B5EF4-FFF2-40B4-BE49-F238E27FC236}">
                <a16:creationId xmlns:a16="http://schemas.microsoft.com/office/drawing/2014/main" id="{09736815-8BE7-7840-9410-376D03290296}"/>
              </a:ext>
            </a:extLst>
          </p:cNvPr>
          <p:cNvSpPr/>
          <p:nvPr/>
        </p:nvSpPr>
        <p:spPr>
          <a:xfrm>
            <a:off x="5428431" y="2207446"/>
            <a:ext cx="6537597" cy="1422377"/>
          </a:xfrm>
          <a:prstGeom prst="rect">
            <a:avLst/>
          </a:prstGeom>
          <a:ln>
            <a:solidFill>
              <a:schemeClr val="tx1"/>
            </a:solidFill>
          </a:ln>
        </p:spPr>
        <p:txBody>
          <a:bodyPr wrap="square">
            <a:spAutoFit/>
          </a:bodyPr>
          <a:lstStyle/>
          <a:p>
            <a:pPr>
              <a:lnSpc>
                <a:spcPct val="150000"/>
              </a:lnSpc>
            </a:pPr>
            <a:r>
              <a:rPr lang="zh-CN" altLang="en-US" sz="2000" dirty="0"/>
              <a:t>答：三次握手情况如下：</a:t>
            </a:r>
            <a:endParaRPr lang="en-US" altLang="zh-CN" sz="2000" dirty="0"/>
          </a:p>
          <a:p>
            <a:pPr>
              <a:lnSpc>
                <a:spcPct val="150000"/>
              </a:lnSpc>
            </a:pPr>
            <a:r>
              <a:rPr lang="zh-CN" altLang="en-US" sz="2000" dirty="0"/>
              <a:t>在</a:t>
            </a:r>
            <a:r>
              <a:rPr lang="en-US" altLang="zh-CN" sz="2000" dirty="0"/>
              <a:t>T</a:t>
            </a:r>
            <a:r>
              <a:rPr lang="en-US" altLang="zh-CN" sz="2000" baseline="-25000" dirty="0"/>
              <a:t>3</a:t>
            </a:r>
            <a:r>
              <a:rPr lang="zh-CN" altLang="en-US" sz="2000" dirty="0"/>
              <a:t>时刻，</a:t>
            </a:r>
            <a:r>
              <a:rPr lang="en-US" altLang="zh-CN" sz="2000" dirty="0"/>
              <a:t>A</a:t>
            </a:r>
            <a:r>
              <a:rPr lang="zh-CN" altLang="en-US" sz="2000" dirty="0"/>
              <a:t>在接收到</a:t>
            </a:r>
            <a:r>
              <a:rPr lang="en-US" altLang="zh-CN" sz="2000" dirty="0"/>
              <a:t>B</a:t>
            </a:r>
            <a:r>
              <a:rPr lang="zh-CN" altLang="en-US" sz="2000" dirty="0"/>
              <a:t>发来的应答段后，确认序号为</a:t>
            </a:r>
            <a:r>
              <a:rPr lang="en-US" altLang="zh-CN" sz="2000" dirty="0"/>
              <a:t>3001</a:t>
            </a:r>
            <a:r>
              <a:rPr lang="zh-CN" altLang="en-US" sz="2000" dirty="0"/>
              <a:t>，本段序列号为</a:t>
            </a:r>
            <a:r>
              <a:rPr lang="en-US" altLang="zh-CN" sz="2000" dirty="0"/>
              <a:t>1001.</a:t>
            </a:r>
            <a:endParaRPr lang="zh-CN" altLang="en-US" sz="2000" dirty="0"/>
          </a:p>
        </p:txBody>
      </p:sp>
      <p:sp>
        <p:nvSpPr>
          <p:cNvPr id="5" name="矩形 4">
            <a:extLst>
              <a:ext uri="{FF2B5EF4-FFF2-40B4-BE49-F238E27FC236}">
                <a16:creationId xmlns:a16="http://schemas.microsoft.com/office/drawing/2014/main" id="{98C601E5-C4CC-214A-8384-8EE7B4B62D37}"/>
              </a:ext>
            </a:extLst>
          </p:cNvPr>
          <p:cNvSpPr/>
          <p:nvPr/>
        </p:nvSpPr>
        <p:spPr>
          <a:xfrm>
            <a:off x="664779" y="316581"/>
            <a:ext cx="10862442" cy="1422377"/>
          </a:xfrm>
          <a:prstGeom prst="rect">
            <a:avLst/>
          </a:prstGeom>
        </p:spPr>
        <p:txBody>
          <a:bodyPr wrap="square">
            <a:spAutoFit/>
          </a:bodyPr>
          <a:lstStyle/>
          <a:p>
            <a:pPr>
              <a:lnSpc>
                <a:spcPct val="150000"/>
              </a:lnSpc>
            </a:pPr>
            <a:r>
              <a:rPr lang="zh-CN" altLang="en-US" sz="2000" dirty="0"/>
              <a:t>图为TCP建立连接的过程示意图，假定主机A进程发送的起始数据段的起始号为1000，服务器B进程发送的数据段的起始号为30</a:t>
            </a:r>
            <a:r>
              <a:rPr lang="en-US" altLang="zh-CN" sz="2000" dirty="0"/>
              <a:t>00</a:t>
            </a:r>
            <a:r>
              <a:rPr lang="zh-CN" altLang="en-US" sz="2000" dirty="0"/>
              <a:t>，请说明三次握手过程及所使用的标志字段SYN、数据段序列号及确认序号的变化情况。</a:t>
            </a:r>
          </a:p>
        </p:txBody>
      </p:sp>
    </p:spTree>
    <p:extLst>
      <p:ext uri="{BB962C8B-B14F-4D97-AF65-F5344CB8AC3E}">
        <p14:creationId xmlns:p14="http://schemas.microsoft.com/office/powerpoint/2010/main" val="36547870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2F0D76A-F434-B244-8B81-B13C095F20D2}"/>
              </a:ext>
            </a:extLst>
          </p:cNvPr>
          <p:cNvSpPr/>
          <p:nvPr/>
        </p:nvSpPr>
        <p:spPr>
          <a:xfrm>
            <a:off x="488731" y="410098"/>
            <a:ext cx="10783614" cy="3731214"/>
          </a:xfrm>
          <a:prstGeom prst="rect">
            <a:avLst/>
          </a:prstGeom>
        </p:spPr>
        <p:txBody>
          <a:bodyPr wrap="square">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主机A向主机B连续发送了两个TCP报文段，其字节序号分别为50和80。假设此前发送的数据报已正确接收，请回答下列问题：</a:t>
            </a:r>
          </a:p>
          <a:p>
            <a:pPr>
              <a:lnSpc>
                <a:spcPct val="150000"/>
              </a:lnSpc>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）第一个报文段携带了多少个字节的数据?</a:t>
            </a:r>
          </a:p>
          <a:p>
            <a:pPr>
              <a:lnSpc>
                <a:spcPct val="150000"/>
              </a:lnSpc>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）主机B收到第一个报文段后发回的确认号是多少?</a:t>
            </a:r>
          </a:p>
          <a:p>
            <a:pPr>
              <a:lnSpc>
                <a:spcPct val="150000"/>
              </a:lnSpc>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）如果主机B收到第二个报文段后发回的确认号是160，试问A发送的第二个报文段中的数据有多少字节?</a:t>
            </a:r>
          </a:p>
          <a:p>
            <a:pPr>
              <a:lnSpc>
                <a:spcPct val="150000"/>
              </a:lnSpc>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）如果A发送的第一个报文段丢失，但第二个报文段到达了B。B在第二个报文段到达后向A发送确认。试问这个确认号应为多少?</a:t>
            </a:r>
          </a:p>
        </p:txBody>
      </p:sp>
    </p:spTree>
    <p:extLst>
      <p:ext uri="{BB962C8B-B14F-4D97-AF65-F5344CB8AC3E}">
        <p14:creationId xmlns:p14="http://schemas.microsoft.com/office/powerpoint/2010/main" val="3453573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1470025" y="1567180"/>
            <a:ext cx="7635875" cy="3415030"/>
          </a:xfrm>
          <a:prstGeom prst="rect">
            <a:avLst/>
          </a:prstGeom>
          <a:noFill/>
        </p:spPr>
        <p:txBody>
          <a:bodyPr wrap="square" rtlCol="0" anchor="t">
            <a:spAutoFit/>
          </a:bodyPr>
          <a:lstStyle/>
          <a:p>
            <a:r>
              <a:rPr lang="zh-CN" altLang="en-US" sz="2400" dirty="0">
                <a:latin typeface="微软雅黑" panose="020B0503020204020204" charset="-122"/>
                <a:ea typeface="微软雅黑" panose="020B0503020204020204" charset="-122"/>
                <a:cs typeface="微软雅黑" panose="020B0503020204020204" charset="-122"/>
              </a:rPr>
              <a:t>下列关于UDP所提供服务的特征表述错误的是（</a:t>
            </a:r>
            <a:r>
              <a:rPr lang="en-US" altLang="zh-CN" sz="2400" b="1" dirty="0">
                <a:solidFill>
                  <a:srgbClr val="C00000"/>
                </a:solidFill>
                <a:latin typeface="微软雅黑" panose="020B0503020204020204" charset="-122"/>
                <a:ea typeface="微软雅黑" panose="020B0503020204020204" charset="-122"/>
                <a:cs typeface="微软雅黑" panose="020B0503020204020204" charset="-122"/>
              </a:rPr>
              <a:t>C</a:t>
            </a:r>
            <a:r>
              <a:rPr lang="zh-CN" altLang="en-US" sz="2400" dirty="0">
                <a:latin typeface="微软雅黑" panose="020B0503020204020204" charset="-122"/>
                <a:ea typeface="微软雅黑" panose="020B0503020204020204" charset="-122"/>
                <a:cs typeface="微软雅黑" panose="020B0503020204020204" charset="-122"/>
              </a:rPr>
              <a:t>）</a:t>
            </a:r>
          </a:p>
          <a:p>
            <a:endParaRPr lang="zh-CN" altLang="en-US" sz="2400" dirty="0">
              <a:latin typeface="微软雅黑" panose="020B0503020204020204" charset="-122"/>
              <a:ea typeface="微软雅黑" panose="020B0503020204020204" charset="-122"/>
              <a:cs typeface="微软雅黑" panose="020B0503020204020204" charset="-122"/>
            </a:endParaRPr>
          </a:p>
          <a:p>
            <a:r>
              <a:rPr lang="zh-CN" altLang="en-US" sz="2400" dirty="0">
                <a:latin typeface="微软雅黑" panose="020B0503020204020204" charset="-122"/>
                <a:ea typeface="微软雅黑" panose="020B0503020204020204" charset="-122"/>
                <a:cs typeface="微软雅黑" panose="020B0503020204020204" charset="-122"/>
              </a:rPr>
              <a:t>A:对数据报不进行检查与修改 </a:t>
            </a:r>
          </a:p>
          <a:p>
            <a:endParaRPr lang="zh-CN" altLang="en-US" sz="2400" dirty="0">
              <a:latin typeface="微软雅黑" panose="020B0503020204020204" charset="-122"/>
              <a:ea typeface="微软雅黑" panose="020B0503020204020204" charset="-122"/>
              <a:cs typeface="微软雅黑" panose="020B0503020204020204" charset="-122"/>
            </a:endParaRPr>
          </a:p>
          <a:p>
            <a:r>
              <a:rPr lang="zh-CN" altLang="en-US" sz="2400" dirty="0">
                <a:latin typeface="微软雅黑" panose="020B0503020204020204" charset="-122"/>
                <a:ea typeface="微软雅黑" panose="020B0503020204020204" charset="-122"/>
                <a:cs typeface="微软雅黑" panose="020B0503020204020204" charset="-122"/>
              </a:rPr>
              <a:t>B:传输数据前不需要建立连接</a:t>
            </a:r>
          </a:p>
          <a:p>
            <a:endParaRPr lang="zh-CN" altLang="en-US" sz="2400" dirty="0">
              <a:latin typeface="微软雅黑" panose="020B0503020204020204" charset="-122"/>
              <a:ea typeface="微软雅黑" panose="020B0503020204020204" charset="-122"/>
              <a:cs typeface="微软雅黑" panose="020B0503020204020204" charset="-122"/>
            </a:endParaRPr>
          </a:p>
          <a:p>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rPr>
              <a:t>C:不会出现分组的丢失和重复</a:t>
            </a:r>
            <a:endParaRPr lang="zh-CN" altLang="en-US" sz="2400" dirty="0">
              <a:latin typeface="微软雅黑" panose="020B0503020204020204" charset="-122"/>
              <a:ea typeface="微软雅黑" panose="020B0503020204020204" charset="-122"/>
              <a:cs typeface="微软雅黑" panose="020B0503020204020204" charset="-122"/>
            </a:endParaRPr>
          </a:p>
          <a:p>
            <a:endParaRPr lang="zh-CN" altLang="en-US" sz="2400" dirty="0">
              <a:latin typeface="微软雅黑" panose="020B0503020204020204" charset="-122"/>
              <a:ea typeface="微软雅黑" panose="020B0503020204020204" charset="-122"/>
              <a:cs typeface="微软雅黑" panose="020B0503020204020204" charset="-122"/>
            </a:endParaRPr>
          </a:p>
          <a:p>
            <a:r>
              <a:rPr lang="zh-CN" altLang="en-US" sz="2400" dirty="0">
                <a:latin typeface="微软雅黑" panose="020B0503020204020204" charset="-122"/>
                <a:ea typeface="微软雅黑" panose="020B0503020204020204" charset="-122"/>
                <a:cs typeface="微软雅黑" panose="020B0503020204020204" charset="-122"/>
              </a:rPr>
              <a:t>D:具有较好的实时性、效率高</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extLst>
      <p:ext uri="{BB962C8B-B14F-4D97-AF65-F5344CB8AC3E}">
        <p14:creationId xmlns:p14="http://schemas.microsoft.com/office/powerpoint/2010/main" val="17938026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2F0D76A-F434-B244-8B81-B13C095F20D2}"/>
              </a:ext>
            </a:extLst>
          </p:cNvPr>
          <p:cNvSpPr/>
          <p:nvPr/>
        </p:nvSpPr>
        <p:spPr>
          <a:xfrm>
            <a:off x="488731" y="410098"/>
            <a:ext cx="10783614" cy="5998886"/>
          </a:xfrm>
          <a:prstGeom prst="rect">
            <a:avLst/>
          </a:prstGeom>
        </p:spPr>
        <p:txBody>
          <a:bodyPr wrap="square">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主机A向主机B连续发送了两个TCP报文段，其字节序号分别为50和80。假设此前发送的数据报已正确接收，请回答下列问题：</a:t>
            </a:r>
          </a:p>
          <a:p>
            <a:pPr>
              <a:lnSpc>
                <a:spcPct val="150000"/>
              </a:lnSpc>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）第一个报文段携带了多少个字节的数据?</a:t>
            </a:r>
          </a:p>
          <a:p>
            <a:pPr>
              <a:lnSpc>
                <a:spcPct val="150000"/>
              </a:lnSpc>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）主机B收到第一个报文段后发回的确认号是多少?</a:t>
            </a:r>
          </a:p>
          <a:p>
            <a:pPr>
              <a:lnSpc>
                <a:spcPct val="150000"/>
              </a:lnSpc>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）如果主机B收到第二个报文段后发回的确认号是160，试问A发送的第二个报文段中的数据有多少字节?</a:t>
            </a:r>
          </a:p>
          <a:p>
            <a:pPr>
              <a:lnSpc>
                <a:spcPct val="150000"/>
              </a:lnSpc>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）如果A发送的第一个报文段丢失，但第二个报文段到达了B。B在第二个报文段到达后向A发送确认。试问这个确认号应为多少?</a:t>
            </a:r>
          </a:p>
          <a:p>
            <a:pPr>
              <a:lnSpc>
                <a:spcPct val="150000"/>
              </a:lnSpc>
            </a:pPr>
            <a:r>
              <a:rPr lang="zh-CN" altLang="en-US" sz="2000" dirty="0">
                <a:latin typeface="Microsoft YaHei" panose="020B0503020204020204" pitchFamily="34" charset="-122"/>
                <a:ea typeface="Microsoft YaHei" panose="020B0503020204020204" pitchFamily="34" charset="-122"/>
              </a:rPr>
              <a:t>答：</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（1）第一个报文段携带了30个字节的数据。</a:t>
            </a:r>
          </a:p>
          <a:p>
            <a:pPr>
              <a:lnSpc>
                <a:spcPct val="150000"/>
              </a:lnSpc>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）主机B收到第一个报文段后发回的确认号是80。</a:t>
            </a:r>
          </a:p>
          <a:p>
            <a:pPr>
              <a:lnSpc>
                <a:spcPct val="150000"/>
              </a:lnSpc>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）A发送的第二个报文段中的数据有80字节。</a:t>
            </a:r>
          </a:p>
          <a:p>
            <a:pPr>
              <a:lnSpc>
                <a:spcPct val="150000"/>
              </a:lnSpc>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）向A发送的确认号为50。</a:t>
            </a:r>
          </a:p>
        </p:txBody>
      </p:sp>
    </p:spTree>
    <p:extLst>
      <p:ext uri="{BB962C8B-B14F-4D97-AF65-F5344CB8AC3E}">
        <p14:creationId xmlns:p14="http://schemas.microsoft.com/office/powerpoint/2010/main" val="33557392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0" y="2781191"/>
            <a:ext cx="1716288" cy="1134413"/>
          </a:xfrm>
          <a:prstGeom prst="rect">
            <a:avLst/>
          </a:prstGeom>
          <a:noFill/>
        </p:spPr>
        <p:txBody>
          <a:bodyPr wrap="square" rtlCol="0">
            <a:spAutoFit/>
          </a:bodyPr>
          <a:lstStyle/>
          <a:p>
            <a:pPr>
              <a:lnSpc>
                <a:spcPct val="150000"/>
              </a:lnSpc>
            </a:pPr>
            <a:r>
              <a:rPr lang="zh-CN" altLang="en-US" sz="2400" dirty="0"/>
              <a:t>传输控制协议（</a:t>
            </a:r>
            <a:r>
              <a:rPr lang="en-US" altLang="zh-CN" sz="2400" dirty="0"/>
              <a:t>TCP</a:t>
            </a:r>
            <a:r>
              <a:rPr lang="zh-CN" altLang="en-US" sz="2400" dirty="0"/>
              <a:t>）</a:t>
            </a:r>
          </a:p>
        </p:txBody>
      </p:sp>
      <p:sp>
        <p:nvSpPr>
          <p:cNvPr id="9" name="文本框 8"/>
          <p:cNvSpPr txBox="1"/>
          <p:nvPr/>
        </p:nvSpPr>
        <p:spPr>
          <a:xfrm>
            <a:off x="2254133" y="1570038"/>
            <a:ext cx="4763643" cy="3785652"/>
          </a:xfrm>
          <a:prstGeom prst="rect">
            <a:avLst/>
          </a:prstGeom>
          <a:noFill/>
        </p:spPr>
        <p:txBody>
          <a:bodyPr wrap="square" rtlCol="0">
            <a:spAutoFit/>
          </a:bodyPr>
          <a:lstStyle/>
          <a:p>
            <a:pPr>
              <a:lnSpc>
                <a:spcPct val="200000"/>
              </a:lnSpc>
            </a:pPr>
            <a:r>
              <a:rPr lang="en-US" altLang="zh-CN" sz="2400" dirty="0"/>
              <a:t>TCP</a:t>
            </a:r>
            <a:r>
              <a:rPr lang="zh-CN" altLang="en-US" sz="2400" dirty="0"/>
              <a:t>报文段结构</a:t>
            </a:r>
            <a:endParaRPr lang="en-US" altLang="zh-CN" sz="2400" dirty="0"/>
          </a:p>
          <a:p>
            <a:pPr>
              <a:lnSpc>
                <a:spcPct val="200000"/>
              </a:lnSpc>
            </a:pPr>
            <a:r>
              <a:rPr lang="en-US" altLang="zh-CN" sz="2400" dirty="0"/>
              <a:t>TCP</a:t>
            </a:r>
            <a:r>
              <a:rPr lang="zh-CN" altLang="en-US" sz="2400" dirty="0"/>
              <a:t>连接管理</a:t>
            </a:r>
            <a:endParaRPr lang="en-US" altLang="zh-CN" sz="2400" dirty="0"/>
          </a:p>
          <a:p>
            <a:pPr>
              <a:lnSpc>
                <a:spcPct val="200000"/>
              </a:lnSpc>
            </a:pPr>
            <a:r>
              <a:rPr lang="en-US" altLang="zh-CN" sz="2400" dirty="0">
                <a:solidFill>
                  <a:srgbClr val="FF0000"/>
                </a:solidFill>
              </a:rPr>
              <a:t>TCP</a:t>
            </a:r>
            <a:r>
              <a:rPr lang="zh-CN" altLang="en-US" sz="2400" dirty="0">
                <a:solidFill>
                  <a:srgbClr val="FF0000"/>
                </a:solidFill>
              </a:rPr>
              <a:t>可靠数据传输</a:t>
            </a:r>
            <a:endParaRPr lang="en-US" altLang="zh-CN" sz="2400" dirty="0">
              <a:solidFill>
                <a:srgbClr val="FF0000"/>
              </a:solidFill>
            </a:endParaRPr>
          </a:p>
          <a:p>
            <a:pPr>
              <a:lnSpc>
                <a:spcPct val="200000"/>
              </a:lnSpc>
            </a:pPr>
            <a:r>
              <a:rPr lang="en-US" altLang="zh-CN" sz="2400" dirty="0"/>
              <a:t>TCP</a:t>
            </a:r>
            <a:r>
              <a:rPr lang="zh-CN" altLang="en-US" sz="2400" dirty="0"/>
              <a:t>流量控制</a:t>
            </a:r>
            <a:endParaRPr lang="en-US" altLang="zh-CN" sz="2400" dirty="0"/>
          </a:p>
          <a:p>
            <a:pPr>
              <a:lnSpc>
                <a:spcPct val="200000"/>
              </a:lnSpc>
            </a:pPr>
            <a:r>
              <a:rPr lang="en-US" altLang="zh-CN" sz="2400" dirty="0"/>
              <a:t>TCP</a:t>
            </a:r>
            <a:r>
              <a:rPr lang="zh-CN" altLang="en-US" sz="2400" dirty="0"/>
              <a:t>拥塞控制</a:t>
            </a:r>
          </a:p>
        </p:txBody>
      </p:sp>
      <p:sp>
        <p:nvSpPr>
          <p:cNvPr id="10" name="左大括号 9"/>
          <p:cNvSpPr/>
          <p:nvPr/>
        </p:nvSpPr>
        <p:spPr>
          <a:xfrm>
            <a:off x="1716288" y="2004539"/>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18217975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2"/>
          <p:cNvSpPr txBox="1"/>
          <p:nvPr>
            <p:custDataLst>
              <p:tags r:id="rId1"/>
            </p:custDataLst>
          </p:nvPr>
        </p:nvSpPr>
        <p:spPr>
          <a:xfrm>
            <a:off x="498114" y="759801"/>
            <a:ext cx="560290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3.5.3</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可靠数据传输</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grpSp>
        <p:nvGrpSpPr>
          <p:cNvPr id="22" name="组合 21"/>
          <p:cNvGrpSpPr/>
          <p:nvPr/>
        </p:nvGrpSpPr>
        <p:grpSpPr>
          <a:xfrm>
            <a:off x="7766755" y="380286"/>
            <a:ext cx="4430675" cy="1735745"/>
            <a:chOff x="6710810" y="281374"/>
            <a:chExt cx="4231186" cy="1651846"/>
          </a:xfrm>
        </p:grpSpPr>
        <p:sp>
          <p:nvSpPr>
            <p:cNvPr id="23" name="左大括号 2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矩形 2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25" name="矩形 24"/>
            <p:cNvSpPr/>
            <p:nvPr/>
          </p:nvSpPr>
          <p:spPr>
            <a:xfrm>
              <a:off x="9330189" y="958538"/>
              <a:ext cx="1498987" cy="283136"/>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可靠数据传输</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6" name="矩形 2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7" name="矩形 2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9" name="矩形 28"/>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 name="矩形 1"/>
          <p:cNvSpPr/>
          <p:nvPr/>
        </p:nvSpPr>
        <p:spPr>
          <a:xfrm>
            <a:off x="498114" y="2435226"/>
            <a:ext cx="9272338" cy="1135054"/>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rPr>
              <a:t>一、</a:t>
            </a:r>
            <a:r>
              <a:rPr lang="zh-CN" altLang="en-US" sz="2400" dirty="0">
                <a:solidFill>
                  <a:srgbClr val="FF0000"/>
                </a:solidFill>
                <a:latin typeface="Microsoft YaHei" charset="-122"/>
                <a:ea typeface="Microsoft YaHei" charset="-122"/>
                <a:cs typeface="Microsoft YaHei" charset="-122"/>
              </a:rPr>
              <a:t>可靠</a:t>
            </a:r>
            <a:r>
              <a:rPr lang="zh-CN" altLang="en-US" sz="2400" dirty="0">
                <a:latin typeface="Microsoft YaHei" charset="-122"/>
                <a:ea typeface="Microsoft YaHei" charset="-122"/>
                <a:cs typeface="Microsoft YaHei" charset="-122"/>
              </a:rPr>
              <a:t>：保证接收方应用进程从缓冲区读出的字节流与发送方发出的字节流是完全一样的。 </a:t>
            </a:r>
            <a:endParaRPr lang="en-US" altLang="zh-CN" sz="2400" dirty="0">
              <a:latin typeface="Microsoft YaHei" charset="-122"/>
              <a:ea typeface="Microsoft YaHei" charset="-122"/>
              <a:cs typeface="Microsoft YaHei" charset="-122"/>
            </a:endParaRPr>
          </a:p>
        </p:txBody>
      </p:sp>
      <p:sp>
        <p:nvSpPr>
          <p:cNvPr id="3" name="矩形 2"/>
          <p:cNvSpPr/>
          <p:nvPr/>
        </p:nvSpPr>
        <p:spPr>
          <a:xfrm>
            <a:off x="144379" y="206678"/>
            <a:ext cx="205537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3.5.3</a:t>
            </a:r>
            <a:r>
              <a:rPr lang="zh-CN" altLang="en-US" sz="1200" dirty="0">
                <a:solidFill>
                  <a:schemeClr val="bg1">
                    <a:lumMod val="75000"/>
                  </a:schemeClr>
                </a:solidFill>
                <a:latin typeface="SimSun" charset="-122"/>
                <a:ea typeface="SimSun" charset="-122"/>
                <a:cs typeface="SimSun" charset="-122"/>
              </a:rPr>
              <a:t>三、</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可靠数据传输</a:t>
            </a:r>
          </a:p>
        </p:txBody>
      </p:sp>
    </p:spTree>
    <p:extLst>
      <p:ext uri="{BB962C8B-B14F-4D97-AF65-F5344CB8AC3E}">
        <p14:creationId xmlns:p14="http://schemas.microsoft.com/office/powerpoint/2010/main" val="2745227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498114" y="2115395"/>
            <a:ext cx="11120755" cy="3970318"/>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二、</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实现可靠数据传输服务的工作机制：</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、应用层数据被</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分割</a:t>
            </a:r>
            <a:r>
              <a:rPr lang="zh-CN" altLang="en-US" sz="2400" dirty="0">
                <a:latin typeface="微软雅黑" panose="020B0503020204020204" charset="-122"/>
                <a:ea typeface="微软雅黑" panose="020B0503020204020204" charset="-122"/>
                <a:cs typeface="微软雅黑" panose="020B0503020204020204" charset="-122"/>
              </a:rPr>
              <a:t>成</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认为最适合发送的数据块。</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、序号，发送方对发送的数据包进行编号，确保数据按序提交给接收方。</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、确认，接收方向发送方反馈接收状态，确认是否正确接收数据。</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4</a:t>
            </a:r>
            <a:r>
              <a:rPr lang="zh-CN" altLang="en-US" sz="2400" dirty="0">
                <a:latin typeface="微软雅黑" panose="020B0503020204020204" charset="-122"/>
                <a:ea typeface="微软雅黑" panose="020B0503020204020204" charset="-122"/>
                <a:cs typeface="微软雅黑" panose="020B0503020204020204" charset="-122"/>
              </a:rPr>
              <a:t>、查错检测，利用差错编码实现数据包传输过程中的比特查错检测（甚至纠正）。</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5</a:t>
            </a:r>
            <a:r>
              <a:rPr lang="zh-CN" altLang="en-US" sz="2400" dirty="0">
                <a:latin typeface="微软雅黑" panose="020B0503020204020204" charset="-122"/>
                <a:ea typeface="微软雅黑" panose="020B0503020204020204" charset="-122"/>
                <a:cs typeface="微软雅黑" panose="020B0503020204020204" charset="-122"/>
              </a:rPr>
              <a:t>、重传，发送发重新发送接收方没有正确接收的数据。</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6</a:t>
            </a:r>
            <a:r>
              <a:rPr lang="zh-CN" altLang="en-US" sz="2400" dirty="0">
                <a:latin typeface="微软雅黑" panose="020B0503020204020204" charset="-122"/>
                <a:ea typeface="微软雅黑" panose="020B0503020204020204" charset="-122"/>
                <a:cs typeface="微软雅黑" panose="020B0503020204020204" charset="-122"/>
              </a:rPr>
              <a:t>、计时器，在发送发引入计时器，解决数据丢失问题。</a:t>
            </a:r>
          </a:p>
        </p:txBody>
      </p:sp>
      <p:grpSp>
        <p:nvGrpSpPr>
          <p:cNvPr id="22" name="组合 21"/>
          <p:cNvGrpSpPr/>
          <p:nvPr/>
        </p:nvGrpSpPr>
        <p:grpSpPr>
          <a:xfrm>
            <a:off x="7766755" y="380286"/>
            <a:ext cx="4430675" cy="1735745"/>
            <a:chOff x="6710810" y="281374"/>
            <a:chExt cx="4231186" cy="1651846"/>
          </a:xfrm>
        </p:grpSpPr>
        <p:sp>
          <p:nvSpPr>
            <p:cNvPr id="23" name="左大括号 2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矩形 2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25" name="矩形 24"/>
            <p:cNvSpPr/>
            <p:nvPr/>
          </p:nvSpPr>
          <p:spPr>
            <a:xfrm>
              <a:off x="9330189" y="958538"/>
              <a:ext cx="1498987" cy="283136"/>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可靠数据传输</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6" name="矩形 2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7" name="矩形 2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9" name="矩形 28"/>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13" name="文本框 2"/>
          <p:cNvSpPr txBox="1"/>
          <p:nvPr>
            <p:custDataLst>
              <p:tags r:id="rId1"/>
            </p:custDataLst>
          </p:nvPr>
        </p:nvSpPr>
        <p:spPr>
          <a:xfrm>
            <a:off x="498114" y="759801"/>
            <a:ext cx="560290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3.5.3</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可靠数据传输</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14" name="矩形 13"/>
          <p:cNvSpPr/>
          <p:nvPr/>
        </p:nvSpPr>
        <p:spPr>
          <a:xfrm>
            <a:off x="144379" y="206678"/>
            <a:ext cx="205537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3.5.3</a:t>
            </a:r>
            <a:r>
              <a:rPr lang="zh-CN" altLang="en-US" sz="1200" dirty="0">
                <a:solidFill>
                  <a:schemeClr val="bg1">
                    <a:lumMod val="75000"/>
                  </a:schemeClr>
                </a:solidFill>
                <a:latin typeface="SimSun" charset="-122"/>
                <a:ea typeface="SimSun" charset="-122"/>
                <a:cs typeface="SimSun" charset="-122"/>
              </a:rPr>
              <a:t>三、</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可靠数据传输</a:t>
            </a:r>
          </a:p>
        </p:txBody>
      </p:sp>
    </p:spTree>
    <p:extLst>
      <p:ext uri="{BB962C8B-B14F-4D97-AF65-F5344CB8AC3E}">
        <p14:creationId xmlns:p14="http://schemas.microsoft.com/office/powerpoint/2010/main" val="7303356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圆角矩形 1"/>
          <p:cNvSpPr/>
          <p:nvPr/>
        </p:nvSpPr>
        <p:spPr>
          <a:xfrm>
            <a:off x="1058779" y="3625253"/>
            <a:ext cx="3031958" cy="504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a:latin typeface="Microsoft YaHei" charset="-122"/>
                <a:ea typeface="Microsoft YaHei" charset="-122"/>
                <a:cs typeface="Microsoft YaHei" charset="-122"/>
              </a:rPr>
              <a:t>应用层：报文</a:t>
            </a:r>
          </a:p>
        </p:txBody>
      </p:sp>
      <p:sp>
        <p:nvSpPr>
          <p:cNvPr id="21" name="圆角矩形 20"/>
          <p:cNvSpPr/>
          <p:nvPr/>
        </p:nvSpPr>
        <p:spPr>
          <a:xfrm>
            <a:off x="1058779" y="5748722"/>
            <a:ext cx="3031958" cy="504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latin typeface="Microsoft YaHei" charset="-122"/>
                <a:ea typeface="Microsoft YaHei" charset="-122"/>
                <a:cs typeface="Microsoft YaHei" charset="-122"/>
              </a:rPr>
              <a:t>传输层：</a:t>
            </a:r>
            <a:r>
              <a:rPr kumimoji="1" lang="en-US" altLang="zh-CN" sz="2400" dirty="0">
                <a:latin typeface="Microsoft YaHei" charset="-122"/>
                <a:ea typeface="Microsoft YaHei" charset="-122"/>
                <a:cs typeface="Microsoft YaHei" charset="-122"/>
              </a:rPr>
              <a:t>TCP</a:t>
            </a:r>
            <a:r>
              <a:rPr kumimoji="1" lang="zh-CN" altLang="en-US" sz="2400" dirty="0">
                <a:latin typeface="Microsoft YaHei" charset="-122"/>
                <a:ea typeface="Microsoft YaHei" charset="-122"/>
                <a:cs typeface="Microsoft YaHei" charset="-122"/>
              </a:rPr>
              <a:t>报文段</a:t>
            </a:r>
          </a:p>
        </p:txBody>
      </p:sp>
      <p:cxnSp>
        <p:nvCxnSpPr>
          <p:cNvPr id="6" name="直线箭头连接符 5"/>
          <p:cNvCxnSpPr>
            <a:stCxn id="2" idx="2"/>
            <a:endCxn id="21" idx="0"/>
          </p:cNvCxnSpPr>
          <p:nvPr/>
        </p:nvCxnSpPr>
        <p:spPr>
          <a:xfrm>
            <a:off x="2574758" y="4129513"/>
            <a:ext cx="0" cy="16192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238752" y="4338952"/>
            <a:ext cx="7617890" cy="1200329"/>
          </a:xfrm>
          <a:prstGeom prst="rect">
            <a:avLst/>
          </a:prstGeom>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最大报文段长度（</a:t>
            </a:r>
            <a:r>
              <a:rPr lang="en-US" altLang="zh-CN" sz="2400" dirty="0">
                <a:latin typeface="微软雅黑" panose="020B0503020204020204" charset="-122"/>
                <a:ea typeface="微软雅黑" panose="020B0503020204020204" charset="-122"/>
                <a:cs typeface="微软雅黑" panose="020B0503020204020204" charset="-122"/>
              </a:rPr>
              <a:t>Maximum Segment Size</a:t>
            </a: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MSS</a:t>
            </a:r>
            <a:r>
              <a:rPr lang="zh-CN" altLang="en-US" sz="2400" dirty="0">
                <a:latin typeface="微软雅黑" panose="020B0503020204020204" charset="-122"/>
                <a:ea typeface="微软雅黑" panose="020B0503020204020204" charset="-122"/>
                <a:cs typeface="微软雅黑" panose="020B0503020204020204" charset="-122"/>
              </a:rPr>
              <a:t>）：报文段中封装的</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应用层数据</a:t>
            </a:r>
            <a:r>
              <a:rPr lang="zh-CN" altLang="en-US" sz="2400" dirty="0">
                <a:latin typeface="微软雅黑" panose="020B0503020204020204" charset="-122"/>
                <a:ea typeface="微软雅黑" panose="020B0503020204020204" charset="-122"/>
                <a:cs typeface="微软雅黑" panose="020B0503020204020204" charset="-122"/>
              </a:rPr>
              <a:t>的最大长度。</a:t>
            </a:r>
            <a:endParaRPr lang="en-US" altLang="zh-CN" sz="2400" dirty="0">
              <a:latin typeface="微软雅黑" panose="020B0503020204020204" charset="-122"/>
              <a:ea typeface="微软雅黑" panose="020B0503020204020204" charset="-122"/>
              <a:cs typeface="微软雅黑" panose="020B0503020204020204" charset="-122"/>
            </a:endParaRPr>
          </a:p>
        </p:txBody>
      </p:sp>
      <p:grpSp>
        <p:nvGrpSpPr>
          <p:cNvPr id="23" name="组合 21"/>
          <p:cNvGrpSpPr/>
          <p:nvPr/>
        </p:nvGrpSpPr>
        <p:grpSpPr>
          <a:xfrm>
            <a:off x="7766755" y="380286"/>
            <a:ext cx="4430675" cy="1735745"/>
            <a:chOff x="6710810" y="281374"/>
            <a:chExt cx="4231186" cy="1651846"/>
          </a:xfrm>
        </p:grpSpPr>
        <p:sp>
          <p:nvSpPr>
            <p:cNvPr id="24" name="左大括号 2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矩形 24"/>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26" name="矩形 25"/>
            <p:cNvSpPr/>
            <p:nvPr/>
          </p:nvSpPr>
          <p:spPr>
            <a:xfrm>
              <a:off x="9330189" y="958538"/>
              <a:ext cx="1498987" cy="283136"/>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可靠数据传输</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7" name="矩形 2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8" name="矩形 27"/>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29" name="矩形 2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31" name="文本框 2"/>
          <p:cNvSpPr txBox="1"/>
          <p:nvPr>
            <p:custDataLst>
              <p:tags r:id="rId1"/>
            </p:custDataLst>
          </p:nvPr>
        </p:nvSpPr>
        <p:spPr>
          <a:xfrm>
            <a:off x="498114" y="759801"/>
            <a:ext cx="560290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3.5.3</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可靠数据传输</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32" name="矩形 31"/>
          <p:cNvSpPr/>
          <p:nvPr/>
        </p:nvSpPr>
        <p:spPr>
          <a:xfrm>
            <a:off x="144379" y="206678"/>
            <a:ext cx="205537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3.5.3</a:t>
            </a:r>
            <a:r>
              <a:rPr lang="zh-CN" altLang="en-US" sz="1200" dirty="0">
                <a:solidFill>
                  <a:schemeClr val="bg1">
                    <a:lumMod val="75000"/>
                  </a:schemeClr>
                </a:solidFill>
                <a:latin typeface="SimSun" charset="-122"/>
                <a:ea typeface="SimSun" charset="-122"/>
                <a:cs typeface="SimSun" charset="-122"/>
              </a:rPr>
              <a:t>三、</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可靠数据传输</a:t>
            </a:r>
          </a:p>
        </p:txBody>
      </p:sp>
      <p:sp>
        <p:nvSpPr>
          <p:cNvPr id="34" name="TextBox 6"/>
          <p:cNvSpPr txBox="1"/>
          <p:nvPr/>
        </p:nvSpPr>
        <p:spPr>
          <a:xfrm>
            <a:off x="498114" y="2115395"/>
            <a:ext cx="11120755" cy="1200329"/>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二、</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实现可靠数据传输服务的工作机制：</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、应用层数据被</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分割</a:t>
            </a:r>
            <a:r>
              <a:rPr lang="zh-CN" altLang="en-US" sz="2400" dirty="0">
                <a:latin typeface="微软雅黑" panose="020B0503020204020204" charset="-122"/>
                <a:ea typeface="微软雅黑" panose="020B0503020204020204" charset="-122"/>
                <a:cs typeface="微软雅黑" panose="020B0503020204020204" charset="-122"/>
              </a:rPr>
              <a:t>成</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认为最适合发送的数据块。</a:t>
            </a:r>
            <a:endParaRPr lang="en-US" altLang="zh-CN" sz="24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0450514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498114" y="2115395"/>
            <a:ext cx="11120755" cy="1200329"/>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二、</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实现可靠数据传输服务的工作机制：</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、序号，发送方对发送的数据包进行编号，确保数据按序提交给接收方。</a:t>
            </a:r>
            <a:endParaRPr lang="en-US" altLang="zh-CN" sz="2400" dirty="0">
              <a:latin typeface="微软雅黑" panose="020B0503020204020204" charset="-122"/>
              <a:ea typeface="微软雅黑" panose="020B0503020204020204" charset="-122"/>
              <a:cs typeface="微软雅黑" panose="020B0503020204020204" charset="-122"/>
            </a:endParaRPr>
          </a:p>
        </p:txBody>
      </p:sp>
      <p:grpSp>
        <p:nvGrpSpPr>
          <p:cNvPr id="22" name="组合 21"/>
          <p:cNvGrpSpPr/>
          <p:nvPr/>
        </p:nvGrpSpPr>
        <p:grpSpPr>
          <a:xfrm>
            <a:off x="7766755" y="380286"/>
            <a:ext cx="4430675" cy="1735745"/>
            <a:chOff x="6710810" y="281374"/>
            <a:chExt cx="4231186" cy="1651846"/>
          </a:xfrm>
        </p:grpSpPr>
        <p:sp>
          <p:nvSpPr>
            <p:cNvPr id="23" name="左大括号 2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矩形 2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25" name="矩形 24"/>
            <p:cNvSpPr/>
            <p:nvPr/>
          </p:nvSpPr>
          <p:spPr>
            <a:xfrm>
              <a:off x="9330189" y="958538"/>
              <a:ext cx="1498987" cy="283136"/>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可靠数据传输</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6" name="矩形 2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7" name="矩形 2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9" name="矩形 28"/>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13" name="文本框 2"/>
          <p:cNvSpPr txBox="1"/>
          <p:nvPr>
            <p:custDataLst>
              <p:tags r:id="rId1"/>
            </p:custDataLst>
          </p:nvPr>
        </p:nvSpPr>
        <p:spPr>
          <a:xfrm>
            <a:off x="498114" y="759801"/>
            <a:ext cx="560290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3.5.3</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可靠数据传输</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14" name="矩形 13"/>
          <p:cNvSpPr/>
          <p:nvPr/>
        </p:nvSpPr>
        <p:spPr>
          <a:xfrm>
            <a:off x="144379" y="206678"/>
            <a:ext cx="205537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3.5.3</a:t>
            </a:r>
            <a:r>
              <a:rPr lang="zh-CN" altLang="en-US" sz="1200" dirty="0">
                <a:solidFill>
                  <a:schemeClr val="bg1">
                    <a:lumMod val="75000"/>
                  </a:schemeClr>
                </a:solidFill>
                <a:latin typeface="SimSun" charset="-122"/>
                <a:ea typeface="SimSun" charset="-122"/>
                <a:cs typeface="SimSun" charset="-122"/>
              </a:rPr>
              <a:t>三、</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可靠数据传输</a:t>
            </a:r>
          </a:p>
        </p:txBody>
      </p:sp>
    </p:spTree>
    <p:extLst>
      <p:ext uri="{BB962C8B-B14F-4D97-AF65-F5344CB8AC3E}">
        <p14:creationId xmlns:p14="http://schemas.microsoft.com/office/powerpoint/2010/main" val="14440894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文本框 19"/>
          <p:cNvSpPr txBox="1"/>
          <p:nvPr/>
        </p:nvSpPr>
        <p:spPr>
          <a:xfrm>
            <a:off x="2294324" y="4837612"/>
            <a:ext cx="126396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发送方</a:t>
            </a:r>
          </a:p>
        </p:txBody>
      </p:sp>
      <p:graphicFrame>
        <p:nvGraphicFramePr>
          <p:cNvPr id="21" name="表格 20"/>
          <p:cNvGraphicFramePr>
            <a:graphicFrameLocks noGrp="1"/>
          </p:cNvGraphicFramePr>
          <p:nvPr>
            <p:extLst>
              <p:ext uri="{D42A27DB-BD31-4B8C-83A1-F6EECF244321}">
                <p14:modId xmlns:p14="http://schemas.microsoft.com/office/powerpoint/2010/main" val="907465090"/>
              </p:ext>
            </p:extLst>
          </p:nvPr>
        </p:nvGraphicFramePr>
        <p:xfrm>
          <a:off x="1894053" y="507838"/>
          <a:ext cx="3020472" cy="1978916"/>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algn="ctr">
                        <a:lnSpc>
                          <a:spcPct val="150000"/>
                        </a:lnSpc>
                      </a:pPr>
                      <a:r>
                        <a:rPr lang="en-US" altLang="zh-CN" sz="2000" dirty="0">
                          <a:latin typeface="Microsoft YaHei" charset="-122"/>
                          <a:ea typeface="Microsoft YaHei" charset="-122"/>
                          <a:cs typeface="Microsoft YaHei" charset="-122"/>
                        </a:rPr>
                        <a:t>6</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5</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4</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3</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2</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r h="396758">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9</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7</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17</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13</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19</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bl>
          </a:graphicData>
        </a:graphic>
      </p:graphicFrame>
      <p:sp>
        <p:nvSpPr>
          <p:cNvPr id="30" name="文本框 29"/>
          <p:cNvSpPr txBox="1"/>
          <p:nvPr/>
        </p:nvSpPr>
        <p:spPr>
          <a:xfrm>
            <a:off x="1120191" y="1378148"/>
            <a:ext cx="768937" cy="400110"/>
          </a:xfrm>
          <a:prstGeom prst="rect">
            <a:avLst/>
          </a:prstGeom>
          <a:noFill/>
        </p:spPr>
        <p:txBody>
          <a:bodyPr wrap="square" rtlCol="0">
            <a:spAutoFit/>
          </a:bodyPr>
          <a:lstStyle/>
          <a:p>
            <a:r>
              <a:rPr kumimoji="1" lang="zh-CN" altLang="en-US" sz="2000">
                <a:latin typeface="+mn-ea"/>
              </a:rPr>
              <a:t>文件</a:t>
            </a:r>
          </a:p>
        </p:txBody>
      </p:sp>
      <p:graphicFrame>
        <p:nvGraphicFramePr>
          <p:cNvPr id="31" name="表格 30"/>
          <p:cNvGraphicFramePr>
            <a:graphicFrameLocks noGrp="1"/>
          </p:cNvGraphicFramePr>
          <p:nvPr>
            <p:extLst>
              <p:ext uri="{D42A27DB-BD31-4B8C-83A1-F6EECF244321}">
                <p14:modId xmlns:p14="http://schemas.microsoft.com/office/powerpoint/2010/main" val="699081324"/>
              </p:ext>
            </p:extLst>
          </p:nvPr>
        </p:nvGraphicFramePr>
        <p:xfrm>
          <a:off x="1894053" y="3208492"/>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2" name="文本框 31"/>
          <p:cNvSpPr txBox="1"/>
          <p:nvPr/>
        </p:nvSpPr>
        <p:spPr>
          <a:xfrm>
            <a:off x="671012" y="3256689"/>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33" name="矩形 32"/>
          <p:cNvSpPr/>
          <p:nvPr/>
        </p:nvSpPr>
        <p:spPr>
          <a:xfrm>
            <a:off x="671012" y="396221"/>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4" name="表格 33"/>
          <p:cNvGraphicFramePr>
            <a:graphicFrameLocks noGrp="1"/>
          </p:cNvGraphicFramePr>
          <p:nvPr>
            <p:extLst>
              <p:ext uri="{D42A27DB-BD31-4B8C-83A1-F6EECF244321}">
                <p14:modId xmlns:p14="http://schemas.microsoft.com/office/powerpoint/2010/main" val="1622937760"/>
              </p:ext>
            </p:extLst>
          </p:nvPr>
        </p:nvGraphicFramePr>
        <p:xfrm>
          <a:off x="8399127" y="3243550"/>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5" name="文本框 34"/>
          <p:cNvSpPr txBox="1"/>
          <p:nvPr/>
        </p:nvSpPr>
        <p:spPr>
          <a:xfrm>
            <a:off x="7176086" y="3291747"/>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36" name="矩形 35"/>
          <p:cNvSpPr/>
          <p:nvPr/>
        </p:nvSpPr>
        <p:spPr>
          <a:xfrm>
            <a:off x="7176086" y="431279"/>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9144917" y="4837612"/>
            <a:ext cx="126396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接收方</a:t>
            </a:r>
          </a:p>
        </p:txBody>
      </p:sp>
      <p:cxnSp>
        <p:nvCxnSpPr>
          <p:cNvPr id="38" name="直线连接符 37"/>
          <p:cNvCxnSpPr>
            <a:cxnSpLocks/>
            <a:stCxn id="33" idx="2"/>
          </p:cNvCxnSpPr>
          <p:nvPr/>
        </p:nvCxnSpPr>
        <p:spPr>
          <a:xfrm flipH="1">
            <a:off x="2935707" y="3866147"/>
            <a:ext cx="6642" cy="673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H="1" flipV="1">
            <a:off x="9447423" y="3901204"/>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线连接符 39"/>
          <p:cNvCxnSpPr/>
          <p:nvPr/>
        </p:nvCxnSpPr>
        <p:spPr>
          <a:xfrm>
            <a:off x="2942349" y="4539916"/>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65221" y="5459712"/>
            <a:ext cx="11253538" cy="646331"/>
          </a:xfrm>
          <a:prstGeom prst="rect">
            <a:avLst/>
          </a:prstGeom>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序号：</a:t>
            </a:r>
            <a:r>
              <a:rPr kumimoji="1" lang="zh-CN" altLang="en-US" sz="2400" dirty="0"/>
              <a:t>一个字节占用一个序号。</a:t>
            </a:r>
            <a:r>
              <a:rPr lang="zh-CN" altLang="en-US" sz="2400" dirty="0"/>
              <a:t>序号字段指的就是一个报文段第一个字节的序号。 </a:t>
            </a:r>
          </a:p>
        </p:txBody>
      </p:sp>
      <p:sp>
        <p:nvSpPr>
          <p:cNvPr id="16" name="矩形 15"/>
          <p:cNvSpPr/>
          <p:nvPr/>
        </p:nvSpPr>
        <p:spPr>
          <a:xfrm>
            <a:off x="92505" y="95123"/>
            <a:ext cx="205537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3.5.3</a:t>
            </a:r>
            <a:r>
              <a:rPr lang="zh-CN" altLang="en-US" sz="1200" dirty="0">
                <a:solidFill>
                  <a:schemeClr val="bg1">
                    <a:lumMod val="75000"/>
                  </a:schemeClr>
                </a:solidFill>
                <a:latin typeface="SimSun" charset="-122"/>
                <a:ea typeface="SimSun" charset="-122"/>
                <a:cs typeface="SimSun" charset="-122"/>
              </a:rPr>
              <a:t>三、</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可靠数据传输</a:t>
            </a:r>
          </a:p>
        </p:txBody>
      </p:sp>
      <p:graphicFrame>
        <p:nvGraphicFramePr>
          <p:cNvPr id="18" name="表格 17"/>
          <p:cNvGraphicFramePr>
            <a:graphicFrameLocks noGrp="1"/>
          </p:cNvGraphicFramePr>
          <p:nvPr>
            <p:extLst>
              <p:ext uri="{D42A27DB-BD31-4B8C-83A1-F6EECF244321}">
                <p14:modId xmlns:p14="http://schemas.microsoft.com/office/powerpoint/2010/main" val="1331961327"/>
              </p:ext>
            </p:extLst>
          </p:nvPr>
        </p:nvGraphicFramePr>
        <p:xfrm>
          <a:off x="3548981" y="3928711"/>
          <a:ext cx="1510236"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2112373797"/>
              </p:ext>
            </p:extLst>
          </p:nvPr>
        </p:nvGraphicFramePr>
        <p:xfrm>
          <a:off x="5059217" y="3928711"/>
          <a:ext cx="770408" cy="494729"/>
        </p:xfrm>
        <a:graphic>
          <a:graphicData uri="http://schemas.openxmlformats.org/drawingml/2006/table">
            <a:tbl>
              <a:tblPr firstRow="1" bandRow="1">
                <a:tableStyleId>{5940675A-B579-460E-94D1-54222C63F5DA}</a:tableStyleId>
              </a:tblPr>
              <a:tblGrid>
                <a:gridCol w="770408">
                  <a:extLst>
                    <a:ext uri="{9D8B030D-6E8A-4147-A177-3AD203B41FA5}">
                      <a16:colId xmlns:a16="http://schemas.microsoft.com/office/drawing/2014/main" val="20000"/>
                    </a:ext>
                  </a:extLst>
                </a:gridCol>
              </a:tblGrid>
              <a:tr h="422870">
                <a:tc>
                  <a:txBody>
                    <a:bodyPr/>
                    <a:lstStyle/>
                    <a:p>
                      <a:pPr marL="0" algn="ctr" defTabSz="914400" rtl="0" eaLnBrk="1" latinLnBrk="0" hangingPunct="1">
                        <a:lnSpc>
                          <a:spcPct val="150000"/>
                        </a:lnSpc>
                      </a:pPr>
                      <a:r>
                        <a:rPr lang="zh-CN" altLang="en-US" sz="2000" kern="1200" dirty="0">
                          <a:solidFill>
                            <a:schemeClr val="tx1"/>
                          </a:solidFill>
                          <a:latin typeface="Microsoft YaHei" charset="-122"/>
                          <a:ea typeface="Microsoft YaHei" charset="-122"/>
                          <a:cs typeface="Microsoft YaHei" charset="-122"/>
                        </a:rPr>
                        <a:t>首部</a:t>
                      </a:r>
                    </a:p>
                  </a:txBody>
                  <a:tcPr/>
                </a:tc>
                <a:extLst>
                  <a:ext uri="{0D108BD9-81ED-4DB2-BD59-A6C34878D82A}">
                    <a16:rowId xmlns:a16="http://schemas.microsoft.com/office/drawing/2014/main" val="10000"/>
                  </a:ext>
                </a:extLst>
              </a:tr>
            </a:tbl>
          </a:graphicData>
        </a:graphic>
      </p:graphicFrame>
      <p:cxnSp>
        <p:nvCxnSpPr>
          <p:cNvPr id="5" name="直线箭头连接符 4">
            <a:extLst>
              <a:ext uri="{FF2B5EF4-FFF2-40B4-BE49-F238E27FC236}">
                <a16:creationId xmlns:a16="http://schemas.microsoft.com/office/drawing/2014/main" id="{01C20325-8C86-8A48-9880-313A129DC36D}"/>
              </a:ext>
            </a:extLst>
          </p:cNvPr>
          <p:cNvCxnSpPr/>
          <p:nvPr/>
        </p:nvCxnSpPr>
        <p:spPr>
          <a:xfrm>
            <a:off x="5829625" y="4157899"/>
            <a:ext cx="870720" cy="0"/>
          </a:xfrm>
          <a:prstGeom prst="straightConnector1">
            <a:avLst/>
          </a:prstGeom>
          <a:ln w="57150">
            <a:solidFill>
              <a:srgbClr val="20202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53539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498114" y="2115395"/>
            <a:ext cx="11120755" cy="1754326"/>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二、</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实现可靠数据传输服务的工作机制：</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、确认，接收方向发送方反馈接收状态，确认是否正确接收数据。</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采取累计确认。</a:t>
            </a:r>
            <a:endParaRPr lang="en-US" altLang="zh-CN" sz="2400" dirty="0">
              <a:latin typeface="微软雅黑" panose="020B0503020204020204" charset="-122"/>
              <a:ea typeface="微软雅黑" panose="020B0503020204020204" charset="-122"/>
              <a:cs typeface="微软雅黑" panose="020B0503020204020204" charset="-122"/>
            </a:endParaRPr>
          </a:p>
        </p:txBody>
      </p:sp>
      <p:grpSp>
        <p:nvGrpSpPr>
          <p:cNvPr id="22" name="组合 21"/>
          <p:cNvGrpSpPr/>
          <p:nvPr/>
        </p:nvGrpSpPr>
        <p:grpSpPr>
          <a:xfrm>
            <a:off x="7766755" y="380286"/>
            <a:ext cx="4430675" cy="1735745"/>
            <a:chOff x="6710810" y="281374"/>
            <a:chExt cx="4231186" cy="1651846"/>
          </a:xfrm>
        </p:grpSpPr>
        <p:sp>
          <p:nvSpPr>
            <p:cNvPr id="23" name="左大括号 2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矩形 2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25" name="矩形 24"/>
            <p:cNvSpPr/>
            <p:nvPr/>
          </p:nvSpPr>
          <p:spPr>
            <a:xfrm>
              <a:off x="9330189" y="958538"/>
              <a:ext cx="1498987" cy="283136"/>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可靠数据传输</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6" name="矩形 2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7" name="矩形 2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9" name="矩形 28"/>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13" name="文本框 2"/>
          <p:cNvSpPr txBox="1"/>
          <p:nvPr>
            <p:custDataLst>
              <p:tags r:id="rId1"/>
            </p:custDataLst>
          </p:nvPr>
        </p:nvSpPr>
        <p:spPr>
          <a:xfrm>
            <a:off x="498114" y="759801"/>
            <a:ext cx="560290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3.5.3</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可靠数据传输</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14" name="矩形 13"/>
          <p:cNvSpPr/>
          <p:nvPr/>
        </p:nvSpPr>
        <p:spPr>
          <a:xfrm>
            <a:off x="144379" y="206678"/>
            <a:ext cx="205537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3.5.3</a:t>
            </a:r>
            <a:r>
              <a:rPr lang="zh-CN" altLang="en-US" sz="1200" dirty="0">
                <a:solidFill>
                  <a:schemeClr val="bg1">
                    <a:lumMod val="75000"/>
                  </a:schemeClr>
                </a:solidFill>
                <a:latin typeface="SimSun" charset="-122"/>
                <a:ea typeface="SimSun" charset="-122"/>
                <a:cs typeface="SimSun" charset="-122"/>
              </a:rPr>
              <a:t>三、</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可靠数据传输</a:t>
            </a:r>
          </a:p>
        </p:txBody>
      </p:sp>
    </p:spTree>
    <p:extLst>
      <p:ext uri="{BB962C8B-B14F-4D97-AF65-F5344CB8AC3E}">
        <p14:creationId xmlns:p14="http://schemas.microsoft.com/office/powerpoint/2010/main" val="14946783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文本框 19"/>
          <p:cNvSpPr txBox="1"/>
          <p:nvPr/>
        </p:nvSpPr>
        <p:spPr>
          <a:xfrm>
            <a:off x="2294324" y="4837612"/>
            <a:ext cx="126396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发送方</a:t>
            </a:r>
          </a:p>
        </p:txBody>
      </p:sp>
      <p:graphicFrame>
        <p:nvGraphicFramePr>
          <p:cNvPr id="21" name="表格 20"/>
          <p:cNvGraphicFramePr>
            <a:graphicFrameLocks noGrp="1"/>
          </p:cNvGraphicFramePr>
          <p:nvPr>
            <p:extLst>
              <p:ext uri="{D42A27DB-BD31-4B8C-83A1-F6EECF244321}">
                <p14:modId xmlns:p14="http://schemas.microsoft.com/office/powerpoint/2010/main" val="907465090"/>
              </p:ext>
            </p:extLst>
          </p:nvPr>
        </p:nvGraphicFramePr>
        <p:xfrm>
          <a:off x="1894053" y="507838"/>
          <a:ext cx="3020472" cy="1978916"/>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algn="ctr">
                        <a:lnSpc>
                          <a:spcPct val="150000"/>
                        </a:lnSpc>
                      </a:pPr>
                      <a:r>
                        <a:rPr lang="en-US" altLang="zh-CN" sz="2000" dirty="0">
                          <a:latin typeface="Microsoft YaHei" charset="-122"/>
                          <a:ea typeface="Microsoft YaHei" charset="-122"/>
                          <a:cs typeface="Microsoft YaHei" charset="-122"/>
                        </a:rPr>
                        <a:t>6</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5</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4</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3</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2</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r h="396758">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9</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7</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17</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13</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19</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bl>
          </a:graphicData>
        </a:graphic>
      </p:graphicFrame>
      <p:sp>
        <p:nvSpPr>
          <p:cNvPr id="30" name="文本框 29"/>
          <p:cNvSpPr txBox="1"/>
          <p:nvPr/>
        </p:nvSpPr>
        <p:spPr>
          <a:xfrm>
            <a:off x="1120191" y="1378148"/>
            <a:ext cx="768937" cy="400110"/>
          </a:xfrm>
          <a:prstGeom prst="rect">
            <a:avLst/>
          </a:prstGeom>
          <a:noFill/>
        </p:spPr>
        <p:txBody>
          <a:bodyPr wrap="square" rtlCol="0">
            <a:spAutoFit/>
          </a:bodyPr>
          <a:lstStyle/>
          <a:p>
            <a:r>
              <a:rPr kumimoji="1" lang="zh-CN" altLang="en-US" sz="2000">
                <a:latin typeface="+mn-ea"/>
              </a:rPr>
              <a:t>文件</a:t>
            </a:r>
          </a:p>
        </p:txBody>
      </p:sp>
      <p:graphicFrame>
        <p:nvGraphicFramePr>
          <p:cNvPr id="31" name="表格 30"/>
          <p:cNvGraphicFramePr>
            <a:graphicFrameLocks noGrp="1"/>
          </p:cNvGraphicFramePr>
          <p:nvPr>
            <p:extLst>
              <p:ext uri="{D42A27DB-BD31-4B8C-83A1-F6EECF244321}">
                <p14:modId xmlns:p14="http://schemas.microsoft.com/office/powerpoint/2010/main" val="699081324"/>
              </p:ext>
            </p:extLst>
          </p:nvPr>
        </p:nvGraphicFramePr>
        <p:xfrm>
          <a:off x="1894053" y="3208492"/>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2" name="文本框 31"/>
          <p:cNvSpPr txBox="1"/>
          <p:nvPr/>
        </p:nvSpPr>
        <p:spPr>
          <a:xfrm>
            <a:off x="671012" y="3256689"/>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33" name="矩形 32"/>
          <p:cNvSpPr/>
          <p:nvPr/>
        </p:nvSpPr>
        <p:spPr>
          <a:xfrm>
            <a:off x="671012" y="396221"/>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4" name="表格 33"/>
          <p:cNvGraphicFramePr>
            <a:graphicFrameLocks noGrp="1"/>
          </p:cNvGraphicFramePr>
          <p:nvPr>
            <p:extLst>
              <p:ext uri="{D42A27DB-BD31-4B8C-83A1-F6EECF244321}">
                <p14:modId xmlns:p14="http://schemas.microsoft.com/office/powerpoint/2010/main" val="1622937760"/>
              </p:ext>
            </p:extLst>
          </p:nvPr>
        </p:nvGraphicFramePr>
        <p:xfrm>
          <a:off x="8399127" y="3243550"/>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5" name="文本框 34"/>
          <p:cNvSpPr txBox="1"/>
          <p:nvPr/>
        </p:nvSpPr>
        <p:spPr>
          <a:xfrm>
            <a:off x="7176086" y="3291747"/>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36" name="矩形 35"/>
          <p:cNvSpPr/>
          <p:nvPr/>
        </p:nvSpPr>
        <p:spPr>
          <a:xfrm>
            <a:off x="7176086" y="431279"/>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9144917" y="4837612"/>
            <a:ext cx="126396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接收方</a:t>
            </a:r>
          </a:p>
        </p:txBody>
      </p:sp>
      <p:cxnSp>
        <p:nvCxnSpPr>
          <p:cNvPr id="38" name="直线连接符 37"/>
          <p:cNvCxnSpPr>
            <a:cxnSpLocks/>
            <a:stCxn id="33" idx="2"/>
          </p:cNvCxnSpPr>
          <p:nvPr/>
        </p:nvCxnSpPr>
        <p:spPr>
          <a:xfrm flipH="1">
            <a:off x="2935707" y="3866147"/>
            <a:ext cx="6642" cy="673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H="1" flipV="1">
            <a:off x="9447423" y="3901204"/>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线连接符 39"/>
          <p:cNvCxnSpPr/>
          <p:nvPr/>
        </p:nvCxnSpPr>
        <p:spPr>
          <a:xfrm>
            <a:off x="2942349" y="4539916"/>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extLst>
              <p:ext uri="{D42A27DB-BD31-4B8C-83A1-F6EECF244321}">
                <p14:modId xmlns:p14="http://schemas.microsoft.com/office/powerpoint/2010/main" val="1046359346"/>
              </p:ext>
            </p:extLst>
          </p:nvPr>
        </p:nvGraphicFramePr>
        <p:xfrm>
          <a:off x="3548981" y="3928711"/>
          <a:ext cx="1510236"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18" name="矩形 17"/>
          <p:cNvSpPr/>
          <p:nvPr/>
        </p:nvSpPr>
        <p:spPr>
          <a:xfrm>
            <a:off x="92505" y="95123"/>
            <a:ext cx="205537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3.5.3</a:t>
            </a:r>
            <a:r>
              <a:rPr lang="zh-CN" altLang="en-US" sz="1200" dirty="0">
                <a:solidFill>
                  <a:schemeClr val="bg1">
                    <a:lumMod val="75000"/>
                  </a:schemeClr>
                </a:solidFill>
                <a:latin typeface="SimSun" charset="-122"/>
                <a:ea typeface="SimSun" charset="-122"/>
                <a:cs typeface="SimSun" charset="-122"/>
              </a:rPr>
              <a:t>三、</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可靠数据传输</a:t>
            </a:r>
          </a:p>
        </p:txBody>
      </p:sp>
      <p:sp>
        <p:nvSpPr>
          <p:cNvPr id="19" name="矩形 18"/>
          <p:cNvSpPr/>
          <p:nvPr/>
        </p:nvSpPr>
        <p:spPr>
          <a:xfrm>
            <a:off x="465221" y="5459712"/>
            <a:ext cx="8373979" cy="646331"/>
          </a:xfrm>
          <a:prstGeom prst="rect">
            <a:avLst/>
          </a:prstGeom>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确认：</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采用累积确认。</a:t>
            </a:r>
            <a:endParaRPr lang="zh-CN" altLang="en-US" sz="2400" dirty="0"/>
          </a:p>
        </p:txBody>
      </p:sp>
      <p:cxnSp>
        <p:nvCxnSpPr>
          <p:cNvPr id="22" name="直线箭头连接符 21">
            <a:extLst>
              <a:ext uri="{FF2B5EF4-FFF2-40B4-BE49-F238E27FC236}">
                <a16:creationId xmlns:a16="http://schemas.microsoft.com/office/drawing/2014/main" id="{4D055E52-A402-D64B-BD57-ACA02C5B3FFA}"/>
              </a:ext>
            </a:extLst>
          </p:cNvPr>
          <p:cNvCxnSpPr/>
          <p:nvPr/>
        </p:nvCxnSpPr>
        <p:spPr>
          <a:xfrm>
            <a:off x="5059217" y="4205195"/>
            <a:ext cx="870720" cy="0"/>
          </a:xfrm>
          <a:prstGeom prst="straightConnector1">
            <a:avLst/>
          </a:prstGeom>
          <a:ln w="57150">
            <a:solidFill>
              <a:srgbClr val="20202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81042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文本框 19"/>
          <p:cNvSpPr txBox="1"/>
          <p:nvPr/>
        </p:nvSpPr>
        <p:spPr>
          <a:xfrm>
            <a:off x="2294324" y="4837612"/>
            <a:ext cx="126396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发送方</a:t>
            </a:r>
          </a:p>
        </p:txBody>
      </p:sp>
      <p:graphicFrame>
        <p:nvGraphicFramePr>
          <p:cNvPr id="21" name="表格 20"/>
          <p:cNvGraphicFramePr>
            <a:graphicFrameLocks noGrp="1"/>
          </p:cNvGraphicFramePr>
          <p:nvPr>
            <p:extLst>
              <p:ext uri="{D42A27DB-BD31-4B8C-83A1-F6EECF244321}">
                <p14:modId xmlns:p14="http://schemas.microsoft.com/office/powerpoint/2010/main" val="907465090"/>
              </p:ext>
            </p:extLst>
          </p:nvPr>
        </p:nvGraphicFramePr>
        <p:xfrm>
          <a:off x="1894053" y="507838"/>
          <a:ext cx="3020472" cy="1978916"/>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algn="ctr">
                        <a:lnSpc>
                          <a:spcPct val="150000"/>
                        </a:lnSpc>
                      </a:pPr>
                      <a:r>
                        <a:rPr lang="en-US" altLang="zh-CN" sz="2000" dirty="0">
                          <a:latin typeface="Microsoft YaHei" charset="-122"/>
                          <a:ea typeface="Microsoft YaHei" charset="-122"/>
                          <a:cs typeface="Microsoft YaHei" charset="-122"/>
                        </a:rPr>
                        <a:t>6</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5</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4</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3</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2</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r h="396758">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9</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7</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17</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13</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19</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bl>
          </a:graphicData>
        </a:graphic>
      </p:graphicFrame>
      <p:sp>
        <p:nvSpPr>
          <p:cNvPr id="30" name="文本框 29"/>
          <p:cNvSpPr txBox="1"/>
          <p:nvPr/>
        </p:nvSpPr>
        <p:spPr>
          <a:xfrm>
            <a:off x="1120191" y="1378148"/>
            <a:ext cx="768937" cy="400110"/>
          </a:xfrm>
          <a:prstGeom prst="rect">
            <a:avLst/>
          </a:prstGeom>
          <a:noFill/>
        </p:spPr>
        <p:txBody>
          <a:bodyPr wrap="square" rtlCol="0">
            <a:spAutoFit/>
          </a:bodyPr>
          <a:lstStyle/>
          <a:p>
            <a:r>
              <a:rPr kumimoji="1" lang="zh-CN" altLang="en-US" sz="2000">
                <a:latin typeface="+mn-ea"/>
              </a:rPr>
              <a:t>文件</a:t>
            </a:r>
          </a:p>
        </p:txBody>
      </p:sp>
      <p:graphicFrame>
        <p:nvGraphicFramePr>
          <p:cNvPr id="31" name="表格 30"/>
          <p:cNvGraphicFramePr>
            <a:graphicFrameLocks noGrp="1"/>
          </p:cNvGraphicFramePr>
          <p:nvPr>
            <p:extLst>
              <p:ext uri="{D42A27DB-BD31-4B8C-83A1-F6EECF244321}">
                <p14:modId xmlns:p14="http://schemas.microsoft.com/office/powerpoint/2010/main" val="699081324"/>
              </p:ext>
            </p:extLst>
          </p:nvPr>
        </p:nvGraphicFramePr>
        <p:xfrm>
          <a:off x="1894053" y="3208492"/>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2" name="文本框 31"/>
          <p:cNvSpPr txBox="1"/>
          <p:nvPr/>
        </p:nvSpPr>
        <p:spPr>
          <a:xfrm>
            <a:off x="671012" y="3256689"/>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33" name="矩形 32"/>
          <p:cNvSpPr/>
          <p:nvPr/>
        </p:nvSpPr>
        <p:spPr>
          <a:xfrm>
            <a:off x="671012" y="396221"/>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4" name="表格 33"/>
          <p:cNvGraphicFramePr>
            <a:graphicFrameLocks noGrp="1"/>
          </p:cNvGraphicFramePr>
          <p:nvPr>
            <p:extLst>
              <p:ext uri="{D42A27DB-BD31-4B8C-83A1-F6EECF244321}">
                <p14:modId xmlns:p14="http://schemas.microsoft.com/office/powerpoint/2010/main" val="115530766"/>
              </p:ext>
            </p:extLst>
          </p:nvPr>
        </p:nvGraphicFramePr>
        <p:xfrm>
          <a:off x="8399127" y="3243550"/>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5" name="文本框 34"/>
          <p:cNvSpPr txBox="1"/>
          <p:nvPr/>
        </p:nvSpPr>
        <p:spPr>
          <a:xfrm>
            <a:off x="7176086" y="3291747"/>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36" name="矩形 35"/>
          <p:cNvSpPr/>
          <p:nvPr/>
        </p:nvSpPr>
        <p:spPr>
          <a:xfrm>
            <a:off x="7176086" y="431279"/>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9144917" y="4837612"/>
            <a:ext cx="126396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接收方</a:t>
            </a:r>
          </a:p>
        </p:txBody>
      </p:sp>
      <p:cxnSp>
        <p:nvCxnSpPr>
          <p:cNvPr id="38" name="直线连接符 37"/>
          <p:cNvCxnSpPr>
            <a:cxnSpLocks/>
            <a:stCxn id="33" idx="2"/>
          </p:cNvCxnSpPr>
          <p:nvPr/>
        </p:nvCxnSpPr>
        <p:spPr>
          <a:xfrm flipH="1">
            <a:off x="2935707" y="3866147"/>
            <a:ext cx="6642" cy="673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H="1" flipV="1">
            <a:off x="9447423" y="3901204"/>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线连接符 39"/>
          <p:cNvCxnSpPr/>
          <p:nvPr/>
        </p:nvCxnSpPr>
        <p:spPr>
          <a:xfrm>
            <a:off x="2942349" y="4539916"/>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extLst>
              <p:ext uri="{D42A27DB-BD31-4B8C-83A1-F6EECF244321}">
                <p14:modId xmlns:p14="http://schemas.microsoft.com/office/powerpoint/2010/main" val="429146563"/>
              </p:ext>
            </p:extLst>
          </p:nvPr>
        </p:nvGraphicFramePr>
        <p:xfrm>
          <a:off x="7743930" y="4006455"/>
          <a:ext cx="50341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tblGrid>
              <a:tr h="422870">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18" name="矩形 17"/>
          <p:cNvSpPr/>
          <p:nvPr/>
        </p:nvSpPr>
        <p:spPr>
          <a:xfrm>
            <a:off x="92505" y="95123"/>
            <a:ext cx="205537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3.5.3</a:t>
            </a:r>
            <a:r>
              <a:rPr lang="zh-CN" altLang="en-US" sz="1200" dirty="0">
                <a:solidFill>
                  <a:schemeClr val="bg1">
                    <a:lumMod val="75000"/>
                  </a:schemeClr>
                </a:solidFill>
                <a:latin typeface="SimSun" charset="-122"/>
                <a:ea typeface="SimSun" charset="-122"/>
                <a:cs typeface="SimSun" charset="-122"/>
              </a:rPr>
              <a:t>三、</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可靠数据传输</a:t>
            </a:r>
          </a:p>
        </p:txBody>
      </p:sp>
      <p:sp>
        <p:nvSpPr>
          <p:cNvPr id="19" name="矩形 18"/>
          <p:cNvSpPr/>
          <p:nvPr/>
        </p:nvSpPr>
        <p:spPr>
          <a:xfrm>
            <a:off x="465221" y="5459712"/>
            <a:ext cx="8373979" cy="1200329"/>
          </a:xfrm>
          <a:prstGeom prst="rect">
            <a:avLst/>
          </a:prstGeom>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确认：</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采用累积确认。</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例如：接收方正确接收了</a:t>
            </a:r>
            <a:r>
              <a:rPr lang="en-US" altLang="zh-CN" sz="2400" dirty="0">
                <a:latin typeface="微软雅黑" panose="020B0503020204020204" charset="-122"/>
                <a:ea typeface="微软雅黑" panose="020B0503020204020204" charset="-122"/>
                <a:cs typeface="微软雅黑" panose="020B0503020204020204" charset="-122"/>
              </a:rPr>
              <a:t>123</a:t>
            </a:r>
            <a:r>
              <a:rPr lang="zh-CN" altLang="en-US" sz="2400" dirty="0">
                <a:latin typeface="微软雅黑" panose="020B0503020204020204" charset="-122"/>
                <a:ea typeface="微软雅黑" panose="020B0503020204020204" charset="-122"/>
                <a:cs typeface="微软雅黑" panose="020B0503020204020204" charset="-122"/>
              </a:rPr>
              <a:t>，此时返回确认序号为</a:t>
            </a:r>
            <a:r>
              <a:rPr lang="en-US" altLang="zh-CN" sz="2400" dirty="0">
                <a:solidFill>
                  <a:schemeClr val="bg1"/>
                </a:solidFill>
                <a:latin typeface="微软雅黑" panose="020B0503020204020204" charset="-122"/>
                <a:ea typeface="微软雅黑" panose="020B0503020204020204" charset="-122"/>
                <a:cs typeface="微软雅黑" panose="020B0503020204020204" charset="-122"/>
              </a:rPr>
              <a:t>4</a:t>
            </a:r>
            <a:r>
              <a:rPr lang="zh-CN" altLang="en-US" sz="2400" dirty="0">
                <a:latin typeface="微软雅黑" panose="020B0503020204020204" charset="-122"/>
                <a:ea typeface="微软雅黑" panose="020B0503020204020204" charset="-122"/>
                <a:cs typeface="微软雅黑" panose="020B0503020204020204" charset="-122"/>
              </a:rPr>
              <a:t>。</a:t>
            </a:r>
            <a:endParaRPr lang="zh-CN" altLang="en-US" sz="2400" dirty="0"/>
          </a:p>
        </p:txBody>
      </p:sp>
      <p:cxnSp>
        <p:nvCxnSpPr>
          <p:cNvPr id="22" name="直线箭头连接符 21">
            <a:extLst>
              <a:ext uri="{FF2B5EF4-FFF2-40B4-BE49-F238E27FC236}">
                <a16:creationId xmlns:a16="http://schemas.microsoft.com/office/drawing/2014/main" id="{BF351C32-2D23-374D-89C2-423B15D6B2C4}"/>
              </a:ext>
            </a:extLst>
          </p:cNvPr>
          <p:cNvCxnSpPr>
            <a:cxnSpLocks/>
          </p:cNvCxnSpPr>
          <p:nvPr/>
        </p:nvCxnSpPr>
        <p:spPr>
          <a:xfrm flipH="1">
            <a:off x="7006567" y="4299789"/>
            <a:ext cx="737363" cy="0"/>
          </a:xfrm>
          <a:prstGeom prst="straightConnector1">
            <a:avLst/>
          </a:prstGeom>
          <a:ln w="57150">
            <a:solidFill>
              <a:srgbClr val="20202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404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1470025" y="1567180"/>
            <a:ext cx="9182735" cy="2861310"/>
          </a:xfrm>
          <a:prstGeom prst="rect">
            <a:avLst/>
          </a:prstGeom>
          <a:noFill/>
        </p:spPr>
        <p:txBody>
          <a:bodyPr wrap="square" rtlCol="0" anchor="t">
            <a:spAutoFit/>
          </a:bodyPr>
          <a:lstStyle/>
          <a:p>
            <a:pPr>
              <a:lnSpc>
                <a:spcPct val="150000"/>
              </a:lnSpc>
            </a:pPr>
            <a:r>
              <a:rPr sz="2400">
                <a:latin typeface="微软雅黑" panose="020B0503020204020204" charset="-122"/>
                <a:ea typeface="微软雅黑" panose="020B0503020204020204" charset="-122"/>
                <a:cs typeface="微软雅黑" panose="020B0503020204020204" charset="-122"/>
              </a:rPr>
              <a:t>UDP数据报结构的首部中不包括（）</a:t>
            </a:r>
          </a:p>
          <a:p>
            <a:pPr>
              <a:lnSpc>
                <a:spcPct val="150000"/>
              </a:lnSpc>
            </a:pPr>
            <a:r>
              <a:rPr sz="2400">
                <a:latin typeface="微软雅黑" panose="020B0503020204020204" charset="-122"/>
                <a:ea typeface="微软雅黑" panose="020B0503020204020204" charset="-122"/>
                <a:cs typeface="微软雅黑" panose="020B0503020204020204" charset="-122"/>
              </a:rPr>
              <a:t>A:源端口号字段</a:t>
            </a:r>
          </a:p>
          <a:p>
            <a:pPr>
              <a:lnSpc>
                <a:spcPct val="150000"/>
              </a:lnSpc>
            </a:pPr>
            <a:r>
              <a:rPr sz="2400">
                <a:latin typeface="微软雅黑" panose="020B0503020204020204" charset="-122"/>
                <a:ea typeface="微软雅黑" panose="020B0503020204020204" charset="-122"/>
                <a:cs typeface="微软雅黑" panose="020B0503020204020204" charset="-122"/>
              </a:rPr>
              <a:t>B:目的端口号字段</a:t>
            </a:r>
          </a:p>
          <a:p>
            <a:pPr>
              <a:lnSpc>
                <a:spcPct val="150000"/>
              </a:lnSpc>
            </a:pPr>
            <a:r>
              <a:rPr sz="2400">
                <a:latin typeface="微软雅黑" panose="020B0503020204020204" charset="-122"/>
                <a:ea typeface="微软雅黑" panose="020B0503020204020204" charset="-122"/>
                <a:cs typeface="微软雅黑" panose="020B0503020204020204" charset="-122"/>
              </a:rPr>
              <a:t>C:目的IP地址字段</a:t>
            </a:r>
          </a:p>
          <a:p>
            <a:pPr>
              <a:lnSpc>
                <a:spcPct val="150000"/>
              </a:lnSpc>
            </a:pPr>
            <a:r>
              <a:rPr sz="2400">
                <a:latin typeface="微软雅黑" panose="020B0503020204020204" charset="-122"/>
                <a:ea typeface="微软雅黑" panose="020B0503020204020204" charset="-122"/>
                <a:cs typeface="微软雅黑" panose="020B0503020204020204" charset="-122"/>
              </a:rPr>
              <a:t>D:校验和字段</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extLst>
      <p:ext uri="{BB962C8B-B14F-4D97-AF65-F5344CB8AC3E}">
        <p14:creationId xmlns:p14="http://schemas.microsoft.com/office/powerpoint/2010/main" val="1604357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文本框 19"/>
          <p:cNvSpPr txBox="1"/>
          <p:nvPr/>
        </p:nvSpPr>
        <p:spPr>
          <a:xfrm>
            <a:off x="2294324" y="4837612"/>
            <a:ext cx="126396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发送方</a:t>
            </a:r>
          </a:p>
        </p:txBody>
      </p:sp>
      <p:graphicFrame>
        <p:nvGraphicFramePr>
          <p:cNvPr id="21" name="表格 20"/>
          <p:cNvGraphicFramePr>
            <a:graphicFrameLocks noGrp="1"/>
          </p:cNvGraphicFramePr>
          <p:nvPr>
            <p:extLst>
              <p:ext uri="{D42A27DB-BD31-4B8C-83A1-F6EECF244321}">
                <p14:modId xmlns:p14="http://schemas.microsoft.com/office/powerpoint/2010/main" val="907465090"/>
              </p:ext>
            </p:extLst>
          </p:nvPr>
        </p:nvGraphicFramePr>
        <p:xfrm>
          <a:off x="1894053" y="507838"/>
          <a:ext cx="3020472" cy="1978916"/>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algn="ctr">
                        <a:lnSpc>
                          <a:spcPct val="150000"/>
                        </a:lnSpc>
                      </a:pPr>
                      <a:r>
                        <a:rPr lang="en-US" altLang="zh-CN" sz="2000" dirty="0">
                          <a:latin typeface="Microsoft YaHei" charset="-122"/>
                          <a:ea typeface="Microsoft YaHei" charset="-122"/>
                          <a:cs typeface="Microsoft YaHei" charset="-122"/>
                        </a:rPr>
                        <a:t>6</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5</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4</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3</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2</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r h="396758">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9</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7</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17</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13</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19</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bl>
          </a:graphicData>
        </a:graphic>
      </p:graphicFrame>
      <p:sp>
        <p:nvSpPr>
          <p:cNvPr id="30" name="文本框 29"/>
          <p:cNvSpPr txBox="1"/>
          <p:nvPr/>
        </p:nvSpPr>
        <p:spPr>
          <a:xfrm>
            <a:off x="1120191" y="1378148"/>
            <a:ext cx="768937" cy="400110"/>
          </a:xfrm>
          <a:prstGeom prst="rect">
            <a:avLst/>
          </a:prstGeom>
          <a:noFill/>
        </p:spPr>
        <p:txBody>
          <a:bodyPr wrap="square" rtlCol="0">
            <a:spAutoFit/>
          </a:bodyPr>
          <a:lstStyle/>
          <a:p>
            <a:r>
              <a:rPr kumimoji="1" lang="zh-CN" altLang="en-US" sz="2000">
                <a:latin typeface="+mn-ea"/>
              </a:rPr>
              <a:t>文件</a:t>
            </a:r>
          </a:p>
        </p:txBody>
      </p:sp>
      <p:graphicFrame>
        <p:nvGraphicFramePr>
          <p:cNvPr id="31" name="表格 30"/>
          <p:cNvGraphicFramePr>
            <a:graphicFrameLocks noGrp="1"/>
          </p:cNvGraphicFramePr>
          <p:nvPr>
            <p:extLst>
              <p:ext uri="{D42A27DB-BD31-4B8C-83A1-F6EECF244321}">
                <p14:modId xmlns:p14="http://schemas.microsoft.com/office/powerpoint/2010/main" val="699081324"/>
              </p:ext>
            </p:extLst>
          </p:nvPr>
        </p:nvGraphicFramePr>
        <p:xfrm>
          <a:off x="1894053" y="3208492"/>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2" name="文本框 31"/>
          <p:cNvSpPr txBox="1"/>
          <p:nvPr/>
        </p:nvSpPr>
        <p:spPr>
          <a:xfrm>
            <a:off x="671012" y="3256689"/>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33" name="矩形 32"/>
          <p:cNvSpPr/>
          <p:nvPr/>
        </p:nvSpPr>
        <p:spPr>
          <a:xfrm>
            <a:off x="671012" y="396221"/>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4" name="表格 33"/>
          <p:cNvGraphicFramePr>
            <a:graphicFrameLocks noGrp="1"/>
          </p:cNvGraphicFramePr>
          <p:nvPr>
            <p:extLst>
              <p:ext uri="{D42A27DB-BD31-4B8C-83A1-F6EECF244321}">
                <p14:modId xmlns:p14="http://schemas.microsoft.com/office/powerpoint/2010/main" val="115530766"/>
              </p:ext>
            </p:extLst>
          </p:nvPr>
        </p:nvGraphicFramePr>
        <p:xfrm>
          <a:off x="8399127" y="3243550"/>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5" name="文本框 34"/>
          <p:cNvSpPr txBox="1"/>
          <p:nvPr/>
        </p:nvSpPr>
        <p:spPr>
          <a:xfrm>
            <a:off x="7176086" y="3291747"/>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36" name="矩形 35"/>
          <p:cNvSpPr/>
          <p:nvPr/>
        </p:nvSpPr>
        <p:spPr>
          <a:xfrm>
            <a:off x="7176086" y="431279"/>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9144917" y="4837612"/>
            <a:ext cx="126396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接收方</a:t>
            </a:r>
          </a:p>
        </p:txBody>
      </p:sp>
      <p:cxnSp>
        <p:nvCxnSpPr>
          <p:cNvPr id="38" name="直线连接符 37"/>
          <p:cNvCxnSpPr>
            <a:cxnSpLocks/>
            <a:stCxn id="33" idx="2"/>
          </p:cNvCxnSpPr>
          <p:nvPr/>
        </p:nvCxnSpPr>
        <p:spPr>
          <a:xfrm flipH="1">
            <a:off x="2935707" y="3866147"/>
            <a:ext cx="6642" cy="673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H="1" flipV="1">
            <a:off x="9447423" y="3901204"/>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线连接符 39"/>
          <p:cNvCxnSpPr/>
          <p:nvPr/>
        </p:nvCxnSpPr>
        <p:spPr>
          <a:xfrm>
            <a:off x="2942349" y="4539916"/>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extLst>
              <p:ext uri="{D42A27DB-BD31-4B8C-83A1-F6EECF244321}">
                <p14:modId xmlns:p14="http://schemas.microsoft.com/office/powerpoint/2010/main" val="953279414"/>
              </p:ext>
            </p:extLst>
          </p:nvPr>
        </p:nvGraphicFramePr>
        <p:xfrm>
          <a:off x="7743930" y="4006455"/>
          <a:ext cx="50341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tblGrid>
              <a:tr h="422870">
                <a:tc>
                  <a:txBody>
                    <a:bodyPr/>
                    <a:lstStyle/>
                    <a:p>
                      <a:pPr marL="0" algn="ctr" defTabSz="914400" rtl="0" eaLnBrk="1" latinLnBrk="0" hangingPunct="1">
                        <a:lnSpc>
                          <a:spcPct val="150000"/>
                        </a:lnSpc>
                      </a:pPr>
                      <a:r>
                        <a:rPr lang="en-US" altLang="zh-CN" sz="2000" kern="1200" dirty="0">
                          <a:solidFill>
                            <a:srgbClr val="FF0000"/>
                          </a:solidFill>
                          <a:latin typeface="Microsoft YaHei" charset="-122"/>
                          <a:ea typeface="Microsoft YaHei" charset="-122"/>
                          <a:cs typeface="Microsoft YaHei" charset="-122"/>
                        </a:rPr>
                        <a:t>4</a:t>
                      </a:r>
                      <a:endParaRPr lang="zh-CN" altLang="en-US" sz="2000" kern="1200" dirty="0">
                        <a:solidFill>
                          <a:srgbClr val="FF0000"/>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18" name="矩形 17"/>
          <p:cNvSpPr/>
          <p:nvPr/>
        </p:nvSpPr>
        <p:spPr>
          <a:xfrm>
            <a:off x="92505" y="95123"/>
            <a:ext cx="205537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3.5.3</a:t>
            </a:r>
            <a:r>
              <a:rPr lang="zh-CN" altLang="en-US" sz="1200" dirty="0">
                <a:solidFill>
                  <a:schemeClr val="bg1">
                    <a:lumMod val="75000"/>
                  </a:schemeClr>
                </a:solidFill>
                <a:latin typeface="SimSun" charset="-122"/>
                <a:ea typeface="SimSun" charset="-122"/>
                <a:cs typeface="SimSun" charset="-122"/>
              </a:rPr>
              <a:t>三、</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可靠数据传输</a:t>
            </a:r>
          </a:p>
        </p:txBody>
      </p:sp>
      <p:sp>
        <p:nvSpPr>
          <p:cNvPr id="19" name="矩形 18"/>
          <p:cNvSpPr/>
          <p:nvPr/>
        </p:nvSpPr>
        <p:spPr>
          <a:xfrm>
            <a:off x="465221" y="5459712"/>
            <a:ext cx="8373979" cy="1200329"/>
          </a:xfrm>
          <a:prstGeom prst="rect">
            <a:avLst/>
          </a:prstGeom>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确认：</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采用累积确认。</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例如：接收方正确接收了</a:t>
            </a:r>
            <a:r>
              <a:rPr lang="en-US" altLang="zh-CN" sz="2400" dirty="0">
                <a:latin typeface="微软雅黑" panose="020B0503020204020204" charset="-122"/>
                <a:ea typeface="微软雅黑" panose="020B0503020204020204" charset="-122"/>
                <a:cs typeface="微软雅黑" panose="020B0503020204020204" charset="-122"/>
              </a:rPr>
              <a:t>123</a:t>
            </a:r>
            <a:r>
              <a:rPr lang="zh-CN" altLang="en-US" sz="2400" dirty="0">
                <a:latin typeface="微软雅黑" panose="020B0503020204020204" charset="-122"/>
                <a:ea typeface="微软雅黑" panose="020B0503020204020204" charset="-122"/>
                <a:cs typeface="微软雅黑" panose="020B0503020204020204" charset="-122"/>
              </a:rPr>
              <a:t>，此时返回确认序号为</a:t>
            </a: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4</a:t>
            </a:r>
            <a:r>
              <a:rPr lang="zh-CN" altLang="en-US" sz="2400" dirty="0">
                <a:latin typeface="微软雅黑" panose="020B0503020204020204" charset="-122"/>
                <a:ea typeface="微软雅黑" panose="020B0503020204020204" charset="-122"/>
                <a:cs typeface="微软雅黑" panose="020B0503020204020204" charset="-122"/>
              </a:rPr>
              <a:t>。</a:t>
            </a:r>
            <a:endParaRPr lang="zh-CN" altLang="en-US" sz="2400" dirty="0"/>
          </a:p>
        </p:txBody>
      </p:sp>
      <p:cxnSp>
        <p:nvCxnSpPr>
          <p:cNvPr id="22" name="直线箭头连接符 21">
            <a:extLst>
              <a:ext uri="{FF2B5EF4-FFF2-40B4-BE49-F238E27FC236}">
                <a16:creationId xmlns:a16="http://schemas.microsoft.com/office/drawing/2014/main" id="{AE481071-9984-EC4C-821F-750AB513941C}"/>
              </a:ext>
            </a:extLst>
          </p:cNvPr>
          <p:cNvCxnSpPr>
            <a:cxnSpLocks/>
          </p:cNvCxnSpPr>
          <p:nvPr/>
        </p:nvCxnSpPr>
        <p:spPr>
          <a:xfrm flipH="1">
            <a:off x="7006567" y="4299789"/>
            <a:ext cx="737363" cy="0"/>
          </a:xfrm>
          <a:prstGeom prst="straightConnector1">
            <a:avLst/>
          </a:prstGeom>
          <a:ln w="57150">
            <a:solidFill>
              <a:srgbClr val="20202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627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文本框 19"/>
          <p:cNvSpPr txBox="1"/>
          <p:nvPr/>
        </p:nvSpPr>
        <p:spPr>
          <a:xfrm>
            <a:off x="2294324" y="4837612"/>
            <a:ext cx="126396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发送方</a:t>
            </a:r>
          </a:p>
        </p:txBody>
      </p:sp>
      <p:graphicFrame>
        <p:nvGraphicFramePr>
          <p:cNvPr id="21" name="表格 20"/>
          <p:cNvGraphicFramePr>
            <a:graphicFrameLocks noGrp="1"/>
          </p:cNvGraphicFramePr>
          <p:nvPr>
            <p:extLst>
              <p:ext uri="{D42A27DB-BD31-4B8C-83A1-F6EECF244321}">
                <p14:modId xmlns:p14="http://schemas.microsoft.com/office/powerpoint/2010/main" val="907465090"/>
              </p:ext>
            </p:extLst>
          </p:nvPr>
        </p:nvGraphicFramePr>
        <p:xfrm>
          <a:off x="1894053" y="507838"/>
          <a:ext cx="3020472" cy="1978916"/>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algn="ctr">
                        <a:lnSpc>
                          <a:spcPct val="150000"/>
                        </a:lnSpc>
                      </a:pPr>
                      <a:r>
                        <a:rPr lang="en-US" altLang="zh-CN" sz="2000" dirty="0">
                          <a:latin typeface="Microsoft YaHei" charset="-122"/>
                          <a:ea typeface="Microsoft YaHei" charset="-122"/>
                          <a:cs typeface="Microsoft YaHei" charset="-122"/>
                        </a:rPr>
                        <a:t>6</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5</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4</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3</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2</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r h="396758">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9</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7</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17</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13</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19</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bl>
          </a:graphicData>
        </a:graphic>
      </p:graphicFrame>
      <p:sp>
        <p:nvSpPr>
          <p:cNvPr id="30" name="文本框 29"/>
          <p:cNvSpPr txBox="1"/>
          <p:nvPr/>
        </p:nvSpPr>
        <p:spPr>
          <a:xfrm>
            <a:off x="1120191" y="1378148"/>
            <a:ext cx="768937" cy="400110"/>
          </a:xfrm>
          <a:prstGeom prst="rect">
            <a:avLst/>
          </a:prstGeom>
          <a:noFill/>
        </p:spPr>
        <p:txBody>
          <a:bodyPr wrap="square" rtlCol="0">
            <a:spAutoFit/>
          </a:bodyPr>
          <a:lstStyle/>
          <a:p>
            <a:r>
              <a:rPr kumimoji="1" lang="zh-CN" altLang="en-US" sz="2000">
                <a:latin typeface="+mn-ea"/>
              </a:rPr>
              <a:t>文件</a:t>
            </a:r>
          </a:p>
        </p:txBody>
      </p:sp>
      <p:graphicFrame>
        <p:nvGraphicFramePr>
          <p:cNvPr id="31" name="表格 30"/>
          <p:cNvGraphicFramePr>
            <a:graphicFrameLocks noGrp="1"/>
          </p:cNvGraphicFramePr>
          <p:nvPr>
            <p:extLst>
              <p:ext uri="{D42A27DB-BD31-4B8C-83A1-F6EECF244321}">
                <p14:modId xmlns:p14="http://schemas.microsoft.com/office/powerpoint/2010/main" val="699081324"/>
              </p:ext>
            </p:extLst>
          </p:nvPr>
        </p:nvGraphicFramePr>
        <p:xfrm>
          <a:off x="1894053" y="3208492"/>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2" name="文本框 31"/>
          <p:cNvSpPr txBox="1"/>
          <p:nvPr/>
        </p:nvSpPr>
        <p:spPr>
          <a:xfrm>
            <a:off x="671012" y="3256689"/>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33" name="矩形 32"/>
          <p:cNvSpPr/>
          <p:nvPr/>
        </p:nvSpPr>
        <p:spPr>
          <a:xfrm>
            <a:off x="671012" y="396221"/>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4" name="表格 33"/>
          <p:cNvGraphicFramePr>
            <a:graphicFrameLocks noGrp="1"/>
          </p:cNvGraphicFramePr>
          <p:nvPr>
            <p:extLst>
              <p:ext uri="{D42A27DB-BD31-4B8C-83A1-F6EECF244321}">
                <p14:modId xmlns:p14="http://schemas.microsoft.com/office/powerpoint/2010/main" val="529988009"/>
              </p:ext>
            </p:extLst>
          </p:nvPr>
        </p:nvGraphicFramePr>
        <p:xfrm>
          <a:off x="8399127" y="3243550"/>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5" name="文本框 34"/>
          <p:cNvSpPr txBox="1"/>
          <p:nvPr/>
        </p:nvSpPr>
        <p:spPr>
          <a:xfrm>
            <a:off x="7176086" y="3291747"/>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36" name="矩形 35"/>
          <p:cNvSpPr/>
          <p:nvPr/>
        </p:nvSpPr>
        <p:spPr>
          <a:xfrm>
            <a:off x="7176086" y="431279"/>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9144917" y="4837612"/>
            <a:ext cx="126396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接收方</a:t>
            </a:r>
          </a:p>
        </p:txBody>
      </p:sp>
      <p:cxnSp>
        <p:nvCxnSpPr>
          <p:cNvPr id="38" name="直线连接符 37"/>
          <p:cNvCxnSpPr>
            <a:cxnSpLocks/>
            <a:stCxn id="33" idx="2"/>
          </p:cNvCxnSpPr>
          <p:nvPr/>
        </p:nvCxnSpPr>
        <p:spPr>
          <a:xfrm flipH="1">
            <a:off x="2935707" y="3866147"/>
            <a:ext cx="6642" cy="673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H="1" flipV="1">
            <a:off x="9447423" y="3901204"/>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线连接符 39"/>
          <p:cNvCxnSpPr/>
          <p:nvPr/>
        </p:nvCxnSpPr>
        <p:spPr>
          <a:xfrm>
            <a:off x="2942349" y="4539916"/>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822394499"/>
              </p:ext>
            </p:extLst>
          </p:nvPr>
        </p:nvGraphicFramePr>
        <p:xfrm>
          <a:off x="3645386" y="3940734"/>
          <a:ext cx="1006824"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18" name="矩形 17"/>
          <p:cNvSpPr/>
          <p:nvPr/>
        </p:nvSpPr>
        <p:spPr>
          <a:xfrm>
            <a:off x="92505" y="95123"/>
            <a:ext cx="205537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3.5.3</a:t>
            </a:r>
            <a:r>
              <a:rPr lang="zh-CN" altLang="en-US" sz="1200" dirty="0">
                <a:solidFill>
                  <a:schemeClr val="bg1">
                    <a:lumMod val="75000"/>
                  </a:schemeClr>
                </a:solidFill>
                <a:latin typeface="SimSun" charset="-122"/>
                <a:ea typeface="SimSun" charset="-122"/>
                <a:cs typeface="SimSun" charset="-122"/>
              </a:rPr>
              <a:t>三、</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可靠数据传输</a:t>
            </a:r>
          </a:p>
        </p:txBody>
      </p:sp>
      <p:sp>
        <p:nvSpPr>
          <p:cNvPr id="19" name="矩形 18"/>
          <p:cNvSpPr/>
          <p:nvPr/>
        </p:nvSpPr>
        <p:spPr>
          <a:xfrm>
            <a:off x="465221" y="5459712"/>
            <a:ext cx="10954378" cy="1200329"/>
          </a:xfrm>
          <a:prstGeom prst="rect">
            <a:avLst/>
          </a:prstGeom>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确认：</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采用累积确认。</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例如：接收方正确接收了</a:t>
            </a:r>
            <a:r>
              <a:rPr lang="en-US" altLang="zh-CN" sz="2400" dirty="0">
                <a:latin typeface="微软雅黑" panose="020B0503020204020204" charset="-122"/>
                <a:ea typeface="微软雅黑" panose="020B0503020204020204" charset="-122"/>
                <a:cs typeface="微软雅黑" panose="020B0503020204020204" charset="-122"/>
              </a:rPr>
              <a:t>123</a:t>
            </a:r>
            <a:r>
              <a:rPr lang="zh-CN" altLang="en-US" sz="2400" dirty="0">
                <a:latin typeface="微软雅黑" panose="020B0503020204020204" charset="-122"/>
                <a:ea typeface="微软雅黑" panose="020B0503020204020204" charset="-122"/>
                <a:cs typeface="微软雅黑" panose="020B0503020204020204" charset="-122"/>
              </a:rPr>
              <a:t>和</a:t>
            </a:r>
            <a:r>
              <a:rPr lang="en-US" altLang="zh-CN" sz="2400" dirty="0">
                <a:latin typeface="微软雅黑" panose="020B0503020204020204" charset="-122"/>
                <a:ea typeface="微软雅黑" panose="020B0503020204020204" charset="-122"/>
                <a:cs typeface="微软雅黑" panose="020B0503020204020204" charset="-122"/>
              </a:rPr>
              <a:t>6</a:t>
            </a:r>
            <a:r>
              <a:rPr lang="zh-CN" altLang="en-US" sz="2400" dirty="0">
                <a:latin typeface="微软雅黑" panose="020B0503020204020204" charset="-122"/>
                <a:ea typeface="微软雅黑" panose="020B0503020204020204" charset="-122"/>
                <a:cs typeface="微软雅黑" panose="020B0503020204020204" charset="-122"/>
              </a:rPr>
              <a:t>，此时</a:t>
            </a:r>
            <a:r>
              <a:rPr lang="en-US" altLang="zh-CN" sz="2400" dirty="0">
                <a:latin typeface="微软雅黑" panose="020B0503020204020204" charset="-122"/>
                <a:ea typeface="微软雅黑" panose="020B0503020204020204" charset="-122"/>
                <a:cs typeface="微软雅黑" panose="020B0503020204020204" charset="-122"/>
              </a:rPr>
              <a:t>5</a:t>
            </a:r>
            <a:r>
              <a:rPr lang="zh-CN" altLang="en-US" sz="2400" dirty="0">
                <a:latin typeface="微软雅黑" panose="020B0503020204020204" charset="-122"/>
                <a:ea typeface="微软雅黑" panose="020B0503020204020204" charset="-122"/>
                <a:cs typeface="微软雅黑" panose="020B0503020204020204" charset="-122"/>
              </a:rPr>
              <a:t>和</a:t>
            </a:r>
            <a:r>
              <a:rPr lang="en-US" altLang="zh-CN" sz="2400" dirty="0">
                <a:latin typeface="微软雅黑" panose="020B0503020204020204" charset="-122"/>
                <a:ea typeface="微软雅黑" panose="020B0503020204020204" charset="-122"/>
                <a:cs typeface="微软雅黑" panose="020B0503020204020204" charset="-122"/>
              </a:rPr>
              <a:t>4</a:t>
            </a:r>
            <a:r>
              <a:rPr lang="zh-CN" altLang="en-US" sz="2400" dirty="0">
                <a:latin typeface="微软雅黑" panose="020B0503020204020204" charset="-122"/>
                <a:ea typeface="微软雅黑" panose="020B0503020204020204" charset="-122"/>
                <a:cs typeface="微软雅黑" panose="020B0503020204020204" charset="-122"/>
              </a:rPr>
              <a:t>也来了，返回确认序号为</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a:t>
            </a:r>
            <a:endParaRPr lang="zh-CN" altLang="en-US" sz="2400" dirty="0"/>
          </a:p>
        </p:txBody>
      </p:sp>
      <p:cxnSp>
        <p:nvCxnSpPr>
          <p:cNvPr id="22" name="直线箭头连接符 21">
            <a:extLst>
              <a:ext uri="{FF2B5EF4-FFF2-40B4-BE49-F238E27FC236}">
                <a16:creationId xmlns:a16="http://schemas.microsoft.com/office/drawing/2014/main" id="{D45CBD52-D61A-B647-AD4F-7AC0AF10D9AA}"/>
              </a:ext>
            </a:extLst>
          </p:cNvPr>
          <p:cNvCxnSpPr/>
          <p:nvPr/>
        </p:nvCxnSpPr>
        <p:spPr>
          <a:xfrm>
            <a:off x="4652210" y="4220960"/>
            <a:ext cx="870720" cy="0"/>
          </a:xfrm>
          <a:prstGeom prst="straightConnector1">
            <a:avLst/>
          </a:prstGeom>
          <a:ln w="57150">
            <a:solidFill>
              <a:srgbClr val="20202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455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文本框 19"/>
          <p:cNvSpPr txBox="1"/>
          <p:nvPr/>
        </p:nvSpPr>
        <p:spPr>
          <a:xfrm>
            <a:off x="2294324" y="4837612"/>
            <a:ext cx="126396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发送方</a:t>
            </a:r>
          </a:p>
        </p:txBody>
      </p:sp>
      <p:graphicFrame>
        <p:nvGraphicFramePr>
          <p:cNvPr id="21" name="表格 20"/>
          <p:cNvGraphicFramePr>
            <a:graphicFrameLocks noGrp="1"/>
          </p:cNvGraphicFramePr>
          <p:nvPr>
            <p:extLst>
              <p:ext uri="{D42A27DB-BD31-4B8C-83A1-F6EECF244321}">
                <p14:modId xmlns:p14="http://schemas.microsoft.com/office/powerpoint/2010/main" val="907465090"/>
              </p:ext>
            </p:extLst>
          </p:nvPr>
        </p:nvGraphicFramePr>
        <p:xfrm>
          <a:off x="1894053" y="507838"/>
          <a:ext cx="3020472" cy="1978916"/>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algn="ctr">
                        <a:lnSpc>
                          <a:spcPct val="150000"/>
                        </a:lnSpc>
                      </a:pPr>
                      <a:r>
                        <a:rPr lang="en-US" altLang="zh-CN" sz="2000" dirty="0">
                          <a:latin typeface="Microsoft YaHei" charset="-122"/>
                          <a:ea typeface="Microsoft YaHei" charset="-122"/>
                          <a:cs typeface="Microsoft YaHei" charset="-122"/>
                        </a:rPr>
                        <a:t>6</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5</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4</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3</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2</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r h="396758">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9</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7</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17</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13</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19</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bl>
          </a:graphicData>
        </a:graphic>
      </p:graphicFrame>
      <p:sp>
        <p:nvSpPr>
          <p:cNvPr id="30" name="文本框 29"/>
          <p:cNvSpPr txBox="1"/>
          <p:nvPr/>
        </p:nvSpPr>
        <p:spPr>
          <a:xfrm>
            <a:off x="1120191" y="1378148"/>
            <a:ext cx="768937" cy="400110"/>
          </a:xfrm>
          <a:prstGeom prst="rect">
            <a:avLst/>
          </a:prstGeom>
          <a:noFill/>
        </p:spPr>
        <p:txBody>
          <a:bodyPr wrap="square" rtlCol="0">
            <a:spAutoFit/>
          </a:bodyPr>
          <a:lstStyle/>
          <a:p>
            <a:r>
              <a:rPr kumimoji="1" lang="zh-CN" altLang="en-US" sz="2000">
                <a:latin typeface="+mn-ea"/>
              </a:rPr>
              <a:t>文件</a:t>
            </a:r>
          </a:p>
        </p:txBody>
      </p:sp>
      <p:graphicFrame>
        <p:nvGraphicFramePr>
          <p:cNvPr id="31" name="表格 30"/>
          <p:cNvGraphicFramePr>
            <a:graphicFrameLocks noGrp="1"/>
          </p:cNvGraphicFramePr>
          <p:nvPr>
            <p:extLst>
              <p:ext uri="{D42A27DB-BD31-4B8C-83A1-F6EECF244321}">
                <p14:modId xmlns:p14="http://schemas.microsoft.com/office/powerpoint/2010/main" val="699081324"/>
              </p:ext>
            </p:extLst>
          </p:nvPr>
        </p:nvGraphicFramePr>
        <p:xfrm>
          <a:off x="1894053" y="3208492"/>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2" name="文本框 31"/>
          <p:cNvSpPr txBox="1"/>
          <p:nvPr/>
        </p:nvSpPr>
        <p:spPr>
          <a:xfrm>
            <a:off x="671012" y="3256689"/>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33" name="矩形 32"/>
          <p:cNvSpPr/>
          <p:nvPr/>
        </p:nvSpPr>
        <p:spPr>
          <a:xfrm>
            <a:off x="671012" y="396221"/>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4" name="表格 33"/>
          <p:cNvGraphicFramePr>
            <a:graphicFrameLocks noGrp="1"/>
          </p:cNvGraphicFramePr>
          <p:nvPr>
            <p:extLst>
              <p:ext uri="{D42A27DB-BD31-4B8C-83A1-F6EECF244321}">
                <p14:modId xmlns:p14="http://schemas.microsoft.com/office/powerpoint/2010/main" val="686778982"/>
              </p:ext>
            </p:extLst>
          </p:nvPr>
        </p:nvGraphicFramePr>
        <p:xfrm>
          <a:off x="8399127" y="3243550"/>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5" name="文本框 34"/>
          <p:cNvSpPr txBox="1"/>
          <p:nvPr/>
        </p:nvSpPr>
        <p:spPr>
          <a:xfrm>
            <a:off x="7176086" y="3291747"/>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36" name="矩形 35"/>
          <p:cNvSpPr/>
          <p:nvPr/>
        </p:nvSpPr>
        <p:spPr>
          <a:xfrm>
            <a:off x="7176086" y="431279"/>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9144917" y="4837612"/>
            <a:ext cx="126396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接收方</a:t>
            </a:r>
          </a:p>
        </p:txBody>
      </p:sp>
      <p:cxnSp>
        <p:nvCxnSpPr>
          <p:cNvPr id="38" name="直线连接符 37"/>
          <p:cNvCxnSpPr>
            <a:cxnSpLocks/>
          </p:cNvCxnSpPr>
          <p:nvPr/>
        </p:nvCxnSpPr>
        <p:spPr>
          <a:xfrm flipH="1">
            <a:off x="2935707" y="3866147"/>
            <a:ext cx="6642" cy="673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H="1" flipV="1">
            <a:off x="9447423" y="3901204"/>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线连接符 39"/>
          <p:cNvCxnSpPr/>
          <p:nvPr/>
        </p:nvCxnSpPr>
        <p:spPr>
          <a:xfrm>
            <a:off x="2942349" y="4539916"/>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108440082"/>
              </p:ext>
            </p:extLst>
          </p:nvPr>
        </p:nvGraphicFramePr>
        <p:xfrm>
          <a:off x="7890790" y="3991276"/>
          <a:ext cx="50341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tblGrid>
              <a:tr h="422870">
                <a:tc>
                  <a:txBody>
                    <a:bodyPr/>
                    <a:lstStyle/>
                    <a:p>
                      <a:pPr marL="0" algn="ctr" defTabSz="914400" rtl="0" eaLnBrk="1" latinLnBrk="0" hangingPunct="1">
                        <a:lnSpc>
                          <a:spcPct val="150000"/>
                        </a:lnSpc>
                      </a:pPr>
                      <a:r>
                        <a:rPr lang="en-US" altLang="zh-CN" sz="2000" kern="1200" dirty="0">
                          <a:solidFill>
                            <a:srgbClr val="FF0000"/>
                          </a:solidFill>
                          <a:latin typeface="Microsoft YaHei" charset="-122"/>
                          <a:ea typeface="Microsoft YaHei" charset="-122"/>
                          <a:cs typeface="Microsoft YaHei" charset="-122"/>
                        </a:rPr>
                        <a:t>7</a:t>
                      </a:r>
                      <a:endParaRPr lang="zh-CN" altLang="en-US" sz="2000" kern="1200" dirty="0">
                        <a:solidFill>
                          <a:srgbClr val="FF0000"/>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18" name="矩形 17"/>
          <p:cNvSpPr/>
          <p:nvPr/>
        </p:nvSpPr>
        <p:spPr>
          <a:xfrm>
            <a:off x="92505" y="95123"/>
            <a:ext cx="205537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3.5.3</a:t>
            </a:r>
            <a:r>
              <a:rPr lang="zh-CN" altLang="en-US" sz="1200" dirty="0">
                <a:solidFill>
                  <a:schemeClr val="bg1">
                    <a:lumMod val="75000"/>
                  </a:schemeClr>
                </a:solidFill>
                <a:latin typeface="SimSun" charset="-122"/>
                <a:ea typeface="SimSun" charset="-122"/>
                <a:cs typeface="SimSun" charset="-122"/>
              </a:rPr>
              <a:t>三、</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可靠数据传输</a:t>
            </a:r>
          </a:p>
        </p:txBody>
      </p:sp>
      <p:sp>
        <p:nvSpPr>
          <p:cNvPr id="19" name="矩形 18"/>
          <p:cNvSpPr/>
          <p:nvPr/>
        </p:nvSpPr>
        <p:spPr>
          <a:xfrm>
            <a:off x="465221" y="5459712"/>
            <a:ext cx="10954378" cy="1200329"/>
          </a:xfrm>
          <a:prstGeom prst="rect">
            <a:avLst/>
          </a:prstGeom>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确认：</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采用累积确认。</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例如：接收方正确接收了</a:t>
            </a:r>
            <a:r>
              <a:rPr lang="en-US" altLang="zh-CN" sz="2400" dirty="0">
                <a:latin typeface="微软雅黑" panose="020B0503020204020204" charset="-122"/>
                <a:ea typeface="微软雅黑" panose="020B0503020204020204" charset="-122"/>
                <a:cs typeface="微软雅黑" panose="020B0503020204020204" charset="-122"/>
              </a:rPr>
              <a:t>123</a:t>
            </a:r>
            <a:r>
              <a:rPr lang="zh-CN" altLang="en-US" sz="2400" dirty="0">
                <a:latin typeface="微软雅黑" panose="020B0503020204020204" charset="-122"/>
                <a:ea typeface="微软雅黑" panose="020B0503020204020204" charset="-122"/>
                <a:cs typeface="微软雅黑" panose="020B0503020204020204" charset="-122"/>
              </a:rPr>
              <a:t>和</a:t>
            </a:r>
            <a:r>
              <a:rPr lang="en-US" altLang="zh-CN" sz="2400" dirty="0">
                <a:latin typeface="微软雅黑" panose="020B0503020204020204" charset="-122"/>
                <a:ea typeface="微软雅黑" panose="020B0503020204020204" charset="-122"/>
                <a:cs typeface="微软雅黑" panose="020B0503020204020204" charset="-122"/>
              </a:rPr>
              <a:t>6</a:t>
            </a:r>
            <a:r>
              <a:rPr lang="zh-CN" altLang="en-US" sz="2400" dirty="0">
                <a:latin typeface="微软雅黑" panose="020B0503020204020204" charset="-122"/>
                <a:ea typeface="微软雅黑" panose="020B0503020204020204" charset="-122"/>
                <a:cs typeface="微软雅黑" panose="020B0503020204020204" charset="-122"/>
              </a:rPr>
              <a:t>，此时</a:t>
            </a:r>
            <a:r>
              <a:rPr lang="en-US" altLang="zh-CN" sz="2400" dirty="0">
                <a:latin typeface="微软雅黑" panose="020B0503020204020204" charset="-122"/>
                <a:ea typeface="微软雅黑" panose="020B0503020204020204" charset="-122"/>
                <a:cs typeface="微软雅黑" panose="020B0503020204020204" charset="-122"/>
              </a:rPr>
              <a:t>5</a:t>
            </a:r>
            <a:r>
              <a:rPr lang="zh-CN" altLang="en-US" sz="2400" dirty="0">
                <a:latin typeface="微软雅黑" panose="020B0503020204020204" charset="-122"/>
                <a:ea typeface="微软雅黑" panose="020B0503020204020204" charset="-122"/>
                <a:cs typeface="微软雅黑" panose="020B0503020204020204" charset="-122"/>
              </a:rPr>
              <a:t>和</a:t>
            </a:r>
            <a:r>
              <a:rPr lang="en-US" altLang="zh-CN" sz="2400" dirty="0">
                <a:latin typeface="微软雅黑" panose="020B0503020204020204" charset="-122"/>
                <a:ea typeface="微软雅黑" panose="020B0503020204020204" charset="-122"/>
                <a:cs typeface="微软雅黑" panose="020B0503020204020204" charset="-122"/>
              </a:rPr>
              <a:t>4</a:t>
            </a:r>
            <a:r>
              <a:rPr lang="zh-CN" altLang="en-US" sz="2400" dirty="0">
                <a:latin typeface="微软雅黑" panose="020B0503020204020204" charset="-122"/>
                <a:ea typeface="微软雅黑" panose="020B0503020204020204" charset="-122"/>
                <a:cs typeface="微软雅黑" panose="020B0503020204020204" charset="-122"/>
              </a:rPr>
              <a:t>也来了，返回确认序号为</a:t>
            </a: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7</a:t>
            </a:r>
            <a:r>
              <a:rPr lang="zh-CN" altLang="en-US" sz="2400" dirty="0">
                <a:latin typeface="微软雅黑" panose="020B0503020204020204" charset="-122"/>
                <a:ea typeface="微软雅黑" panose="020B0503020204020204" charset="-122"/>
                <a:cs typeface="微软雅黑" panose="020B0503020204020204" charset="-122"/>
              </a:rPr>
              <a:t>。</a:t>
            </a:r>
            <a:endParaRPr lang="zh-CN" altLang="en-US" sz="2400" dirty="0"/>
          </a:p>
        </p:txBody>
      </p:sp>
      <p:cxnSp>
        <p:nvCxnSpPr>
          <p:cNvPr id="22" name="直线箭头连接符 21">
            <a:extLst>
              <a:ext uri="{FF2B5EF4-FFF2-40B4-BE49-F238E27FC236}">
                <a16:creationId xmlns:a16="http://schemas.microsoft.com/office/drawing/2014/main" id="{718BEB1D-D371-F446-9341-B693F9C534DC}"/>
              </a:ext>
            </a:extLst>
          </p:cNvPr>
          <p:cNvCxnSpPr>
            <a:cxnSpLocks/>
          </p:cNvCxnSpPr>
          <p:nvPr/>
        </p:nvCxnSpPr>
        <p:spPr>
          <a:xfrm flipH="1">
            <a:off x="7176086" y="4268258"/>
            <a:ext cx="737363" cy="0"/>
          </a:xfrm>
          <a:prstGeom prst="straightConnector1">
            <a:avLst/>
          </a:prstGeom>
          <a:ln w="57150">
            <a:solidFill>
              <a:srgbClr val="20202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90640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735330" y="2141855"/>
            <a:ext cx="11120755" cy="581057"/>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生成</a:t>
            </a:r>
            <a:r>
              <a:rPr lang="en-US" altLang="zh-CN" sz="2400" dirty="0">
                <a:latin typeface="微软雅黑" panose="020B0503020204020204" charset="-122"/>
                <a:ea typeface="微软雅黑" panose="020B0503020204020204" charset="-122"/>
                <a:cs typeface="微软雅黑" panose="020B0503020204020204" charset="-122"/>
              </a:rPr>
              <a:t>ACK</a:t>
            </a:r>
            <a:r>
              <a:rPr lang="zh-CN" altLang="en-US" sz="2400" dirty="0">
                <a:latin typeface="微软雅黑" panose="020B0503020204020204" charset="-122"/>
                <a:ea typeface="微软雅黑" panose="020B0503020204020204" charset="-122"/>
                <a:cs typeface="微软雅黑" panose="020B0503020204020204" charset="-122"/>
              </a:rPr>
              <a:t>的策略：</a:t>
            </a:r>
          </a:p>
        </p:txBody>
      </p:sp>
      <p:grpSp>
        <p:nvGrpSpPr>
          <p:cNvPr id="22" name="组合 21"/>
          <p:cNvGrpSpPr/>
          <p:nvPr/>
        </p:nvGrpSpPr>
        <p:grpSpPr>
          <a:xfrm>
            <a:off x="7766755" y="380286"/>
            <a:ext cx="4430675" cy="1735745"/>
            <a:chOff x="6710810" y="281374"/>
            <a:chExt cx="4231186" cy="1651846"/>
          </a:xfrm>
        </p:grpSpPr>
        <p:sp>
          <p:nvSpPr>
            <p:cNvPr id="23" name="左大括号 2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矩形 2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25" name="矩形 24"/>
            <p:cNvSpPr/>
            <p:nvPr/>
          </p:nvSpPr>
          <p:spPr>
            <a:xfrm>
              <a:off x="9330189" y="958538"/>
              <a:ext cx="1498987" cy="283136"/>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可靠数据传输</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6" name="矩形 2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7" name="矩形 2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9" name="矩形 28"/>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4" name="矩形 3"/>
          <p:cNvSpPr/>
          <p:nvPr/>
        </p:nvSpPr>
        <p:spPr>
          <a:xfrm>
            <a:off x="531007" y="2864798"/>
            <a:ext cx="11101858" cy="3323987"/>
          </a:xfrm>
          <a:prstGeom prst="rect">
            <a:avLst/>
          </a:prstGeom>
        </p:spPr>
        <p:txBody>
          <a:bodyPr wrap="square">
            <a:spAutoFit/>
          </a:bodyPr>
          <a:lstStyle/>
          <a:p>
            <a:pPr>
              <a:lnSpc>
                <a:spcPct val="150000"/>
              </a:lnSpc>
            </a:pP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、具有所期望序号的报文段按序到达，所有在期望序号及以前的报文段都已被确认。</a:t>
            </a:r>
            <a:r>
              <a:rPr lang="en-US" altLang="zh-CN" sz="2000" dirty="0">
                <a:latin typeface="Microsoft YaHei" charset="-122"/>
                <a:ea typeface="Microsoft YaHei" charset="-122"/>
                <a:cs typeface="Microsoft YaHei" charset="-122"/>
              </a:rPr>
              <a:t>TCP</a:t>
            </a:r>
            <a:r>
              <a:rPr lang="zh-CN" altLang="en-US" sz="2000" dirty="0">
                <a:latin typeface="Microsoft YaHei" charset="-122"/>
                <a:ea typeface="Microsoft YaHei" charset="-122"/>
                <a:cs typeface="Microsoft YaHei" charset="-122"/>
              </a:rPr>
              <a:t>延迟</a:t>
            </a:r>
            <a:r>
              <a:rPr lang="en-US" altLang="zh-CN" sz="2000" dirty="0">
                <a:latin typeface="Microsoft YaHei" charset="-122"/>
                <a:ea typeface="Microsoft YaHei" charset="-122"/>
                <a:cs typeface="Microsoft YaHei" charset="-122"/>
              </a:rPr>
              <a:t>500ms</a:t>
            </a:r>
            <a:r>
              <a:rPr lang="zh-CN" altLang="en-US" sz="2000" dirty="0">
                <a:latin typeface="Microsoft YaHei" charset="-122"/>
                <a:ea typeface="Microsoft YaHei" charset="-122"/>
                <a:cs typeface="Microsoft YaHei" charset="-122"/>
              </a:rPr>
              <a:t>发送</a:t>
            </a:r>
            <a:r>
              <a:rPr lang="en-US" altLang="zh-CN" sz="2000" dirty="0">
                <a:latin typeface="Microsoft YaHei" charset="-122"/>
                <a:ea typeface="Microsoft YaHei" charset="-122"/>
                <a:cs typeface="Microsoft YaHei" charset="-122"/>
              </a:rPr>
              <a:t>ACK</a:t>
            </a:r>
            <a:r>
              <a:rPr lang="zh-CN" altLang="en-US" sz="2000" dirty="0">
                <a:latin typeface="Microsoft YaHei" charset="-122"/>
                <a:ea typeface="Microsoft YaHei" charset="-122"/>
                <a:cs typeface="Microsoft YaHei" charset="-122"/>
              </a:rPr>
              <a:t>。</a:t>
            </a:r>
            <a:endParaRPr lang="en-US" altLang="zh-CN" sz="2000" dirty="0">
              <a:latin typeface="Microsoft YaHei" charset="-122"/>
              <a:ea typeface="Microsoft YaHei" charset="-122"/>
              <a:cs typeface="Microsoft YaHei" charset="-122"/>
            </a:endParaRPr>
          </a:p>
          <a:p>
            <a:pPr>
              <a:lnSpc>
                <a:spcPct val="150000"/>
              </a:lnSpc>
            </a:pPr>
            <a:r>
              <a:rPr lang="en-US" altLang="zh-CN" sz="2000" dirty="0">
                <a:effectLst/>
                <a:latin typeface="Microsoft YaHei" charset="-122"/>
                <a:ea typeface="Microsoft YaHei" charset="-122"/>
                <a:cs typeface="Microsoft YaHei" charset="-122"/>
              </a:rPr>
              <a:t>2</a:t>
            </a:r>
            <a:r>
              <a:rPr lang="zh-CN" altLang="en-US" sz="2000" dirty="0">
                <a:effectLst/>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具有所期望序号的报文段按序到达、且另一个按序报文段在等待</a:t>
            </a:r>
            <a:r>
              <a:rPr lang="en-US" altLang="zh-CN" sz="2000" dirty="0">
                <a:latin typeface="Microsoft YaHei" charset="-122"/>
                <a:ea typeface="Microsoft YaHei" charset="-122"/>
                <a:cs typeface="Microsoft YaHei" charset="-122"/>
              </a:rPr>
              <a:t>ACK</a:t>
            </a:r>
            <a:r>
              <a:rPr lang="zh-CN" altLang="en-US" sz="2000" dirty="0">
                <a:latin typeface="Microsoft YaHei" charset="-122"/>
                <a:ea typeface="Microsoft YaHei" charset="-122"/>
                <a:cs typeface="Microsoft YaHei" charset="-122"/>
              </a:rPr>
              <a:t>传输，</a:t>
            </a:r>
            <a:r>
              <a:rPr lang="en-US" altLang="zh-CN" sz="2000" dirty="0">
                <a:latin typeface="Microsoft YaHei" charset="-122"/>
                <a:ea typeface="Microsoft YaHei" charset="-122"/>
                <a:cs typeface="Microsoft YaHei" charset="-122"/>
              </a:rPr>
              <a:t>TCP</a:t>
            </a:r>
            <a:r>
              <a:rPr lang="zh-CN" altLang="en-US" sz="2000" dirty="0">
                <a:latin typeface="Microsoft YaHei" charset="-122"/>
                <a:ea typeface="Microsoft YaHei" charset="-122"/>
                <a:cs typeface="Microsoft YaHei" charset="-122"/>
              </a:rPr>
              <a:t>接收方立即发送单个累计</a:t>
            </a:r>
            <a:r>
              <a:rPr lang="en-US" altLang="zh-CN" sz="2000" dirty="0">
                <a:latin typeface="Microsoft YaHei" charset="-122"/>
                <a:ea typeface="Microsoft YaHei" charset="-122"/>
                <a:cs typeface="Microsoft YaHei" charset="-122"/>
              </a:rPr>
              <a:t>ACK</a:t>
            </a:r>
            <a:r>
              <a:rPr lang="zh-CN" altLang="en-US" sz="2000" dirty="0">
                <a:latin typeface="Microsoft YaHei" charset="-122"/>
                <a:ea typeface="Microsoft YaHei" charset="-122"/>
                <a:cs typeface="Microsoft YaHei" charset="-122"/>
              </a:rPr>
              <a:t>，确认以上两个按序到达报文段。</a:t>
            </a:r>
            <a:endParaRPr lang="en-US" altLang="zh-CN" sz="2000" dirty="0">
              <a:latin typeface="Microsoft YaHei" charset="-122"/>
              <a:ea typeface="Microsoft YaHei" charset="-122"/>
              <a:cs typeface="Microsoft YaHei" charset="-122"/>
            </a:endParaRPr>
          </a:p>
          <a:p>
            <a:pPr>
              <a:lnSpc>
                <a:spcPct val="150000"/>
              </a:lnSpc>
            </a:pPr>
            <a:r>
              <a:rPr lang="en-US" altLang="zh-CN" sz="2000" dirty="0">
                <a:effectLst/>
                <a:latin typeface="Microsoft YaHei" charset="-122"/>
                <a:ea typeface="Microsoft YaHei" charset="-122"/>
                <a:cs typeface="Microsoft YaHei" charset="-122"/>
              </a:rPr>
              <a:t>3</a:t>
            </a:r>
            <a:r>
              <a:rPr lang="zh-CN" altLang="en-US" sz="2000" dirty="0">
                <a:effectLst/>
                <a:latin typeface="Microsoft YaHei" charset="-122"/>
                <a:ea typeface="Microsoft YaHei" charset="-122"/>
                <a:cs typeface="Microsoft YaHei" charset="-122"/>
              </a:rPr>
              <a:t>、拥有序号大于期望序号的失序报文段到达，</a:t>
            </a:r>
            <a:r>
              <a:rPr lang="en-US" altLang="zh-CN" sz="2000" dirty="0">
                <a:effectLst/>
                <a:latin typeface="Microsoft YaHei" charset="-122"/>
                <a:ea typeface="Microsoft YaHei" charset="-122"/>
                <a:cs typeface="Microsoft YaHei" charset="-122"/>
              </a:rPr>
              <a:t>TCP</a:t>
            </a:r>
            <a:r>
              <a:rPr lang="zh-CN" altLang="en-US" sz="2000" dirty="0">
                <a:effectLst/>
                <a:latin typeface="Microsoft YaHei" charset="-122"/>
                <a:ea typeface="Microsoft YaHei" charset="-122"/>
                <a:cs typeface="Microsoft YaHei" charset="-122"/>
              </a:rPr>
              <a:t>接收方立即发送重复</a:t>
            </a:r>
            <a:r>
              <a:rPr lang="en-US" altLang="zh-CN" sz="2000" dirty="0">
                <a:effectLst/>
                <a:latin typeface="Microsoft YaHei" charset="-122"/>
                <a:ea typeface="Microsoft YaHei" charset="-122"/>
                <a:cs typeface="Microsoft YaHei" charset="-122"/>
              </a:rPr>
              <a:t>ACK</a:t>
            </a:r>
            <a:r>
              <a:rPr lang="zh-CN" altLang="en-US" sz="2000" dirty="0">
                <a:latin typeface="Microsoft YaHei" charset="-122"/>
                <a:ea typeface="Microsoft YaHei" charset="-122"/>
                <a:cs typeface="Microsoft YaHei" charset="-122"/>
              </a:rPr>
              <a:t>，指示下一个期望接收字节的序号。</a:t>
            </a:r>
            <a:endParaRPr lang="en-US" altLang="zh-CN" sz="2000" dirty="0">
              <a:latin typeface="Microsoft YaHei" charset="-122"/>
              <a:ea typeface="Microsoft YaHei" charset="-122"/>
              <a:cs typeface="Microsoft YaHei" charset="-122"/>
            </a:endParaRPr>
          </a:p>
          <a:p>
            <a:pPr>
              <a:lnSpc>
                <a:spcPct val="150000"/>
              </a:lnSpc>
            </a:pPr>
            <a:r>
              <a:rPr lang="en-US" altLang="zh-CN" sz="2000" dirty="0">
                <a:effectLst/>
                <a:latin typeface="Microsoft YaHei" charset="-122"/>
                <a:ea typeface="Microsoft YaHei" charset="-122"/>
                <a:cs typeface="Microsoft YaHei" charset="-122"/>
              </a:rPr>
              <a:t>4</a:t>
            </a:r>
            <a:r>
              <a:rPr lang="zh-CN" altLang="en-US" sz="2000" dirty="0">
                <a:effectLst/>
                <a:latin typeface="Microsoft YaHei" charset="-122"/>
                <a:ea typeface="Microsoft YaHei" charset="-122"/>
                <a:cs typeface="Microsoft YaHei" charset="-122"/>
              </a:rPr>
              <a:t>、收到一个报文段，部分或完全填充接收数据间隔。</a:t>
            </a:r>
          </a:p>
        </p:txBody>
      </p:sp>
      <p:sp>
        <p:nvSpPr>
          <p:cNvPr id="14" name="文本框 2"/>
          <p:cNvSpPr txBox="1"/>
          <p:nvPr>
            <p:custDataLst>
              <p:tags r:id="rId1"/>
            </p:custDataLst>
          </p:nvPr>
        </p:nvSpPr>
        <p:spPr>
          <a:xfrm>
            <a:off x="498114" y="759801"/>
            <a:ext cx="560290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3.5.3</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可靠数据传输</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16" name="矩形 15"/>
          <p:cNvSpPr/>
          <p:nvPr/>
        </p:nvSpPr>
        <p:spPr>
          <a:xfrm>
            <a:off x="92505" y="95123"/>
            <a:ext cx="205537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3.5.3</a:t>
            </a:r>
            <a:r>
              <a:rPr lang="zh-CN" altLang="en-US" sz="1200" dirty="0">
                <a:solidFill>
                  <a:schemeClr val="bg1">
                    <a:lumMod val="75000"/>
                  </a:schemeClr>
                </a:solidFill>
                <a:latin typeface="SimSun" charset="-122"/>
                <a:ea typeface="SimSun" charset="-122"/>
                <a:cs typeface="SimSun" charset="-122"/>
              </a:rPr>
              <a:t>三、</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可靠数据传输</a:t>
            </a:r>
          </a:p>
        </p:txBody>
      </p:sp>
    </p:spTree>
    <p:extLst>
      <p:ext uri="{BB962C8B-B14F-4D97-AF65-F5344CB8AC3E}">
        <p14:creationId xmlns:p14="http://schemas.microsoft.com/office/powerpoint/2010/main" val="33569043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512110" y="1752253"/>
            <a:ext cx="11120755" cy="581057"/>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生成</a:t>
            </a:r>
            <a:r>
              <a:rPr lang="en-US" altLang="zh-CN" sz="2400" dirty="0">
                <a:latin typeface="微软雅黑" panose="020B0503020204020204" charset="-122"/>
                <a:ea typeface="微软雅黑" panose="020B0503020204020204" charset="-122"/>
                <a:cs typeface="微软雅黑" panose="020B0503020204020204" charset="-122"/>
              </a:rPr>
              <a:t>ACK</a:t>
            </a:r>
            <a:r>
              <a:rPr lang="zh-CN" altLang="en-US" sz="2400" dirty="0">
                <a:latin typeface="微软雅黑" panose="020B0503020204020204" charset="-122"/>
                <a:ea typeface="微软雅黑" panose="020B0503020204020204" charset="-122"/>
                <a:cs typeface="微软雅黑" panose="020B0503020204020204" charset="-122"/>
              </a:rPr>
              <a:t>的策略：</a:t>
            </a:r>
          </a:p>
        </p:txBody>
      </p:sp>
      <p:grpSp>
        <p:nvGrpSpPr>
          <p:cNvPr id="22" name="组合 21"/>
          <p:cNvGrpSpPr/>
          <p:nvPr/>
        </p:nvGrpSpPr>
        <p:grpSpPr>
          <a:xfrm>
            <a:off x="7766755" y="380286"/>
            <a:ext cx="4430675" cy="1735745"/>
            <a:chOff x="6710810" y="281374"/>
            <a:chExt cx="4231186" cy="1651846"/>
          </a:xfrm>
        </p:grpSpPr>
        <p:sp>
          <p:nvSpPr>
            <p:cNvPr id="23" name="左大括号 2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矩形 2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25" name="矩形 24"/>
            <p:cNvSpPr/>
            <p:nvPr/>
          </p:nvSpPr>
          <p:spPr>
            <a:xfrm>
              <a:off x="9330189" y="958538"/>
              <a:ext cx="1498987" cy="283136"/>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可靠数据传输</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6" name="矩形 2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7" name="矩形 2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9" name="矩形 28"/>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4" name="矩形 3"/>
          <p:cNvSpPr/>
          <p:nvPr/>
        </p:nvSpPr>
        <p:spPr>
          <a:xfrm>
            <a:off x="512110" y="2358845"/>
            <a:ext cx="11101858" cy="961289"/>
          </a:xfrm>
          <a:prstGeom prst="rect">
            <a:avLst/>
          </a:prstGeom>
        </p:spPr>
        <p:txBody>
          <a:bodyPr wrap="square">
            <a:spAutoFit/>
          </a:bodyPr>
          <a:lstStyle/>
          <a:p>
            <a:pPr>
              <a:lnSpc>
                <a:spcPct val="150000"/>
              </a:lnSpc>
            </a:pP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、具有所期望序号的报文段按序到达，所有在期望序号及以前的报文段都已被确认。</a:t>
            </a:r>
            <a:r>
              <a:rPr lang="en-US" altLang="zh-CN" sz="2000" dirty="0">
                <a:latin typeface="Microsoft YaHei" charset="-122"/>
                <a:ea typeface="Microsoft YaHei" charset="-122"/>
                <a:cs typeface="Microsoft YaHei" charset="-122"/>
              </a:rPr>
              <a:t>TCP</a:t>
            </a:r>
            <a:r>
              <a:rPr lang="zh-CN" altLang="en-US" sz="2000" dirty="0">
                <a:latin typeface="Microsoft YaHei" charset="-122"/>
                <a:ea typeface="Microsoft YaHei" charset="-122"/>
                <a:cs typeface="Microsoft YaHei" charset="-122"/>
              </a:rPr>
              <a:t>延迟</a:t>
            </a:r>
            <a:r>
              <a:rPr lang="en-US" altLang="zh-CN" sz="2000" dirty="0">
                <a:latin typeface="Microsoft YaHei" charset="-122"/>
                <a:ea typeface="Microsoft YaHei" charset="-122"/>
                <a:cs typeface="Microsoft YaHei" charset="-122"/>
              </a:rPr>
              <a:t>500ms</a:t>
            </a:r>
            <a:r>
              <a:rPr lang="zh-CN" altLang="en-US" sz="2000" dirty="0">
                <a:latin typeface="Microsoft YaHei" charset="-122"/>
                <a:ea typeface="Microsoft YaHei" charset="-122"/>
                <a:cs typeface="Microsoft YaHei" charset="-122"/>
              </a:rPr>
              <a:t>发送</a:t>
            </a:r>
            <a:r>
              <a:rPr lang="en-US" altLang="zh-CN" sz="2000" dirty="0">
                <a:latin typeface="Microsoft YaHei" charset="-122"/>
                <a:ea typeface="Microsoft YaHei" charset="-122"/>
                <a:cs typeface="Microsoft YaHei" charset="-122"/>
              </a:rPr>
              <a:t>ACK</a:t>
            </a:r>
            <a:r>
              <a:rPr lang="zh-CN" altLang="en-US" sz="2000" dirty="0">
                <a:latin typeface="Microsoft YaHei" charset="-122"/>
                <a:ea typeface="Microsoft YaHei" charset="-122"/>
                <a:cs typeface="Microsoft YaHei" charset="-122"/>
              </a:rPr>
              <a:t>。</a:t>
            </a:r>
            <a:endParaRPr lang="en-US" altLang="zh-CN" sz="2000" dirty="0">
              <a:latin typeface="Microsoft YaHei" charset="-122"/>
              <a:ea typeface="Microsoft YaHei" charset="-122"/>
              <a:cs typeface="Microsoft YaHei" charset="-122"/>
            </a:endParaRPr>
          </a:p>
        </p:txBody>
      </p:sp>
      <p:sp>
        <p:nvSpPr>
          <p:cNvPr id="14" name="文本框 2"/>
          <p:cNvSpPr txBox="1"/>
          <p:nvPr>
            <p:custDataLst>
              <p:tags r:id="rId1"/>
            </p:custDataLst>
          </p:nvPr>
        </p:nvSpPr>
        <p:spPr>
          <a:xfrm>
            <a:off x="498114" y="759801"/>
            <a:ext cx="560290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3.5.3</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可靠数据传输</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16" name="矩形 15"/>
          <p:cNvSpPr/>
          <p:nvPr/>
        </p:nvSpPr>
        <p:spPr>
          <a:xfrm>
            <a:off x="92505" y="95123"/>
            <a:ext cx="205537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3.5.3</a:t>
            </a:r>
            <a:r>
              <a:rPr lang="zh-CN" altLang="en-US" sz="1200" dirty="0">
                <a:solidFill>
                  <a:schemeClr val="bg1">
                    <a:lumMod val="75000"/>
                  </a:schemeClr>
                </a:solidFill>
                <a:latin typeface="SimSun" charset="-122"/>
                <a:ea typeface="SimSun" charset="-122"/>
                <a:cs typeface="SimSun" charset="-122"/>
              </a:rPr>
              <a:t>三、</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可靠数据传输</a:t>
            </a:r>
          </a:p>
        </p:txBody>
      </p:sp>
      <p:sp>
        <p:nvSpPr>
          <p:cNvPr id="15" name="文本框 14"/>
          <p:cNvSpPr txBox="1"/>
          <p:nvPr/>
        </p:nvSpPr>
        <p:spPr>
          <a:xfrm>
            <a:off x="2456477" y="5171847"/>
            <a:ext cx="126396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发送方</a:t>
            </a:r>
          </a:p>
        </p:txBody>
      </p:sp>
      <p:graphicFrame>
        <p:nvGraphicFramePr>
          <p:cNvPr id="17" name="表格 16"/>
          <p:cNvGraphicFramePr>
            <a:graphicFrameLocks noGrp="1"/>
          </p:cNvGraphicFramePr>
          <p:nvPr>
            <p:extLst>
              <p:ext uri="{D42A27DB-BD31-4B8C-83A1-F6EECF244321}">
                <p14:modId xmlns:p14="http://schemas.microsoft.com/office/powerpoint/2010/main" val="549771420"/>
              </p:ext>
            </p:extLst>
          </p:nvPr>
        </p:nvGraphicFramePr>
        <p:xfrm>
          <a:off x="2056206" y="3542727"/>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18" name="文本框 17"/>
          <p:cNvSpPr txBox="1"/>
          <p:nvPr/>
        </p:nvSpPr>
        <p:spPr>
          <a:xfrm>
            <a:off x="833165" y="3590924"/>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graphicFrame>
        <p:nvGraphicFramePr>
          <p:cNvPr id="19" name="表格 18"/>
          <p:cNvGraphicFramePr>
            <a:graphicFrameLocks noGrp="1"/>
          </p:cNvGraphicFramePr>
          <p:nvPr>
            <p:extLst>
              <p:ext uri="{D42A27DB-BD31-4B8C-83A1-F6EECF244321}">
                <p14:modId xmlns:p14="http://schemas.microsoft.com/office/powerpoint/2010/main" val="1533606546"/>
              </p:ext>
            </p:extLst>
          </p:nvPr>
        </p:nvGraphicFramePr>
        <p:xfrm>
          <a:off x="8561280" y="3577785"/>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20" name="文本框 19"/>
          <p:cNvSpPr txBox="1"/>
          <p:nvPr/>
        </p:nvSpPr>
        <p:spPr>
          <a:xfrm>
            <a:off x="7338239" y="3625982"/>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21" name="文本框 20"/>
          <p:cNvSpPr txBox="1"/>
          <p:nvPr/>
        </p:nvSpPr>
        <p:spPr>
          <a:xfrm>
            <a:off x="9307070" y="5171847"/>
            <a:ext cx="126396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接收方</a:t>
            </a:r>
          </a:p>
        </p:txBody>
      </p:sp>
      <p:cxnSp>
        <p:nvCxnSpPr>
          <p:cNvPr id="30" name="直线连接符 29"/>
          <p:cNvCxnSpPr/>
          <p:nvPr/>
        </p:nvCxnSpPr>
        <p:spPr>
          <a:xfrm flipH="1">
            <a:off x="3097859" y="4200382"/>
            <a:ext cx="6643" cy="673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p:nvPr/>
        </p:nvCxnSpPr>
        <p:spPr>
          <a:xfrm flipH="1" flipV="1">
            <a:off x="9609576" y="4235439"/>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线连接符 31"/>
          <p:cNvCxnSpPr/>
          <p:nvPr/>
        </p:nvCxnSpPr>
        <p:spPr>
          <a:xfrm>
            <a:off x="3104502" y="4874151"/>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3" name="表格 32"/>
          <p:cNvGraphicFramePr>
            <a:graphicFrameLocks noGrp="1"/>
          </p:cNvGraphicFramePr>
          <p:nvPr>
            <p:extLst>
              <p:ext uri="{D42A27DB-BD31-4B8C-83A1-F6EECF244321}">
                <p14:modId xmlns:p14="http://schemas.microsoft.com/office/powerpoint/2010/main" val="2937395596"/>
              </p:ext>
            </p:extLst>
          </p:nvPr>
        </p:nvGraphicFramePr>
        <p:xfrm>
          <a:off x="7695591" y="4324674"/>
          <a:ext cx="50341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4" name="矩形 33"/>
          <p:cNvSpPr/>
          <p:nvPr/>
        </p:nvSpPr>
        <p:spPr>
          <a:xfrm>
            <a:off x="809710" y="5714471"/>
            <a:ext cx="7504557" cy="1015663"/>
          </a:xfrm>
          <a:prstGeom prst="rect">
            <a:avLst/>
          </a:prstGeom>
          <a:ln>
            <a:solidFill>
              <a:schemeClr val="tx1"/>
            </a:solidFill>
          </a:ln>
        </p:spPr>
        <p:txBody>
          <a:bodyPr wrap="square">
            <a:spAutoFit/>
          </a:bodyPr>
          <a:lstStyle/>
          <a:p>
            <a:pPr>
              <a:lnSpc>
                <a:spcPct val="150000"/>
              </a:lnSpc>
            </a:pPr>
            <a:r>
              <a:rPr lang="zh-CN" altLang="en-US" sz="2000" dirty="0">
                <a:latin typeface="Microsoft YaHei" charset="-122"/>
                <a:ea typeface="Microsoft YaHei" charset="-122"/>
                <a:cs typeface="Microsoft YaHei" charset="-122"/>
              </a:rPr>
              <a:t>例如：接收方收到</a:t>
            </a:r>
            <a:r>
              <a:rPr lang="en-US" altLang="zh-CN" sz="2000" dirty="0">
                <a:latin typeface="Microsoft YaHei" charset="-122"/>
                <a:ea typeface="Microsoft YaHei" charset="-122"/>
                <a:cs typeface="Microsoft YaHei" charset="-122"/>
              </a:rPr>
              <a:t>123</a:t>
            </a:r>
            <a:r>
              <a:rPr lang="zh-CN" altLang="en-US" sz="2000" dirty="0">
                <a:latin typeface="Microsoft YaHei" charset="-122"/>
                <a:ea typeface="Microsoft YaHei" charset="-122"/>
                <a:cs typeface="Microsoft YaHei" charset="-122"/>
              </a:rPr>
              <a:t>，且返回对</a:t>
            </a:r>
            <a:r>
              <a:rPr lang="en-US" altLang="zh-CN" sz="2000" dirty="0">
                <a:latin typeface="Microsoft YaHei" charset="-122"/>
                <a:ea typeface="Microsoft YaHei" charset="-122"/>
                <a:cs typeface="Microsoft YaHei" charset="-122"/>
              </a:rPr>
              <a:t>123</a:t>
            </a:r>
            <a:r>
              <a:rPr lang="zh-CN" altLang="en-US" sz="2000" dirty="0">
                <a:latin typeface="Microsoft YaHei" charset="-122"/>
                <a:ea typeface="Microsoft YaHei" charset="-122"/>
                <a:cs typeface="Microsoft YaHei" charset="-122"/>
              </a:rPr>
              <a:t>的确认。这时，</a:t>
            </a:r>
            <a:r>
              <a:rPr lang="en-US" altLang="zh-CN" sz="2000" dirty="0">
                <a:latin typeface="Microsoft YaHei" charset="-122"/>
                <a:ea typeface="Microsoft YaHei" charset="-122"/>
                <a:cs typeface="Microsoft YaHei" charset="-122"/>
              </a:rPr>
              <a:t>4</a:t>
            </a:r>
            <a:r>
              <a:rPr lang="zh-CN" altLang="en-US" sz="2000" dirty="0">
                <a:latin typeface="Microsoft YaHei" charset="-122"/>
                <a:ea typeface="Microsoft YaHei" charset="-122"/>
                <a:cs typeface="Microsoft YaHei" charset="-122"/>
              </a:rPr>
              <a:t>来了。</a:t>
            </a: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则接收方等待</a:t>
            </a:r>
            <a:r>
              <a:rPr lang="en-US" altLang="zh-CN" sz="2000" dirty="0">
                <a:latin typeface="Microsoft YaHei" charset="-122"/>
                <a:ea typeface="Microsoft YaHei" charset="-122"/>
                <a:cs typeface="Microsoft YaHei" charset="-122"/>
              </a:rPr>
              <a:t>500ms</a:t>
            </a:r>
            <a:r>
              <a:rPr lang="zh-CN" altLang="en-US" sz="2000" dirty="0">
                <a:latin typeface="Microsoft YaHei" charset="-122"/>
                <a:ea typeface="Microsoft YaHei" charset="-122"/>
                <a:cs typeface="Microsoft YaHei" charset="-122"/>
              </a:rPr>
              <a:t>，再返回</a:t>
            </a:r>
            <a:r>
              <a:rPr lang="en-US" altLang="zh-CN" sz="2000" dirty="0">
                <a:latin typeface="Microsoft YaHei" charset="-122"/>
                <a:ea typeface="Microsoft YaHei" charset="-122"/>
                <a:cs typeface="Microsoft YaHei" charset="-122"/>
              </a:rPr>
              <a:t>ACK5</a:t>
            </a:r>
          </a:p>
        </p:txBody>
      </p:sp>
      <p:cxnSp>
        <p:nvCxnSpPr>
          <p:cNvPr id="35" name="直线箭头连接符 34">
            <a:extLst>
              <a:ext uri="{FF2B5EF4-FFF2-40B4-BE49-F238E27FC236}">
                <a16:creationId xmlns:a16="http://schemas.microsoft.com/office/drawing/2014/main" id="{FA0D9992-1CC4-024C-A927-B58E7BFB1910}"/>
              </a:ext>
            </a:extLst>
          </p:cNvPr>
          <p:cNvCxnSpPr>
            <a:cxnSpLocks/>
          </p:cNvCxnSpPr>
          <p:nvPr/>
        </p:nvCxnSpPr>
        <p:spPr>
          <a:xfrm>
            <a:off x="8199003" y="4586306"/>
            <a:ext cx="629687" cy="0"/>
          </a:xfrm>
          <a:prstGeom prst="straightConnector1">
            <a:avLst/>
          </a:prstGeom>
          <a:ln w="57150">
            <a:solidFill>
              <a:srgbClr val="20202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2372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512110" y="1752253"/>
            <a:ext cx="11120755" cy="581057"/>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生成</a:t>
            </a:r>
            <a:r>
              <a:rPr lang="en-US" altLang="zh-CN" sz="2400" dirty="0">
                <a:latin typeface="微软雅黑" panose="020B0503020204020204" charset="-122"/>
                <a:ea typeface="微软雅黑" panose="020B0503020204020204" charset="-122"/>
                <a:cs typeface="微软雅黑" panose="020B0503020204020204" charset="-122"/>
              </a:rPr>
              <a:t>ACK</a:t>
            </a:r>
            <a:r>
              <a:rPr lang="zh-CN" altLang="en-US" sz="2400" dirty="0">
                <a:latin typeface="微软雅黑" panose="020B0503020204020204" charset="-122"/>
                <a:ea typeface="微软雅黑" panose="020B0503020204020204" charset="-122"/>
                <a:cs typeface="微软雅黑" panose="020B0503020204020204" charset="-122"/>
              </a:rPr>
              <a:t>的策略：</a:t>
            </a:r>
          </a:p>
        </p:txBody>
      </p:sp>
      <p:grpSp>
        <p:nvGrpSpPr>
          <p:cNvPr id="22" name="组合 21"/>
          <p:cNvGrpSpPr/>
          <p:nvPr/>
        </p:nvGrpSpPr>
        <p:grpSpPr>
          <a:xfrm>
            <a:off x="7766755" y="380286"/>
            <a:ext cx="4430675" cy="1735745"/>
            <a:chOff x="6710810" y="281374"/>
            <a:chExt cx="4231186" cy="1651846"/>
          </a:xfrm>
        </p:grpSpPr>
        <p:sp>
          <p:nvSpPr>
            <p:cNvPr id="23" name="左大括号 2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矩形 2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25" name="矩形 24"/>
            <p:cNvSpPr/>
            <p:nvPr/>
          </p:nvSpPr>
          <p:spPr>
            <a:xfrm>
              <a:off x="9330189" y="958538"/>
              <a:ext cx="1498987" cy="283136"/>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可靠数据传输</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6" name="矩形 2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7" name="矩形 2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9" name="矩形 28"/>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4" name="矩形 3"/>
          <p:cNvSpPr/>
          <p:nvPr/>
        </p:nvSpPr>
        <p:spPr>
          <a:xfrm>
            <a:off x="512110" y="2358845"/>
            <a:ext cx="11101858" cy="961289"/>
          </a:xfrm>
          <a:prstGeom prst="rect">
            <a:avLst/>
          </a:prstGeom>
        </p:spPr>
        <p:txBody>
          <a:bodyPr wrap="square">
            <a:spAutoFit/>
          </a:bodyPr>
          <a:lstStyle/>
          <a:p>
            <a:pPr>
              <a:lnSpc>
                <a:spcPct val="150000"/>
              </a:lnSpc>
            </a:pPr>
            <a:r>
              <a:rPr lang="en-US" altLang="zh-CN" sz="2000" dirty="0">
                <a:latin typeface="Microsoft YaHei" charset="-122"/>
                <a:ea typeface="Microsoft YaHei" charset="-122"/>
                <a:cs typeface="Microsoft YaHei" charset="-122"/>
              </a:rPr>
              <a:t>2</a:t>
            </a:r>
            <a:r>
              <a:rPr lang="zh-CN" altLang="en-US" sz="2000" dirty="0">
                <a:latin typeface="Microsoft YaHei" charset="-122"/>
                <a:ea typeface="Microsoft YaHei" charset="-122"/>
                <a:cs typeface="Microsoft YaHei" charset="-122"/>
              </a:rPr>
              <a:t>、具有所期望序号的报文段按序到达、且另一个按序报文段在等待</a:t>
            </a:r>
            <a:r>
              <a:rPr lang="en-US" altLang="zh-CN" sz="2000" dirty="0">
                <a:latin typeface="Microsoft YaHei" charset="-122"/>
                <a:ea typeface="Microsoft YaHei" charset="-122"/>
                <a:cs typeface="Microsoft YaHei" charset="-122"/>
              </a:rPr>
              <a:t>ACK</a:t>
            </a:r>
            <a:r>
              <a:rPr lang="zh-CN" altLang="en-US" sz="2000" dirty="0">
                <a:latin typeface="Microsoft YaHei" charset="-122"/>
                <a:ea typeface="Microsoft YaHei" charset="-122"/>
                <a:cs typeface="Microsoft YaHei" charset="-122"/>
              </a:rPr>
              <a:t>传输，</a:t>
            </a:r>
            <a:r>
              <a:rPr lang="en-US" altLang="zh-CN" sz="2000" dirty="0">
                <a:latin typeface="Microsoft YaHei" charset="-122"/>
                <a:ea typeface="Microsoft YaHei" charset="-122"/>
                <a:cs typeface="Microsoft YaHei" charset="-122"/>
              </a:rPr>
              <a:t>TCP</a:t>
            </a:r>
            <a:r>
              <a:rPr lang="zh-CN" altLang="en-US" sz="2000" dirty="0">
                <a:latin typeface="Microsoft YaHei" charset="-122"/>
                <a:ea typeface="Microsoft YaHei" charset="-122"/>
                <a:cs typeface="Microsoft YaHei" charset="-122"/>
              </a:rPr>
              <a:t>接收方立即发送单个累计</a:t>
            </a:r>
            <a:r>
              <a:rPr lang="en-US" altLang="zh-CN" sz="2000" dirty="0">
                <a:latin typeface="Microsoft YaHei" charset="-122"/>
                <a:ea typeface="Microsoft YaHei" charset="-122"/>
                <a:cs typeface="Microsoft YaHei" charset="-122"/>
              </a:rPr>
              <a:t>ACK</a:t>
            </a:r>
            <a:r>
              <a:rPr lang="zh-CN" altLang="en-US" sz="2000" dirty="0">
                <a:latin typeface="Microsoft YaHei" charset="-122"/>
                <a:ea typeface="Microsoft YaHei" charset="-122"/>
                <a:cs typeface="Microsoft YaHei" charset="-122"/>
              </a:rPr>
              <a:t>，确认以上两个按序到达报文段。</a:t>
            </a:r>
            <a:endParaRPr lang="en-US" altLang="zh-CN" sz="2000" dirty="0">
              <a:latin typeface="Microsoft YaHei" charset="-122"/>
              <a:ea typeface="Microsoft YaHei" charset="-122"/>
              <a:cs typeface="Microsoft YaHei" charset="-122"/>
            </a:endParaRPr>
          </a:p>
        </p:txBody>
      </p:sp>
      <p:sp>
        <p:nvSpPr>
          <p:cNvPr id="14" name="文本框 2"/>
          <p:cNvSpPr txBox="1"/>
          <p:nvPr>
            <p:custDataLst>
              <p:tags r:id="rId1"/>
            </p:custDataLst>
          </p:nvPr>
        </p:nvSpPr>
        <p:spPr>
          <a:xfrm>
            <a:off x="498114" y="759801"/>
            <a:ext cx="560290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3.5.3</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可靠数据传输</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16" name="矩形 15"/>
          <p:cNvSpPr/>
          <p:nvPr/>
        </p:nvSpPr>
        <p:spPr>
          <a:xfrm>
            <a:off x="92505" y="95123"/>
            <a:ext cx="205537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3.5.3</a:t>
            </a:r>
            <a:r>
              <a:rPr lang="zh-CN" altLang="en-US" sz="1200" dirty="0">
                <a:solidFill>
                  <a:schemeClr val="bg1">
                    <a:lumMod val="75000"/>
                  </a:schemeClr>
                </a:solidFill>
                <a:latin typeface="SimSun" charset="-122"/>
                <a:ea typeface="SimSun" charset="-122"/>
                <a:cs typeface="SimSun" charset="-122"/>
              </a:rPr>
              <a:t>三、</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可靠数据传输</a:t>
            </a:r>
          </a:p>
        </p:txBody>
      </p:sp>
      <p:sp>
        <p:nvSpPr>
          <p:cNvPr id="15" name="文本框 14"/>
          <p:cNvSpPr txBox="1"/>
          <p:nvPr/>
        </p:nvSpPr>
        <p:spPr>
          <a:xfrm>
            <a:off x="2456477" y="5171847"/>
            <a:ext cx="126396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发送方</a:t>
            </a:r>
          </a:p>
        </p:txBody>
      </p:sp>
      <p:graphicFrame>
        <p:nvGraphicFramePr>
          <p:cNvPr id="17" name="表格 16"/>
          <p:cNvGraphicFramePr>
            <a:graphicFrameLocks noGrp="1"/>
          </p:cNvGraphicFramePr>
          <p:nvPr>
            <p:extLst>
              <p:ext uri="{D42A27DB-BD31-4B8C-83A1-F6EECF244321}">
                <p14:modId xmlns:p14="http://schemas.microsoft.com/office/powerpoint/2010/main" val="549771420"/>
              </p:ext>
            </p:extLst>
          </p:nvPr>
        </p:nvGraphicFramePr>
        <p:xfrm>
          <a:off x="2056206" y="3542727"/>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18" name="文本框 17"/>
          <p:cNvSpPr txBox="1"/>
          <p:nvPr/>
        </p:nvSpPr>
        <p:spPr>
          <a:xfrm>
            <a:off x="833165" y="3590924"/>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graphicFrame>
        <p:nvGraphicFramePr>
          <p:cNvPr id="19" name="表格 18"/>
          <p:cNvGraphicFramePr>
            <a:graphicFrameLocks noGrp="1"/>
          </p:cNvGraphicFramePr>
          <p:nvPr>
            <p:extLst>
              <p:ext uri="{D42A27DB-BD31-4B8C-83A1-F6EECF244321}">
                <p14:modId xmlns:p14="http://schemas.microsoft.com/office/powerpoint/2010/main" val="1201130935"/>
              </p:ext>
            </p:extLst>
          </p:nvPr>
        </p:nvGraphicFramePr>
        <p:xfrm>
          <a:off x="8561280" y="3577785"/>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20" name="文本框 19"/>
          <p:cNvSpPr txBox="1"/>
          <p:nvPr/>
        </p:nvSpPr>
        <p:spPr>
          <a:xfrm>
            <a:off x="7338239" y="3625982"/>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21" name="文本框 20"/>
          <p:cNvSpPr txBox="1"/>
          <p:nvPr/>
        </p:nvSpPr>
        <p:spPr>
          <a:xfrm>
            <a:off x="9307070" y="5171847"/>
            <a:ext cx="126396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接收方</a:t>
            </a:r>
          </a:p>
        </p:txBody>
      </p:sp>
      <p:cxnSp>
        <p:nvCxnSpPr>
          <p:cNvPr id="30" name="直线连接符 29"/>
          <p:cNvCxnSpPr/>
          <p:nvPr/>
        </p:nvCxnSpPr>
        <p:spPr>
          <a:xfrm flipH="1">
            <a:off x="3097859" y="4200382"/>
            <a:ext cx="6643" cy="673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p:nvPr/>
        </p:nvCxnSpPr>
        <p:spPr>
          <a:xfrm flipH="1" flipV="1">
            <a:off x="9609576" y="4235439"/>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线连接符 31"/>
          <p:cNvCxnSpPr/>
          <p:nvPr/>
        </p:nvCxnSpPr>
        <p:spPr>
          <a:xfrm>
            <a:off x="3104502" y="4874151"/>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3" name="表格 32"/>
          <p:cNvGraphicFramePr>
            <a:graphicFrameLocks noGrp="1"/>
          </p:cNvGraphicFramePr>
          <p:nvPr>
            <p:extLst>
              <p:ext uri="{D42A27DB-BD31-4B8C-83A1-F6EECF244321}">
                <p14:modId xmlns:p14="http://schemas.microsoft.com/office/powerpoint/2010/main" val="1270949693"/>
              </p:ext>
            </p:extLst>
          </p:nvPr>
        </p:nvGraphicFramePr>
        <p:xfrm>
          <a:off x="7709108" y="4379422"/>
          <a:ext cx="50341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tblGrid>
              <a:tr h="422870">
                <a:tc>
                  <a:txBody>
                    <a:bodyPr/>
                    <a:lstStyle/>
                    <a:p>
                      <a:pPr marL="0" algn="ctr" defTabSz="914400" rtl="0" eaLnBrk="1" latinLnBrk="0" hangingPunct="1">
                        <a:lnSpc>
                          <a:spcPct val="150000"/>
                        </a:lnSpc>
                      </a:pPr>
                      <a:r>
                        <a:rPr lang="en-US" altLang="zh-CN" sz="2000" kern="1200" dirty="0">
                          <a:solidFill>
                            <a:srgbClr val="FF0000"/>
                          </a:solidFill>
                          <a:latin typeface="Microsoft YaHei" charset="-122"/>
                          <a:ea typeface="Microsoft YaHei" charset="-122"/>
                          <a:cs typeface="Microsoft YaHei" charset="-122"/>
                        </a:rPr>
                        <a:t>5</a:t>
                      </a:r>
                      <a:endParaRPr lang="zh-CN" altLang="en-US" sz="2000" kern="1200" dirty="0">
                        <a:solidFill>
                          <a:srgbClr val="FF0000"/>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4" name="矩形 33"/>
          <p:cNvSpPr/>
          <p:nvPr/>
        </p:nvSpPr>
        <p:spPr>
          <a:xfrm>
            <a:off x="809710" y="5714471"/>
            <a:ext cx="7504557" cy="1015663"/>
          </a:xfrm>
          <a:prstGeom prst="rect">
            <a:avLst/>
          </a:prstGeom>
          <a:ln>
            <a:solidFill>
              <a:schemeClr val="tx1"/>
            </a:solidFill>
          </a:ln>
        </p:spPr>
        <p:txBody>
          <a:bodyPr wrap="square">
            <a:spAutoFit/>
          </a:bodyPr>
          <a:lstStyle/>
          <a:p>
            <a:pPr>
              <a:lnSpc>
                <a:spcPct val="150000"/>
              </a:lnSpc>
            </a:pPr>
            <a:r>
              <a:rPr lang="zh-CN" altLang="en-US" sz="2000" dirty="0">
                <a:latin typeface="Microsoft YaHei" charset="-122"/>
                <a:ea typeface="Microsoft YaHei" charset="-122"/>
                <a:cs typeface="Microsoft YaHei" charset="-122"/>
              </a:rPr>
              <a:t>例如：接收方刚刚收到</a:t>
            </a:r>
            <a:r>
              <a:rPr lang="en-US" altLang="zh-CN" sz="2000" dirty="0">
                <a:latin typeface="Microsoft YaHei" charset="-122"/>
                <a:ea typeface="Microsoft YaHei" charset="-122"/>
                <a:cs typeface="Microsoft YaHei" charset="-122"/>
              </a:rPr>
              <a:t>4</a:t>
            </a:r>
            <a:r>
              <a:rPr lang="zh-CN" altLang="en-US" sz="2000" dirty="0">
                <a:latin typeface="Microsoft YaHei" charset="-122"/>
                <a:ea typeface="Microsoft YaHei" charset="-122"/>
                <a:cs typeface="Microsoft YaHei" charset="-122"/>
              </a:rPr>
              <a:t>，正准备返回</a:t>
            </a:r>
            <a:r>
              <a:rPr lang="en-US" altLang="zh-CN" sz="2000" dirty="0">
                <a:latin typeface="Microsoft YaHei" charset="-122"/>
                <a:ea typeface="Microsoft YaHei" charset="-122"/>
                <a:cs typeface="Microsoft YaHei" charset="-122"/>
              </a:rPr>
              <a:t>ACK5</a:t>
            </a:r>
            <a:r>
              <a:rPr lang="zh-CN" altLang="en-US" sz="2000" dirty="0">
                <a:latin typeface="Microsoft YaHei" charset="-122"/>
                <a:ea typeface="Microsoft YaHei" charset="-122"/>
                <a:cs typeface="Microsoft YaHei" charset="-122"/>
              </a:rPr>
              <a:t>。此时</a:t>
            </a:r>
            <a:r>
              <a:rPr lang="en-US" altLang="zh-CN" sz="2000" dirty="0">
                <a:latin typeface="Microsoft YaHei" charset="-122"/>
                <a:ea typeface="Microsoft YaHei" charset="-122"/>
                <a:cs typeface="Microsoft YaHei" charset="-122"/>
              </a:rPr>
              <a:t>5</a:t>
            </a:r>
            <a:r>
              <a:rPr lang="zh-CN" altLang="en-US" sz="2000" dirty="0">
                <a:latin typeface="Microsoft YaHei" charset="-122"/>
                <a:ea typeface="Microsoft YaHei" charset="-122"/>
                <a:cs typeface="Microsoft YaHei" charset="-122"/>
              </a:rPr>
              <a:t>来了。</a:t>
            </a: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则接收方返回</a:t>
            </a:r>
            <a:r>
              <a:rPr lang="en-US" altLang="zh-CN" sz="2000" dirty="0">
                <a:latin typeface="Microsoft YaHei" charset="-122"/>
                <a:ea typeface="Microsoft YaHei" charset="-122"/>
                <a:cs typeface="Microsoft YaHei" charset="-122"/>
              </a:rPr>
              <a:t>ACK6</a:t>
            </a:r>
          </a:p>
        </p:txBody>
      </p:sp>
      <p:cxnSp>
        <p:nvCxnSpPr>
          <p:cNvPr id="35" name="直线箭头连接符 34">
            <a:extLst>
              <a:ext uri="{FF2B5EF4-FFF2-40B4-BE49-F238E27FC236}">
                <a16:creationId xmlns:a16="http://schemas.microsoft.com/office/drawing/2014/main" id="{AADCAE5C-E021-9944-AB8D-6A5444667ADC}"/>
              </a:ext>
            </a:extLst>
          </p:cNvPr>
          <p:cNvCxnSpPr>
            <a:cxnSpLocks/>
          </p:cNvCxnSpPr>
          <p:nvPr/>
        </p:nvCxnSpPr>
        <p:spPr>
          <a:xfrm>
            <a:off x="8236422" y="4638355"/>
            <a:ext cx="639866" cy="0"/>
          </a:xfrm>
          <a:prstGeom prst="straightConnector1">
            <a:avLst/>
          </a:prstGeom>
          <a:ln w="57150">
            <a:solidFill>
              <a:srgbClr val="20202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4404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512110" y="1752253"/>
            <a:ext cx="11120755" cy="581057"/>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生成</a:t>
            </a:r>
            <a:r>
              <a:rPr lang="en-US" altLang="zh-CN" sz="2400" dirty="0">
                <a:latin typeface="微软雅黑" panose="020B0503020204020204" charset="-122"/>
                <a:ea typeface="微软雅黑" panose="020B0503020204020204" charset="-122"/>
                <a:cs typeface="微软雅黑" panose="020B0503020204020204" charset="-122"/>
              </a:rPr>
              <a:t>ACK</a:t>
            </a:r>
            <a:r>
              <a:rPr lang="zh-CN" altLang="en-US" sz="2400" dirty="0">
                <a:latin typeface="微软雅黑" panose="020B0503020204020204" charset="-122"/>
                <a:ea typeface="微软雅黑" panose="020B0503020204020204" charset="-122"/>
                <a:cs typeface="微软雅黑" panose="020B0503020204020204" charset="-122"/>
              </a:rPr>
              <a:t>的策略：</a:t>
            </a:r>
          </a:p>
        </p:txBody>
      </p:sp>
      <p:grpSp>
        <p:nvGrpSpPr>
          <p:cNvPr id="22" name="组合 21"/>
          <p:cNvGrpSpPr/>
          <p:nvPr/>
        </p:nvGrpSpPr>
        <p:grpSpPr>
          <a:xfrm>
            <a:off x="7766755" y="380286"/>
            <a:ext cx="4430675" cy="1735745"/>
            <a:chOff x="6710810" y="281374"/>
            <a:chExt cx="4231186" cy="1651846"/>
          </a:xfrm>
        </p:grpSpPr>
        <p:sp>
          <p:nvSpPr>
            <p:cNvPr id="23" name="左大括号 2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矩形 2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25" name="矩形 24"/>
            <p:cNvSpPr/>
            <p:nvPr/>
          </p:nvSpPr>
          <p:spPr>
            <a:xfrm>
              <a:off x="9330189" y="958538"/>
              <a:ext cx="1498987" cy="283136"/>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可靠数据传输</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6" name="矩形 2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7" name="矩形 2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9" name="矩形 28"/>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4" name="矩形 3"/>
          <p:cNvSpPr/>
          <p:nvPr/>
        </p:nvSpPr>
        <p:spPr>
          <a:xfrm>
            <a:off x="512110" y="2358845"/>
            <a:ext cx="11101858" cy="961289"/>
          </a:xfrm>
          <a:prstGeom prst="rect">
            <a:avLst/>
          </a:prstGeom>
        </p:spPr>
        <p:txBody>
          <a:bodyPr wrap="square">
            <a:spAutoFit/>
          </a:bodyPr>
          <a:lstStyle/>
          <a:p>
            <a:pPr>
              <a:lnSpc>
                <a:spcPct val="150000"/>
              </a:lnSpc>
            </a:pPr>
            <a:r>
              <a:rPr lang="en-US" altLang="zh-CN" sz="2000" dirty="0">
                <a:latin typeface="Microsoft YaHei" charset="-122"/>
                <a:ea typeface="Microsoft YaHei" charset="-122"/>
                <a:cs typeface="Microsoft YaHei" charset="-122"/>
              </a:rPr>
              <a:t>3</a:t>
            </a:r>
            <a:r>
              <a:rPr lang="zh-CN" altLang="en-US" sz="2000" dirty="0">
                <a:latin typeface="Microsoft YaHei" charset="-122"/>
                <a:ea typeface="Microsoft YaHei" charset="-122"/>
                <a:cs typeface="Microsoft YaHei" charset="-122"/>
              </a:rPr>
              <a:t>、拥有序号大于期望序号的失序报文段到达，</a:t>
            </a:r>
            <a:r>
              <a:rPr lang="en-US" altLang="zh-CN" sz="2000" dirty="0">
                <a:latin typeface="Microsoft YaHei" charset="-122"/>
                <a:ea typeface="Microsoft YaHei" charset="-122"/>
                <a:cs typeface="Microsoft YaHei" charset="-122"/>
              </a:rPr>
              <a:t>TCP</a:t>
            </a:r>
            <a:r>
              <a:rPr lang="zh-CN" altLang="en-US" sz="2000" dirty="0">
                <a:latin typeface="Microsoft YaHei" charset="-122"/>
                <a:ea typeface="Microsoft YaHei" charset="-122"/>
                <a:cs typeface="Microsoft YaHei" charset="-122"/>
              </a:rPr>
              <a:t>接收方立即发送重复</a:t>
            </a:r>
            <a:r>
              <a:rPr lang="en-US" altLang="zh-CN" sz="2000" dirty="0">
                <a:latin typeface="Microsoft YaHei" charset="-122"/>
                <a:ea typeface="Microsoft YaHei" charset="-122"/>
                <a:cs typeface="Microsoft YaHei" charset="-122"/>
              </a:rPr>
              <a:t>ACK</a:t>
            </a:r>
            <a:r>
              <a:rPr lang="zh-CN" altLang="en-US" sz="2000" dirty="0">
                <a:latin typeface="Microsoft YaHei" charset="-122"/>
                <a:ea typeface="Microsoft YaHei" charset="-122"/>
                <a:cs typeface="Microsoft YaHei" charset="-122"/>
              </a:rPr>
              <a:t>，指示下一个期望接收字节的序号。</a:t>
            </a:r>
            <a:endParaRPr lang="en-US" altLang="zh-CN" sz="2000" dirty="0">
              <a:latin typeface="Microsoft YaHei" charset="-122"/>
              <a:ea typeface="Microsoft YaHei" charset="-122"/>
              <a:cs typeface="Microsoft YaHei" charset="-122"/>
            </a:endParaRPr>
          </a:p>
        </p:txBody>
      </p:sp>
      <p:sp>
        <p:nvSpPr>
          <p:cNvPr id="14" name="文本框 2"/>
          <p:cNvSpPr txBox="1"/>
          <p:nvPr>
            <p:custDataLst>
              <p:tags r:id="rId1"/>
            </p:custDataLst>
          </p:nvPr>
        </p:nvSpPr>
        <p:spPr>
          <a:xfrm>
            <a:off x="498114" y="759801"/>
            <a:ext cx="560290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3.5.3</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可靠数据传输</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16" name="矩形 15"/>
          <p:cNvSpPr/>
          <p:nvPr/>
        </p:nvSpPr>
        <p:spPr>
          <a:xfrm>
            <a:off x="92505" y="95123"/>
            <a:ext cx="205537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3.5.3</a:t>
            </a:r>
            <a:r>
              <a:rPr lang="zh-CN" altLang="en-US" sz="1200" dirty="0">
                <a:solidFill>
                  <a:schemeClr val="bg1">
                    <a:lumMod val="75000"/>
                  </a:schemeClr>
                </a:solidFill>
                <a:latin typeface="SimSun" charset="-122"/>
                <a:ea typeface="SimSun" charset="-122"/>
                <a:cs typeface="SimSun" charset="-122"/>
              </a:rPr>
              <a:t>三、</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可靠数据传输</a:t>
            </a:r>
          </a:p>
        </p:txBody>
      </p:sp>
      <p:sp>
        <p:nvSpPr>
          <p:cNvPr id="15" name="文本框 14"/>
          <p:cNvSpPr txBox="1"/>
          <p:nvPr/>
        </p:nvSpPr>
        <p:spPr>
          <a:xfrm>
            <a:off x="2456477" y="5171847"/>
            <a:ext cx="126396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发送方</a:t>
            </a:r>
          </a:p>
        </p:txBody>
      </p:sp>
      <p:graphicFrame>
        <p:nvGraphicFramePr>
          <p:cNvPr id="17" name="表格 16"/>
          <p:cNvGraphicFramePr>
            <a:graphicFrameLocks noGrp="1"/>
          </p:cNvGraphicFramePr>
          <p:nvPr>
            <p:extLst>
              <p:ext uri="{D42A27DB-BD31-4B8C-83A1-F6EECF244321}">
                <p14:modId xmlns:p14="http://schemas.microsoft.com/office/powerpoint/2010/main" val="549771420"/>
              </p:ext>
            </p:extLst>
          </p:nvPr>
        </p:nvGraphicFramePr>
        <p:xfrm>
          <a:off x="2056206" y="3542727"/>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18" name="文本框 17"/>
          <p:cNvSpPr txBox="1"/>
          <p:nvPr/>
        </p:nvSpPr>
        <p:spPr>
          <a:xfrm>
            <a:off x="833165" y="3590924"/>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graphicFrame>
        <p:nvGraphicFramePr>
          <p:cNvPr id="19" name="表格 18"/>
          <p:cNvGraphicFramePr>
            <a:graphicFrameLocks noGrp="1"/>
          </p:cNvGraphicFramePr>
          <p:nvPr>
            <p:extLst>
              <p:ext uri="{D42A27DB-BD31-4B8C-83A1-F6EECF244321}">
                <p14:modId xmlns:p14="http://schemas.microsoft.com/office/powerpoint/2010/main" val="1201130935"/>
              </p:ext>
            </p:extLst>
          </p:nvPr>
        </p:nvGraphicFramePr>
        <p:xfrm>
          <a:off x="8561280" y="3577785"/>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20" name="文本框 19"/>
          <p:cNvSpPr txBox="1"/>
          <p:nvPr/>
        </p:nvSpPr>
        <p:spPr>
          <a:xfrm>
            <a:off x="7338239" y="3625982"/>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21" name="文本框 20"/>
          <p:cNvSpPr txBox="1"/>
          <p:nvPr/>
        </p:nvSpPr>
        <p:spPr>
          <a:xfrm>
            <a:off x="9307070" y="5171847"/>
            <a:ext cx="126396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接收方</a:t>
            </a:r>
          </a:p>
        </p:txBody>
      </p:sp>
      <p:cxnSp>
        <p:nvCxnSpPr>
          <p:cNvPr id="30" name="直线连接符 29"/>
          <p:cNvCxnSpPr/>
          <p:nvPr/>
        </p:nvCxnSpPr>
        <p:spPr>
          <a:xfrm flipH="1">
            <a:off x="3097859" y="4200382"/>
            <a:ext cx="6643" cy="673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p:nvPr/>
        </p:nvCxnSpPr>
        <p:spPr>
          <a:xfrm flipH="1" flipV="1">
            <a:off x="9609576" y="4235439"/>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线连接符 31"/>
          <p:cNvCxnSpPr/>
          <p:nvPr/>
        </p:nvCxnSpPr>
        <p:spPr>
          <a:xfrm>
            <a:off x="3104502" y="4874151"/>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3" name="表格 32"/>
          <p:cNvGraphicFramePr>
            <a:graphicFrameLocks noGrp="1"/>
          </p:cNvGraphicFramePr>
          <p:nvPr>
            <p:extLst>
              <p:ext uri="{D42A27DB-BD31-4B8C-83A1-F6EECF244321}">
                <p14:modId xmlns:p14="http://schemas.microsoft.com/office/powerpoint/2010/main" val="4162884899"/>
              </p:ext>
            </p:extLst>
          </p:nvPr>
        </p:nvGraphicFramePr>
        <p:xfrm>
          <a:off x="6777180" y="4338942"/>
          <a:ext cx="50341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tblGrid>
              <a:tr h="422870">
                <a:tc>
                  <a:txBody>
                    <a:bodyPr/>
                    <a:lstStyle/>
                    <a:p>
                      <a:pPr marL="0" algn="ctr" defTabSz="914400" rtl="0" eaLnBrk="1" latinLnBrk="0" hangingPunct="1">
                        <a:lnSpc>
                          <a:spcPct val="150000"/>
                        </a:lnSpc>
                      </a:pPr>
                      <a:r>
                        <a:rPr lang="en-US" altLang="zh-CN" sz="2000" kern="1200" dirty="0">
                          <a:solidFill>
                            <a:srgbClr val="FF0000"/>
                          </a:solidFill>
                          <a:latin typeface="Microsoft YaHei" charset="-122"/>
                          <a:ea typeface="Microsoft YaHei" charset="-122"/>
                          <a:cs typeface="Microsoft YaHei" charset="-122"/>
                        </a:rPr>
                        <a:t>6</a:t>
                      </a:r>
                      <a:endParaRPr lang="zh-CN" altLang="en-US" sz="2000" kern="1200" dirty="0">
                        <a:solidFill>
                          <a:srgbClr val="FF0000"/>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4" name="矩形 33"/>
          <p:cNvSpPr/>
          <p:nvPr/>
        </p:nvSpPr>
        <p:spPr>
          <a:xfrm>
            <a:off x="809710" y="5714471"/>
            <a:ext cx="7504557" cy="553998"/>
          </a:xfrm>
          <a:prstGeom prst="rect">
            <a:avLst/>
          </a:prstGeom>
          <a:ln>
            <a:solidFill>
              <a:schemeClr val="tx1"/>
            </a:solidFill>
          </a:ln>
        </p:spPr>
        <p:txBody>
          <a:bodyPr wrap="square">
            <a:spAutoFit/>
          </a:bodyPr>
          <a:lstStyle/>
          <a:p>
            <a:pPr>
              <a:lnSpc>
                <a:spcPct val="150000"/>
              </a:lnSpc>
            </a:pPr>
            <a:r>
              <a:rPr lang="zh-CN" altLang="en-US" sz="2000" dirty="0">
                <a:latin typeface="Microsoft YaHei" charset="-122"/>
                <a:ea typeface="Microsoft YaHei" charset="-122"/>
                <a:cs typeface="Microsoft YaHei" charset="-122"/>
              </a:rPr>
              <a:t>例如：接收方返回</a:t>
            </a:r>
            <a:r>
              <a:rPr lang="en-US" altLang="zh-CN" sz="2000" dirty="0">
                <a:latin typeface="Microsoft YaHei" charset="-122"/>
                <a:ea typeface="Microsoft YaHei" charset="-122"/>
                <a:cs typeface="Microsoft YaHei" charset="-122"/>
              </a:rPr>
              <a:t>ACK5</a:t>
            </a:r>
            <a:r>
              <a:rPr lang="zh-CN" altLang="en-US" sz="2000" dirty="0">
                <a:latin typeface="Microsoft YaHei" charset="-122"/>
                <a:ea typeface="Microsoft YaHei" charset="-122"/>
                <a:cs typeface="Microsoft YaHei" charset="-122"/>
              </a:rPr>
              <a:t>。但是</a:t>
            </a:r>
            <a:r>
              <a:rPr lang="en-US" altLang="zh-CN" sz="2000" dirty="0">
                <a:latin typeface="Microsoft YaHei" charset="-122"/>
                <a:ea typeface="Microsoft YaHei" charset="-122"/>
                <a:cs typeface="Microsoft YaHei" charset="-122"/>
              </a:rPr>
              <a:t>6</a:t>
            </a:r>
            <a:r>
              <a:rPr lang="zh-CN" altLang="en-US" sz="2000" dirty="0">
                <a:latin typeface="Microsoft YaHei" charset="-122"/>
                <a:ea typeface="Microsoft YaHei" charset="-122"/>
                <a:cs typeface="Microsoft YaHei" charset="-122"/>
              </a:rPr>
              <a:t>到了。</a:t>
            </a:r>
            <a:endParaRPr lang="en-US" altLang="zh-CN" sz="2000" dirty="0">
              <a:latin typeface="Microsoft YaHei" charset="-122"/>
              <a:ea typeface="Microsoft YaHei" charset="-122"/>
              <a:cs typeface="Microsoft YaHei" charset="-122"/>
            </a:endParaRPr>
          </a:p>
        </p:txBody>
      </p:sp>
      <p:cxnSp>
        <p:nvCxnSpPr>
          <p:cNvPr id="35" name="直线箭头连接符 34">
            <a:extLst>
              <a:ext uri="{FF2B5EF4-FFF2-40B4-BE49-F238E27FC236}">
                <a16:creationId xmlns:a16="http://schemas.microsoft.com/office/drawing/2014/main" id="{7A8259E3-8993-B240-AA9A-6D952A8FAA4E}"/>
              </a:ext>
            </a:extLst>
          </p:cNvPr>
          <p:cNvCxnSpPr>
            <a:cxnSpLocks/>
          </p:cNvCxnSpPr>
          <p:nvPr/>
        </p:nvCxnSpPr>
        <p:spPr>
          <a:xfrm>
            <a:off x="7280592" y="4606824"/>
            <a:ext cx="639866" cy="0"/>
          </a:xfrm>
          <a:prstGeom prst="straightConnector1">
            <a:avLst/>
          </a:prstGeom>
          <a:ln w="57150">
            <a:solidFill>
              <a:srgbClr val="20202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5229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512110" y="1752253"/>
            <a:ext cx="11120755" cy="581057"/>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生成</a:t>
            </a:r>
            <a:r>
              <a:rPr lang="en-US" altLang="zh-CN" sz="2400" dirty="0">
                <a:latin typeface="微软雅黑" panose="020B0503020204020204" charset="-122"/>
                <a:ea typeface="微软雅黑" panose="020B0503020204020204" charset="-122"/>
                <a:cs typeface="微软雅黑" panose="020B0503020204020204" charset="-122"/>
              </a:rPr>
              <a:t>ACK</a:t>
            </a:r>
            <a:r>
              <a:rPr lang="zh-CN" altLang="en-US" sz="2400" dirty="0">
                <a:latin typeface="微软雅黑" panose="020B0503020204020204" charset="-122"/>
                <a:ea typeface="微软雅黑" panose="020B0503020204020204" charset="-122"/>
                <a:cs typeface="微软雅黑" panose="020B0503020204020204" charset="-122"/>
              </a:rPr>
              <a:t>的策略：</a:t>
            </a:r>
          </a:p>
        </p:txBody>
      </p:sp>
      <p:grpSp>
        <p:nvGrpSpPr>
          <p:cNvPr id="22" name="组合 21"/>
          <p:cNvGrpSpPr/>
          <p:nvPr/>
        </p:nvGrpSpPr>
        <p:grpSpPr>
          <a:xfrm>
            <a:off x="7766755" y="380286"/>
            <a:ext cx="4430675" cy="1735745"/>
            <a:chOff x="6710810" y="281374"/>
            <a:chExt cx="4231186" cy="1651846"/>
          </a:xfrm>
        </p:grpSpPr>
        <p:sp>
          <p:nvSpPr>
            <p:cNvPr id="23" name="左大括号 2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矩形 2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25" name="矩形 24"/>
            <p:cNvSpPr/>
            <p:nvPr/>
          </p:nvSpPr>
          <p:spPr>
            <a:xfrm>
              <a:off x="9330189" y="958538"/>
              <a:ext cx="1498987" cy="283136"/>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可靠数据传输</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6" name="矩形 2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7" name="矩形 2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9" name="矩形 28"/>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4" name="矩形 3"/>
          <p:cNvSpPr/>
          <p:nvPr/>
        </p:nvSpPr>
        <p:spPr>
          <a:xfrm>
            <a:off x="512110" y="2358845"/>
            <a:ext cx="11101858" cy="961289"/>
          </a:xfrm>
          <a:prstGeom prst="rect">
            <a:avLst/>
          </a:prstGeom>
        </p:spPr>
        <p:txBody>
          <a:bodyPr wrap="square">
            <a:spAutoFit/>
          </a:bodyPr>
          <a:lstStyle/>
          <a:p>
            <a:pPr>
              <a:lnSpc>
                <a:spcPct val="150000"/>
              </a:lnSpc>
            </a:pPr>
            <a:r>
              <a:rPr lang="en-US" altLang="zh-CN" sz="2000" dirty="0">
                <a:latin typeface="Microsoft YaHei" charset="-122"/>
                <a:ea typeface="Microsoft YaHei" charset="-122"/>
                <a:cs typeface="Microsoft YaHei" charset="-122"/>
              </a:rPr>
              <a:t>3</a:t>
            </a:r>
            <a:r>
              <a:rPr lang="zh-CN" altLang="en-US" sz="2000" dirty="0">
                <a:latin typeface="Microsoft YaHei" charset="-122"/>
                <a:ea typeface="Microsoft YaHei" charset="-122"/>
                <a:cs typeface="Microsoft YaHei" charset="-122"/>
              </a:rPr>
              <a:t>、拥有序号大于期望序号的失序报文段到达，</a:t>
            </a:r>
            <a:r>
              <a:rPr lang="en-US" altLang="zh-CN" sz="2000" dirty="0">
                <a:latin typeface="Microsoft YaHei" charset="-122"/>
                <a:ea typeface="Microsoft YaHei" charset="-122"/>
                <a:cs typeface="Microsoft YaHei" charset="-122"/>
              </a:rPr>
              <a:t>TCP</a:t>
            </a:r>
            <a:r>
              <a:rPr lang="zh-CN" altLang="en-US" sz="2000" dirty="0">
                <a:latin typeface="Microsoft YaHei" charset="-122"/>
                <a:ea typeface="Microsoft YaHei" charset="-122"/>
                <a:cs typeface="Microsoft YaHei" charset="-122"/>
              </a:rPr>
              <a:t>接收方立即发送重复</a:t>
            </a:r>
            <a:r>
              <a:rPr lang="en-US" altLang="zh-CN" sz="2000" dirty="0">
                <a:latin typeface="Microsoft YaHei" charset="-122"/>
                <a:ea typeface="Microsoft YaHei" charset="-122"/>
                <a:cs typeface="Microsoft YaHei" charset="-122"/>
              </a:rPr>
              <a:t>ACK</a:t>
            </a:r>
            <a:r>
              <a:rPr lang="zh-CN" altLang="en-US" sz="2000" dirty="0">
                <a:latin typeface="Microsoft YaHei" charset="-122"/>
                <a:ea typeface="Microsoft YaHei" charset="-122"/>
                <a:cs typeface="Microsoft YaHei" charset="-122"/>
              </a:rPr>
              <a:t>，指示下一个期望接收字节的序号。</a:t>
            </a:r>
            <a:endParaRPr lang="en-US" altLang="zh-CN" sz="2000" dirty="0">
              <a:latin typeface="Microsoft YaHei" charset="-122"/>
              <a:ea typeface="Microsoft YaHei" charset="-122"/>
              <a:cs typeface="Microsoft YaHei" charset="-122"/>
            </a:endParaRPr>
          </a:p>
        </p:txBody>
      </p:sp>
      <p:sp>
        <p:nvSpPr>
          <p:cNvPr id="14" name="文本框 2"/>
          <p:cNvSpPr txBox="1"/>
          <p:nvPr>
            <p:custDataLst>
              <p:tags r:id="rId1"/>
            </p:custDataLst>
          </p:nvPr>
        </p:nvSpPr>
        <p:spPr>
          <a:xfrm>
            <a:off x="498114" y="759801"/>
            <a:ext cx="560290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3.5.3</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可靠数据传输</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16" name="矩形 15"/>
          <p:cNvSpPr/>
          <p:nvPr/>
        </p:nvSpPr>
        <p:spPr>
          <a:xfrm>
            <a:off x="92505" y="95123"/>
            <a:ext cx="205537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3.5.3</a:t>
            </a:r>
            <a:r>
              <a:rPr lang="zh-CN" altLang="en-US" sz="1200" dirty="0">
                <a:solidFill>
                  <a:schemeClr val="bg1">
                    <a:lumMod val="75000"/>
                  </a:schemeClr>
                </a:solidFill>
                <a:latin typeface="SimSun" charset="-122"/>
                <a:ea typeface="SimSun" charset="-122"/>
                <a:cs typeface="SimSun" charset="-122"/>
              </a:rPr>
              <a:t>三、</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可靠数据传输</a:t>
            </a:r>
          </a:p>
        </p:txBody>
      </p:sp>
      <p:sp>
        <p:nvSpPr>
          <p:cNvPr id="15" name="文本框 14"/>
          <p:cNvSpPr txBox="1"/>
          <p:nvPr/>
        </p:nvSpPr>
        <p:spPr>
          <a:xfrm>
            <a:off x="2456477" y="5171847"/>
            <a:ext cx="126396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发送方</a:t>
            </a:r>
          </a:p>
        </p:txBody>
      </p:sp>
      <p:graphicFrame>
        <p:nvGraphicFramePr>
          <p:cNvPr id="17" name="表格 16"/>
          <p:cNvGraphicFramePr>
            <a:graphicFrameLocks noGrp="1"/>
          </p:cNvGraphicFramePr>
          <p:nvPr>
            <p:extLst>
              <p:ext uri="{D42A27DB-BD31-4B8C-83A1-F6EECF244321}">
                <p14:modId xmlns:p14="http://schemas.microsoft.com/office/powerpoint/2010/main" val="549771420"/>
              </p:ext>
            </p:extLst>
          </p:nvPr>
        </p:nvGraphicFramePr>
        <p:xfrm>
          <a:off x="2056206" y="3542727"/>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18" name="文本框 17"/>
          <p:cNvSpPr txBox="1"/>
          <p:nvPr/>
        </p:nvSpPr>
        <p:spPr>
          <a:xfrm>
            <a:off x="833165" y="3590924"/>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graphicFrame>
        <p:nvGraphicFramePr>
          <p:cNvPr id="19" name="表格 18"/>
          <p:cNvGraphicFramePr>
            <a:graphicFrameLocks noGrp="1"/>
          </p:cNvGraphicFramePr>
          <p:nvPr>
            <p:extLst>
              <p:ext uri="{D42A27DB-BD31-4B8C-83A1-F6EECF244321}">
                <p14:modId xmlns:p14="http://schemas.microsoft.com/office/powerpoint/2010/main" val="314612525"/>
              </p:ext>
            </p:extLst>
          </p:nvPr>
        </p:nvGraphicFramePr>
        <p:xfrm>
          <a:off x="8561280" y="3577785"/>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20" name="文本框 19"/>
          <p:cNvSpPr txBox="1"/>
          <p:nvPr/>
        </p:nvSpPr>
        <p:spPr>
          <a:xfrm>
            <a:off x="7338239" y="3625982"/>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21" name="文本框 20"/>
          <p:cNvSpPr txBox="1"/>
          <p:nvPr/>
        </p:nvSpPr>
        <p:spPr>
          <a:xfrm>
            <a:off x="9307070" y="5171847"/>
            <a:ext cx="126396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接收方</a:t>
            </a:r>
          </a:p>
        </p:txBody>
      </p:sp>
      <p:cxnSp>
        <p:nvCxnSpPr>
          <p:cNvPr id="30" name="直线连接符 29"/>
          <p:cNvCxnSpPr/>
          <p:nvPr/>
        </p:nvCxnSpPr>
        <p:spPr>
          <a:xfrm flipH="1">
            <a:off x="3097859" y="4200382"/>
            <a:ext cx="6643" cy="673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p:nvPr/>
        </p:nvCxnSpPr>
        <p:spPr>
          <a:xfrm flipH="1" flipV="1">
            <a:off x="9609576" y="4235439"/>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线连接符 31"/>
          <p:cNvCxnSpPr/>
          <p:nvPr/>
        </p:nvCxnSpPr>
        <p:spPr>
          <a:xfrm>
            <a:off x="3104502" y="4874151"/>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809710" y="5714471"/>
            <a:ext cx="7504557" cy="1015663"/>
          </a:xfrm>
          <a:prstGeom prst="rect">
            <a:avLst/>
          </a:prstGeom>
          <a:ln>
            <a:solidFill>
              <a:schemeClr val="tx1"/>
            </a:solidFill>
          </a:ln>
        </p:spPr>
        <p:txBody>
          <a:bodyPr wrap="square">
            <a:spAutoFit/>
          </a:bodyPr>
          <a:lstStyle/>
          <a:p>
            <a:pPr>
              <a:lnSpc>
                <a:spcPct val="150000"/>
              </a:lnSpc>
            </a:pPr>
            <a:r>
              <a:rPr lang="zh-CN" altLang="en-US" sz="2000" dirty="0">
                <a:latin typeface="Microsoft YaHei" charset="-122"/>
                <a:ea typeface="Microsoft YaHei" charset="-122"/>
                <a:cs typeface="Microsoft YaHei" charset="-122"/>
              </a:rPr>
              <a:t>例如：接收方返回</a:t>
            </a:r>
            <a:r>
              <a:rPr lang="en-US" altLang="zh-CN" sz="2000" dirty="0">
                <a:latin typeface="Microsoft YaHei" charset="-122"/>
                <a:ea typeface="Microsoft YaHei" charset="-122"/>
                <a:cs typeface="Microsoft YaHei" charset="-122"/>
              </a:rPr>
              <a:t>ACK5</a:t>
            </a:r>
            <a:r>
              <a:rPr lang="zh-CN" altLang="en-US" sz="2000" dirty="0">
                <a:latin typeface="Microsoft YaHei" charset="-122"/>
                <a:ea typeface="Microsoft YaHei" charset="-122"/>
                <a:cs typeface="Microsoft YaHei" charset="-122"/>
              </a:rPr>
              <a:t>。但是</a:t>
            </a:r>
            <a:r>
              <a:rPr lang="en-US" altLang="zh-CN" sz="2000" dirty="0">
                <a:latin typeface="Microsoft YaHei" charset="-122"/>
                <a:ea typeface="Microsoft YaHei" charset="-122"/>
                <a:cs typeface="Microsoft YaHei" charset="-122"/>
              </a:rPr>
              <a:t>6</a:t>
            </a:r>
            <a:r>
              <a:rPr lang="zh-CN" altLang="en-US" sz="2000" dirty="0">
                <a:latin typeface="Microsoft YaHei" charset="-122"/>
                <a:ea typeface="Microsoft YaHei" charset="-122"/>
                <a:cs typeface="Microsoft YaHei" charset="-122"/>
              </a:rPr>
              <a:t>到了。</a:t>
            </a: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则接收方返回三次重复的</a:t>
            </a:r>
            <a:r>
              <a:rPr lang="en-US" altLang="zh-CN" sz="2000" dirty="0">
                <a:latin typeface="Microsoft YaHei" charset="-122"/>
                <a:ea typeface="Microsoft YaHei" charset="-122"/>
                <a:cs typeface="Microsoft YaHei" charset="-122"/>
              </a:rPr>
              <a:t>ACK5</a:t>
            </a:r>
          </a:p>
        </p:txBody>
      </p:sp>
    </p:spTree>
    <p:extLst>
      <p:ext uri="{BB962C8B-B14F-4D97-AF65-F5344CB8AC3E}">
        <p14:creationId xmlns:p14="http://schemas.microsoft.com/office/powerpoint/2010/main" val="14512041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512110" y="1752253"/>
            <a:ext cx="11120755" cy="581057"/>
          </a:xfrm>
          <a:prstGeom prst="rect">
            <a:avLst/>
          </a:prstGeom>
          <a:noFill/>
        </p:spPr>
        <p:txBody>
          <a:bodyPr wrap="square" rtlCol="0">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生成</a:t>
            </a:r>
            <a:r>
              <a:rPr lang="en-US" altLang="zh-CN" sz="2400" dirty="0">
                <a:latin typeface="微软雅黑" panose="020B0503020204020204" charset="-122"/>
                <a:ea typeface="微软雅黑" panose="020B0503020204020204" charset="-122"/>
                <a:cs typeface="微软雅黑" panose="020B0503020204020204" charset="-122"/>
              </a:rPr>
              <a:t>ACK</a:t>
            </a:r>
            <a:r>
              <a:rPr lang="zh-CN" altLang="en-US" sz="2400" dirty="0">
                <a:latin typeface="微软雅黑" panose="020B0503020204020204" charset="-122"/>
                <a:ea typeface="微软雅黑" panose="020B0503020204020204" charset="-122"/>
                <a:cs typeface="微软雅黑" panose="020B0503020204020204" charset="-122"/>
              </a:rPr>
              <a:t>的策略：</a:t>
            </a:r>
          </a:p>
        </p:txBody>
      </p:sp>
      <p:grpSp>
        <p:nvGrpSpPr>
          <p:cNvPr id="22" name="组合 21"/>
          <p:cNvGrpSpPr/>
          <p:nvPr/>
        </p:nvGrpSpPr>
        <p:grpSpPr>
          <a:xfrm>
            <a:off x="7766755" y="380286"/>
            <a:ext cx="4430675" cy="1735745"/>
            <a:chOff x="6710810" y="281374"/>
            <a:chExt cx="4231186" cy="1651846"/>
          </a:xfrm>
        </p:grpSpPr>
        <p:sp>
          <p:nvSpPr>
            <p:cNvPr id="23" name="左大括号 2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矩形 2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25" name="矩形 24"/>
            <p:cNvSpPr/>
            <p:nvPr/>
          </p:nvSpPr>
          <p:spPr>
            <a:xfrm>
              <a:off x="9330189" y="958538"/>
              <a:ext cx="1498987" cy="283136"/>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可靠数据传输</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6" name="矩形 2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7" name="矩形 2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9" name="矩形 28"/>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4" name="矩形 3"/>
          <p:cNvSpPr/>
          <p:nvPr/>
        </p:nvSpPr>
        <p:spPr>
          <a:xfrm>
            <a:off x="512110" y="2358845"/>
            <a:ext cx="11101858" cy="499624"/>
          </a:xfrm>
          <a:prstGeom prst="rect">
            <a:avLst/>
          </a:prstGeom>
        </p:spPr>
        <p:txBody>
          <a:bodyPr wrap="square">
            <a:spAutoFit/>
          </a:bodyPr>
          <a:lstStyle/>
          <a:p>
            <a:pPr>
              <a:lnSpc>
                <a:spcPct val="150000"/>
              </a:lnSpc>
            </a:pPr>
            <a:r>
              <a:rPr lang="en-US" altLang="zh-CN" sz="2000" dirty="0">
                <a:latin typeface="Microsoft YaHei" charset="-122"/>
                <a:ea typeface="Microsoft YaHei" charset="-122"/>
                <a:cs typeface="Microsoft YaHei" charset="-122"/>
              </a:rPr>
              <a:t>4</a:t>
            </a:r>
            <a:r>
              <a:rPr lang="zh-CN" altLang="en-US" sz="2000" dirty="0">
                <a:latin typeface="Microsoft YaHei" charset="-122"/>
                <a:ea typeface="Microsoft YaHei" charset="-122"/>
                <a:cs typeface="Microsoft YaHei" charset="-122"/>
              </a:rPr>
              <a:t>、收到一个报文段，部分或完全填充接收数据间隔。</a:t>
            </a:r>
          </a:p>
        </p:txBody>
      </p:sp>
      <p:sp>
        <p:nvSpPr>
          <p:cNvPr id="14" name="文本框 2"/>
          <p:cNvSpPr txBox="1"/>
          <p:nvPr>
            <p:custDataLst>
              <p:tags r:id="rId1"/>
            </p:custDataLst>
          </p:nvPr>
        </p:nvSpPr>
        <p:spPr>
          <a:xfrm>
            <a:off x="498114" y="759801"/>
            <a:ext cx="560290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3.5.3</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可靠数据传输</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16" name="矩形 15"/>
          <p:cNvSpPr/>
          <p:nvPr/>
        </p:nvSpPr>
        <p:spPr>
          <a:xfrm>
            <a:off x="92505" y="95123"/>
            <a:ext cx="205537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3.5.3</a:t>
            </a:r>
            <a:r>
              <a:rPr lang="zh-CN" altLang="en-US" sz="1200" dirty="0">
                <a:solidFill>
                  <a:schemeClr val="bg1">
                    <a:lumMod val="75000"/>
                  </a:schemeClr>
                </a:solidFill>
                <a:latin typeface="SimSun" charset="-122"/>
                <a:ea typeface="SimSun" charset="-122"/>
                <a:cs typeface="SimSun" charset="-122"/>
              </a:rPr>
              <a:t>三、</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可靠数据传输</a:t>
            </a:r>
          </a:p>
        </p:txBody>
      </p:sp>
      <p:sp>
        <p:nvSpPr>
          <p:cNvPr id="15" name="文本框 14"/>
          <p:cNvSpPr txBox="1"/>
          <p:nvPr/>
        </p:nvSpPr>
        <p:spPr>
          <a:xfrm>
            <a:off x="2456477" y="5171847"/>
            <a:ext cx="126396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发送方</a:t>
            </a:r>
          </a:p>
        </p:txBody>
      </p:sp>
      <p:graphicFrame>
        <p:nvGraphicFramePr>
          <p:cNvPr id="17" name="表格 16"/>
          <p:cNvGraphicFramePr>
            <a:graphicFrameLocks noGrp="1"/>
          </p:cNvGraphicFramePr>
          <p:nvPr>
            <p:extLst>
              <p:ext uri="{D42A27DB-BD31-4B8C-83A1-F6EECF244321}">
                <p14:modId xmlns:p14="http://schemas.microsoft.com/office/powerpoint/2010/main" val="549771420"/>
              </p:ext>
            </p:extLst>
          </p:nvPr>
        </p:nvGraphicFramePr>
        <p:xfrm>
          <a:off x="2056206" y="3542727"/>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18" name="文本框 17"/>
          <p:cNvSpPr txBox="1"/>
          <p:nvPr/>
        </p:nvSpPr>
        <p:spPr>
          <a:xfrm>
            <a:off x="833165" y="3590924"/>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graphicFrame>
        <p:nvGraphicFramePr>
          <p:cNvPr id="19" name="表格 18"/>
          <p:cNvGraphicFramePr>
            <a:graphicFrameLocks noGrp="1"/>
          </p:cNvGraphicFramePr>
          <p:nvPr>
            <p:extLst>
              <p:ext uri="{D42A27DB-BD31-4B8C-83A1-F6EECF244321}">
                <p14:modId xmlns:p14="http://schemas.microsoft.com/office/powerpoint/2010/main" val="1068117054"/>
              </p:ext>
            </p:extLst>
          </p:nvPr>
        </p:nvGraphicFramePr>
        <p:xfrm>
          <a:off x="8561280" y="3577785"/>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20" name="文本框 19"/>
          <p:cNvSpPr txBox="1"/>
          <p:nvPr/>
        </p:nvSpPr>
        <p:spPr>
          <a:xfrm>
            <a:off x="7338239" y="3625982"/>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21" name="文本框 20"/>
          <p:cNvSpPr txBox="1"/>
          <p:nvPr/>
        </p:nvSpPr>
        <p:spPr>
          <a:xfrm>
            <a:off x="9307070" y="5171847"/>
            <a:ext cx="126396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接收方</a:t>
            </a:r>
          </a:p>
        </p:txBody>
      </p:sp>
      <p:cxnSp>
        <p:nvCxnSpPr>
          <p:cNvPr id="30" name="直线连接符 29"/>
          <p:cNvCxnSpPr/>
          <p:nvPr/>
        </p:nvCxnSpPr>
        <p:spPr>
          <a:xfrm flipH="1">
            <a:off x="3097859" y="4200382"/>
            <a:ext cx="6643" cy="673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p:nvPr/>
        </p:nvCxnSpPr>
        <p:spPr>
          <a:xfrm flipH="1" flipV="1">
            <a:off x="9609576" y="4235439"/>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线连接符 31"/>
          <p:cNvCxnSpPr/>
          <p:nvPr/>
        </p:nvCxnSpPr>
        <p:spPr>
          <a:xfrm>
            <a:off x="3104502" y="4874151"/>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809710" y="5714471"/>
            <a:ext cx="9721980" cy="1015663"/>
          </a:xfrm>
          <a:prstGeom prst="rect">
            <a:avLst/>
          </a:prstGeom>
          <a:ln>
            <a:solidFill>
              <a:schemeClr val="tx1"/>
            </a:solidFill>
          </a:ln>
        </p:spPr>
        <p:txBody>
          <a:bodyPr wrap="square">
            <a:spAutoFit/>
          </a:bodyPr>
          <a:lstStyle/>
          <a:p>
            <a:pPr>
              <a:lnSpc>
                <a:spcPct val="150000"/>
              </a:lnSpc>
            </a:pPr>
            <a:r>
              <a:rPr lang="zh-CN" altLang="en-US" sz="2000" dirty="0">
                <a:latin typeface="Microsoft YaHei" charset="-122"/>
                <a:ea typeface="Microsoft YaHei" charset="-122"/>
                <a:cs typeface="Microsoft YaHei" charset="-122"/>
              </a:rPr>
              <a:t>例如：接收方收到</a:t>
            </a:r>
            <a:r>
              <a:rPr lang="en-US" altLang="zh-CN" sz="2000" dirty="0">
                <a:latin typeface="Microsoft YaHei" charset="-122"/>
                <a:ea typeface="Microsoft YaHei" charset="-122"/>
                <a:cs typeface="Microsoft YaHei" charset="-122"/>
              </a:rPr>
              <a:t>12</a:t>
            </a:r>
            <a:r>
              <a:rPr lang="zh-CN" altLang="en-US" sz="2000" dirty="0">
                <a:latin typeface="Microsoft YaHei" charset="-122"/>
                <a:ea typeface="Microsoft YaHei" charset="-122"/>
                <a:cs typeface="Microsoft YaHei" charset="-122"/>
              </a:rPr>
              <a:t>，且返回对</a:t>
            </a:r>
            <a:r>
              <a:rPr lang="en-US" altLang="zh-CN" sz="2000" dirty="0">
                <a:latin typeface="Microsoft YaHei" charset="-122"/>
                <a:ea typeface="Microsoft YaHei" charset="-122"/>
                <a:cs typeface="Microsoft YaHei" charset="-122"/>
              </a:rPr>
              <a:t>12</a:t>
            </a:r>
            <a:r>
              <a:rPr lang="zh-CN" altLang="en-US" sz="2000" dirty="0">
                <a:latin typeface="Microsoft YaHei" charset="-122"/>
                <a:ea typeface="Microsoft YaHei" charset="-122"/>
                <a:cs typeface="Microsoft YaHei" charset="-122"/>
              </a:rPr>
              <a:t>的确认。后来又收到了</a:t>
            </a:r>
            <a:r>
              <a:rPr lang="en-US" altLang="zh-CN" sz="2000" dirty="0">
                <a:latin typeface="Microsoft YaHei" charset="-122"/>
                <a:ea typeface="Microsoft YaHei" charset="-122"/>
                <a:cs typeface="Microsoft YaHei" charset="-122"/>
              </a:rPr>
              <a:t>456</a:t>
            </a:r>
            <a:r>
              <a:rPr lang="zh-CN" altLang="en-US" sz="2000" dirty="0">
                <a:latin typeface="Microsoft YaHei" charset="-122"/>
                <a:ea typeface="Microsoft YaHei" charset="-122"/>
                <a:cs typeface="Microsoft YaHei" charset="-122"/>
              </a:rPr>
              <a:t>。这时</a:t>
            </a:r>
            <a:r>
              <a:rPr lang="en-US" altLang="zh-CN" sz="2000" dirty="0">
                <a:latin typeface="Microsoft YaHei" charset="-122"/>
                <a:ea typeface="Microsoft YaHei" charset="-122"/>
                <a:cs typeface="Microsoft YaHei" charset="-122"/>
              </a:rPr>
              <a:t>3</a:t>
            </a:r>
            <a:r>
              <a:rPr lang="zh-CN" altLang="en-US" sz="2000" dirty="0">
                <a:latin typeface="Microsoft YaHei" charset="-122"/>
                <a:ea typeface="Microsoft YaHei" charset="-122"/>
                <a:cs typeface="Microsoft YaHei" charset="-122"/>
              </a:rPr>
              <a:t>来了。</a:t>
            </a: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则接收方返回</a:t>
            </a:r>
            <a:r>
              <a:rPr lang="en-US" altLang="zh-CN" sz="2000" dirty="0">
                <a:latin typeface="Microsoft YaHei" charset="-122"/>
                <a:ea typeface="Microsoft YaHei" charset="-122"/>
                <a:cs typeface="Microsoft YaHei" charset="-122"/>
              </a:rPr>
              <a:t>ACK7</a:t>
            </a:r>
          </a:p>
        </p:txBody>
      </p:sp>
      <p:graphicFrame>
        <p:nvGraphicFramePr>
          <p:cNvPr id="33" name="表格 32"/>
          <p:cNvGraphicFramePr>
            <a:graphicFrameLocks noGrp="1"/>
          </p:cNvGraphicFramePr>
          <p:nvPr>
            <p:extLst>
              <p:ext uri="{D42A27DB-BD31-4B8C-83A1-F6EECF244321}">
                <p14:modId xmlns:p14="http://schemas.microsoft.com/office/powerpoint/2010/main" val="3329773453"/>
              </p:ext>
            </p:extLst>
          </p:nvPr>
        </p:nvGraphicFramePr>
        <p:xfrm>
          <a:off x="6636413" y="4358023"/>
          <a:ext cx="50341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tblGrid>
              <a:tr h="422870">
                <a:tc>
                  <a:txBody>
                    <a:bodyPr/>
                    <a:lstStyle/>
                    <a:p>
                      <a:pPr marL="0" algn="ctr" defTabSz="914400" rtl="0" eaLnBrk="1" latinLnBrk="0" hangingPunct="1">
                        <a:lnSpc>
                          <a:spcPct val="150000"/>
                        </a:lnSpc>
                      </a:pPr>
                      <a:r>
                        <a:rPr lang="en-US" altLang="zh-CN" sz="2000" kern="1200" dirty="0">
                          <a:solidFill>
                            <a:srgbClr val="FF0000"/>
                          </a:solidFill>
                          <a:latin typeface="Microsoft YaHei" charset="-122"/>
                          <a:ea typeface="Microsoft YaHei" charset="-122"/>
                          <a:cs typeface="Microsoft YaHei" charset="-122"/>
                        </a:rPr>
                        <a:t>3</a:t>
                      </a:r>
                      <a:endParaRPr lang="zh-CN" altLang="en-US" sz="2000" kern="1200" dirty="0">
                        <a:solidFill>
                          <a:srgbClr val="FF0000"/>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cxnSp>
        <p:nvCxnSpPr>
          <p:cNvPr id="35" name="直线箭头连接符 34">
            <a:extLst>
              <a:ext uri="{FF2B5EF4-FFF2-40B4-BE49-F238E27FC236}">
                <a16:creationId xmlns:a16="http://schemas.microsoft.com/office/drawing/2014/main" id="{7CB5EEE4-C5FB-6E45-A2AB-76F3AE8CC347}"/>
              </a:ext>
            </a:extLst>
          </p:cNvPr>
          <p:cNvCxnSpPr>
            <a:cxnSpLocks/>
          </p:cNvCxnSpPr>
          <p:nvPr/>
        </p:nvCxnSpPr>
        <p:spPr>
          <a:xfrm>
            <a:off x="7139825" y="4605387"/>
            <a:ext cx="639866" cy="0"/>
          </a:xfrm>
          <a:prstGeom prst="straightConnector1">
            <a:avLst/>
          </a:prstGeom>
          <a:ln w="57150">
            <a:solidFill>
              <a:srgbClr val="20202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652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498114" y="2115395"/>
            <a:ext cx="11120755" cy="1200329"/>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二、</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实现可靠数据传输服务的工作机制：</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4</a:t>
            </a:r>
            <a:r>
              <a:rPr lang="zh-CN" altLang="en-US" sz="2400" dirty="0">
                <a:latin typeface="微软雅黑" panose="020B0503020204020204" charset="-122"/>
                <a:ea typeface="微软雅黑" panose="020B0503020204020204" charset="-122"/>
                <a:cs typeface="微软雅黑" panose="020B0503020204020204" charset="-122"/>
              </a:rPr>
              <a:t>、查错检测，利用差错编码实现数据包传输过程中的比特查错检测（甚至纠正）。</a:t>
            </a:r>
          </a:p>
        </p:txBody>
      </p:sp>
      <p:grpSp>
        <p:nvGrpSpPr>
          <p:cNvPr id="22" name="组合 21"/>
          <p:cNvGrpSpPr/>
          <p:nvPr/>
        </p:nvGrpSpPr>
        <p:grpSpPr>
          <a:xfrm>
            <a:off x="7766755" y="380286"/>
            <a:ext cx="4430675" cy="1735745"/>
            <a:chOff x="6710810" y="281374"/>
            <a:chExt cx="4231186" cy="1651846"/>
          </a:xfrm>
        </p:grpSpPr>
        <p:sp>
          <p:nvSpPr>
            <p:cNvPr id="23" name="左大括号 2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矩形 2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25" name="矩形 24"/>
            <p:cNvSpPr/>
            <p:nvPr/>
          </p:nvSpPr>
          <p:spPr>
            <a:xfrm>
              <a:off x="9330189" y="958538"/>
              <a:ext cx="1498987" cy="283136"/>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可靠数据传输</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6" name="矩形 2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7" name="矩形 2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9" name="矩形 28"/>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13" name="文本框 2"/>
          <p:cNvSpPr txBox="1"/>
          <p:nvPr>
            <p:custDataLst>
              <p:tags r:id="rId1"/>
            </p:custDataLst>
          </p:nvPr>
        </p:nvSpPr>
        <p:spPr>
          <a:xfrm>
            <a:off x="498114" y="759801"/>
            <a:ext cx="560290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3.5.3</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可靠数据传输</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14" name="矩形 13"/>
          <p:cNvSpPr/>
          <p:nvPr/>
        </p:nvSpPr>
        <p:spPr>
          <a:xfrm>
            <a:off x="144379" y="206678"/>
            <a:ext cx="205537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3.5.3</a:t>
            </a:r>
            <a:r>
              <a:rPr lang="zh-CN" altLang="en-US" sz="1200" dirty="0">
                <a:solidFill>
                  <a:schemeClr val="bg1">
                    <a:lumMod val="75000"/>
                  </a:schemeClr>
                </a:solidFill>
                <a:latin typeface="SimSun" charset="-122"/>
                <a:ea typeface="SimSun" charset="-122"/>
                <a:cs typeface="SimSun" charset="-122"/>
              </a:rPr>
              <a:t>三、</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可靠数据传输</a:t>
            </a:r>
          </a:p>
        </p:txBody>
      </p:sp>
    </p:spTree>
    <p:extLst>
      <p:ext uri="{BB962C8B-B14F-4D97-AF65-F5344CB8AC3E}">
        <p14:creationId xmlns:p14="http://schemas.microsoft.com/office/powerpoint/2010/main" val="644709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1470025" y="1567180"/>
            <a:ext cx="9182735" cy="2861310"/>
          </a:xfrm>
          <a:prstGeom prst="rect">
            <a:avLst/>
          </a:prstGeom>
          <a:noFill/>
        </p:spPr>
        <p:txBody>
          <a:bodyPr wrap="square" rtlCol="0" anchor="t">
            <a:spAutoFit/>
          </a:bodyPr>
          <a:lstStyle/>
          <a:p>
            <a:pPr>
              <a:lnSpc>
                <a:spcPct val="150000"/>
              </a:lnSpc>
            </a:pPr>
            <a:r>
              <a:rPr sz="2400" dirty="0">
                <a:latin typeface="微软雅黑" panose="020B0503020204020204" charset="-122"/>
                <a:ea typeface="微软雅黑" panose="020B0503020204020204" charset="-122"/>
                <a:cs typeface="微软雅黑" panose="020B0503020204020204" charset="-122"/>
              </a:rPr>
              <a:t>UDP数据报结构的首部中不包括（</a:t>
            </a:r>
            <a:r>
              <a:rPr lang="en-US" sz="2400" b="1" dirty="0">
                <a:solidFill>
                  <a:srgbClr val="C00000"/>
                </a:solidFill>
                <a:latin typeface="微软雅黑" panose="020B0503020204020204" charset="-122"/>
                <a:ea typeface="微软雅黑" panose="020B0503020204020204" charset="-122"/>
                <a:cs typeface="微软雅黑" panose="020B0503020204020204" charset="-122"/>
              </a:rPr>
              <a:t>C</a:t>
            </a:r>
            <a:r>
              <a:rPr sz="2400" dirty="0">
                <a:latin typeface="微软雅黑" panose="020B0503020204020204" charset="-122"/>
                <a:ea typeface="微软雅黑" panose="020B0503020204020204" charset="-122"/>
                <a:cs typeface="微软雅黑" panose="020B0503020204020204" charset="-122"/>
              </a:rPr>
              <a:t>）</a:t>
            </a:r>
          </a:p>
          <a:p>
            <a:pPr>
              <a:lnSpc>
                <a:spcPct val="150000"/>
              </a:lnSpc>
            </a:pPr>
            <a:r>
              <a:rPr sz="2400" dirty="0">
                <a:latin typeface="微软雅黑" panose="020B0503020204020204" charset="-122"/>
                <a:ea typeface="微软雅黑" panose="020B0503020204020204" charset="-122"/>
                <a:cs typeface="微软雅黑" panose="020B0503020204020204" charset="-122"/>
              </a:rPr>
              <a:t>A:源端口号字段</a:t>
            </a:r>
          </a:p>
          <a:p>
            <a:pPr>
              <a:lnSpc>
                <a:spcPct val="150000"/>
              </a:lnSpc>
            </a:pPr>
            <a:r>
              <a:rPr sz="2400" dirty="0">
                <a:latin typeface="微软雅黑" panose="020B0503020204020204" charset="-122"/>
                <a:ea typeface="微软雅黑" panose="020B0503020204020204" charset="-122"/>
                <a:cs typeface="微软雅黑" panose="020B0503020204020204" charset="-122"/>
              </a:rPr>
              <a:t>B:目的端口号字段</a:t>
            </a:r>
          </a:p>
          <a:p>
            <a:pPr>
              <a:lnSpc>
                <a:spcPct val="150000"/>
              </a:lnSpc>
            </a:pPr>
            <a:r>
              <a:rPr sz="2400" b="1" dirty="0">
                <a:solidFill>
                  <a:srgbClr val="C00000"/>
                </a:solidFill>
                <a:latin typeface="微软雅黑" panose="020B0503020204020204" charset="-122"/>
                <a:ea typeface="微软雅黑" panose="020B0503020204020204" charset="-122"/>
                <a:cs typeface="微软雅黑" panose="020B0503020204020204" charset="-122"/>
              </a:rPr>
              <a:t>C:目的IP地址字段</a:t>
            </a:r>
            <a:endParaRPr sz="2400" dirty="0">
              <a:latin typeface="微软雅黑" panose="020B0503020204020204" charset="-122"/>
              <a:ea typeface="微软雅黑" panose="020B0503020204020204" charset="-122"/>
              <a:cs typeface="微软雅黑" panose="020B0503020204020204" charset="-122"/>
            </a:endParaRPr>
          </a:p>
          <a:p>
            <a:pPr>
              <a:lnSpc>
                <a:spcPct val="150000"/>
              </a:lnSpc>
            </a:pPr>
            <a:r>
              <a:rPr sz="2400" dirty="0">
                <a:latin typeface="微软雅黑" panose="020B0503020204020204" charset="-122"/>
                <a:ea typeface="微软雅黑" panose="020B0503020204020204" charset="-122"/>
                <a:cs typeface="微软雅黑" panose="020B0503020204020204" charset="-122"/>
              </a:rPr>
              <a:t>D:校验和字段</a:t>
            </a:r>
          </a:p>
        </p:txBody>
      </p:sp>
      <p:sp>
        <p:nvSpPr>
          <p:cNvPr id="2" name="文本框 1"/>
          <p:cNvSpPr txBox="1"/>
          <p:nvPr/>
        </p:nvSpPr>
        <p:spPr>
          <a:xfrm>
            <a:off x="3830437" y="4855947"/>
            <a:ext cx="7896342" cy="581057"/>
          </a:xfrm>
          <a:prstGeom prst="rect">
            <a:avLst/>
          </a:prstGeom>
          <a:noFill/>
        </p:spPr>
        <p:txBody>
          <a:bodyPr wrap="square" rtlCol="0">
            <a:spAutoFit/>
          </a:bodyPr>
          <a:lstStyle/>
          <a:p>
            <a:pPr>
              <a:lnSpc>
                <a:spcPct val="150000"/>
              </a:lnSpc>
            </a:pPr>
            <a:r>
              <a:rPr kumimoji="1" lang="zh-CN" altLang="en-US" sz="2400" dirty="0">
                <a:latin typeface="+mn-ea"/>
              </a:rPr>
              <a:t>首部：源端口号、目的端口号、长度、校验和</a:t>
            </a:r>
            <a:endParaRPr kumimoji="1" lang="en-US" altLang="zh-CN" sz="2400" dirty="0">
              <a:latin typeface="+mn-ea"/>
            </a:endParaRP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extLst>
      <p:ext uri="{BB962C8B-B14F-4D97-AF65-F5344CB8AC3E}">
        <p14:creationId xmlns:p14="http://schemas.microsoft.com/office/powerpoint/2010/main" val="9255963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498114" y="2115395"/>
            <a:ext cx="11120755" cy="1135054"/>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二、</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实现可靠数据传输服务的工作机制：</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5</a:t>
            </a:r>
            <a:r>
              <a:rPr lang="zh-CN" altLang="en-US" sz="2400" dirty="0">
                <a:latin typeface="微软雅黑" panose="020B0503020204020204" charset="-122"/>
                <a:ea typeface="微软雅黑" panose="020B0503020204020204" charset="-122"/>
                <a:cs typeface="微软雅黑" panose="020B0503020204020204" charset="-122"/>
              </a:rPr>
              <a:t>、重传，发送方重新发送接收方没有正确接收的数据。</a:t>
            </a:r>
          </a:p>
        </p:txBody>
      </p:sp>
      <p:grpSp>
        <p:nvGrpSpPr>
          <p:cNvPr id="22" name="组合 21"/>
          <p:cNvGrpSpPr/>
          <p:nvPr/>
        </p:nvGrpSpPr>
        <p:grpSpPr>
          <a:xfrm>
            <a:off x="7766755" y="380286"/>
            <a:ext cx="4430675" cy="1735745"/>
            <a:chOff x="6710810" y="281374"/>
            <a:chExt cx="4231186" cy="1651846"/>
          </a:xfrm>
        </p:grpSpPr>
        <p:sp>
          <p:nvSpPr>
            <p:cNvPr id="23" name="左大括号 2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矩形 2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25" name="矩形 24"/>
            <p:cNvSpPr/>
            <p:nvPr/>
          </p:nvSpPr>
          <p:spPr>
            <a:xfrm>
              <a:off x="9330189" y="958538"/>
              <a:ext cx="1498987" cy="283136"/>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可靠数据传输</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6" name="矩形 2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7" name="矩形 2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9" name="矩形 28"/>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13" name="文本框 2"/>
          <p:cNvSpPr txBox="1"/>
          <p:nvPr>
            <p:custDataLst>
              <p:tags r:id="rId1"/>
            </p:custDataLst>
          </p:nvPr>
        </p:nvSpPr>
        <p:spPr>
          <a:xfrm>
            <a:off x="498114" y="759801"/>
            <a:ext cx="560290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3.5.3</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可靠数据传输</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14" name="矩形 13"/>
          <p:cNvSpPr/>
          <p:nvPr/>
        </p:nvSpPr>
        <p:spPr>
          <a:xfrm>
            <a:off x="144379" y="206678"/>
            <a:ext cx="205537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3.5.3</a:t>
            </a:r>
            <a:r>
              <a:rPr lang="zh-CN" altLang="en-US" sz="1200" dirty="0">
                <a:solidFill>
                  <a:schemeClr val="bg1">
                    <a:lumMod val="75000"/>
                  </a:schemeClr>
                </a:solidFill>
                <a:latin typeface="SimSun" charset="-122"/>
                <a:ea typeface="SimSun" charset="-122"/>
                <a:cs typeface="SimSun" charset="-122"/>
              </a:rPr>
              <a:t>三、</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可靠数据传输</a:t>
            </a:r>
          </a:p>
        </p:txBody>
      </p:sp>
    </p:spTree>
    <p:extLst>
      <p:ext uri="{BB962C8B-B14F-4D97-AF65-F5344CB8AC3E}">
        <p14:creationId xmlns:p14="http://schemas.microsoft.com/office/powerpoint/2010/main" val="3106298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文本框 19"/>
          <p:cNvSpPr txBox="1"/>
          <p:nvPr/>
        </p:nvSpPr>
        <p:spPr>
          <a:xfrm>
            <a:off x="2294324" y="4837612"/>
            <a:ext cx="126396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发送方</a:t>
            </a:r>
          </a:p>
        </p:txBody>
      </p:sp>
      <p:graphicFrame>
        <p:nvGraphicFramePr>
          <p:cNvPr id="21" name="表格 20"/>
          <p:cNvGraphicFramePr>
            <a:graphicFrameLocks noGrp="1"/>
          </p:cNvGraphicFramePr>
          <p:nvPr>
            <p:extLst>
              <p:ext uri="{D42A27DB-BD31-4B8C-83A1-F6EECF244321}">
                <p14:modId xmlns:p14="http://schemas.microsoft.com/office/powerpoint/2010/main" val="907465090"/>
              </p:ext>
            </p:extLst>
          </p:nvPr>
        </p:nvGraphicFramePr>
        <p:xfrm>
          <a:off x="1894053" y="507838"/>
          <a:ext cx="3020472" cy="1978916"/>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algn="ctr">
                        <a:lnSpc>
                          <a:spcPct val="150000"/>
                        </a:lnSpc>
                      </a:pPr>
                      <a:r>
                        <a:rPr lang="en-US" altLang="zh-CN" sz="2000" dirty="0">
                          <a:latin typeface="Microsoft YaHei" charset="-122"/>
                          <a:ea typeface="Microsoft YaHei" charset="-122"/>
                          <a:cs typeface="Microsoft YaHei" charset="-122"/>
                        </a:rPr>
                        <a:t>6</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5</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4</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3</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2</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r h="396758">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9</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7</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17</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13</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19</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bl>
          </a:graphicData>
        </a:graphic>
      </p:graphicFrame>
      <p:sp>
        <p:nvSpPr>
          <p:cNvPr id="30" name="文本框 29"/>
          <p:cNvSpPr txBox="1"/>
          <p:nvPr/>
        </p:nvSpPr>
        <p:spPr>
          <a:xfrm>
            <a:off x="1120191" y="1378148"/>
            <a:ext cx="768937" cy="400110"/>
          </a:xfrm>
          <a:prstGeom prst="rect">
            <a:avLst/>
          </a:prstGeom>
          <a:noFill/>
        </p:spPr>
        <p:txBody>
          <a:bodyPr wrap="square" rtlCol="0">
            <a:spAutoFit/>
          </a:bodyPr>
          <a:lstStyle/>
          <a:p>
            <a:r>
              <a:rPr kumimoji="1" lang="zh-CN" altLang="en-US" sz="2000">
                <a:latin typeface="+mn-ea"/>
              </a:rPr>
              <a:t>文件</a:t>
            </a:r>
          </a:p>
        </p:txBody>
      </p:sp>
      <p:graphicFrame>
        <p:nvGraphicFramePr>
          <p:cNvPr id="31" name="表格 30"/>
          <p:cNvGraphicFramePr>
            <a:graphicFrameLocks noGrp="1"/>
          </p:cNvGraphicFramePr>
          <p:nvPr>
            <p:extLst>
              <p:ext uri="{D42A27DB-BD31-4B8C-83A1-F6EECF244321}">
                <p14:modId xmlns:p14="http://schemas.microsoft.com/office/powerpoint/2010/main" val="336906636"/>
              </p:ext>
            </p:extLst>
          </p:nvPr>
        </p:nvGraphicFramePr>
        <p:xfrm>
          <a:off x="1894053" y="3208492"/>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2" name="文本框 31"/>
          <p:cNvSpPr txBox="1"/>
          <p:nvPr/>
        </p:nvSpPr>
        <p:spPr>
          <a:xfrm>
            <a:off x="671012" y="3256689"/>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33" name="矩形 32"/>
          <p:cNvSpPr/>
          <p:nvPr/>
        </p:nvSpPr>
        <p:spPr>
          <a:xfrm>
            <a:off x="671012" y="396221"/>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4" name="表格 33"/>
          <p:cNvGraphicFramePr>
            <a:graphicFrameLocks noGrp="1"/>
          </p:cNvGraphicFramePr>
          <p:nvPr>
            <p:extLst>
              <p:ext uri="{D42A27DB-BD31-4B8C-83A1-F6EECF244321}">
                <p14:modId xmlns:p14="http://schemas.microsoft.com/office/powerpoint/2010/main" val="142803760"/>
              </p:ext>
            </p:extLst>
          </p:nvPr>
        </p:nvGraphicFramePr>
        <p:xfrm>
          <a:off x="8399127" y="3243550"/>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5" name="文本框 34"/>
          <p:cNvSpPr txBox="1"/>
          <p:nvPr/>
        </p:nvSpPr>
        <p:spPr>
          <a:xfrm>
            <a:off x="7176086" y="3291747"/>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36" name="矩形 35"/>
          <p:cNvSpPr/>
          <p:nvPr/>
        </p:nvSpPr>
        <p:spPr>
          <a:xfrm>
            <a:off x="7176086" y="431279"/>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9144917" y="4837612"/>
            <a:ext cx="126396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接收方</a:t>
            </a:r>
          </a:p>
        </p:txBody>
      </p:sp>
      <p:cxnSp>
        <p:nvCxnSpPr>
          <p:cNvPr id="38" name="直线连接符 37"/>
          <p:cNvCxnSpPr>
            <a:cxnSpLocks/>
            <a:stCxn id="33" idx="2"/>
          </p:cNvCxnSpPr>
          <p:nvPr/>
        </p:nvCxnSpPr>
        <p:spPr>
          <a:xfrm flipH="1">
            <a:off x="2935707" y="3866147"/>
            <a:ext cx="6642" cy="673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H="1" flipV="1">
            <a:off x="9447423" y="3901204"/>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线连接符 39"/>
          <p:cNvCxnSpPr/>
          <p:nvPr/>
        </p:nvCxnSpPr>
        <p:spPr>
          <a:xfrm>
            <a:off x="2942349" y="4539916"/>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802105" y="5346334"/>
            <a:ext cx="10459452" cy="1135054"/>
          </a:xfrm>
          <a:prstGeom prst="rect">
            <a:avLst/>
          </a:prstGeom>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重传：快速重传</a:t>
            </a:r>
            <a:r>
              <a:rPr lang="en-US" altLang="zh-CN" sz="2400" dirty="0">
                <a:latin typeface="微软雅黑" panose="020B0503020204020204" charset="-122"/>
                <a:ea typeface="微软雅黑" panose="020B0503020204020204" charset="-122"/>
                <a:cs typeface="微软雅黑" panose="020B0503020204020204" charset="-122"/>
              </a:rPr>
              <a:t>: TCP</a:t>
            </a:r>
            <a:r>
              <a:rPr lang="zh-CN" altLang="en-US" sz="2400" dirty="0">
                <a:latin typeface="微软雅黑" panose="020B0503020204020204" charset="-122"/>
                <a:ea typeface="微软雅黑" panose="020B0503020204020204" charset="-122"/>
                <a:cs typeface="微软雅黑" panose="020B0503020204020204" charset="-122"/>
              </a:rPr>
              <a:t>发送方接收到对相同序号的</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次重复</a:t>
            </a:r>
            <a:r>
              <a:rPr lang="en-US" altLang="zh-CN" sz="2400" dirty="0">
                <a:latin typeface="微软雅黑" panose="020B0503020204020204" charset="-122"/>
                <a:ea typeface="微软雅黑" panose="020B0503020204020204" charset="-122"/>
                <a:cs typeface="微软雅黑" panose="020B0503020204020204" charset="-122"/>
              </a:rPr>
              <a:t>ACK</a:t>
            </a:r>
            <a:r>
              <a:rPr lang="zh-CN" altLang="en-US" sz="2400" dirty="0">
                <a:latin typeface="微软雅黑" panose="020B0503020204020204" charset="-122"/>
                <a:ea typeface="微软雅黑" panose="020B0503020204020204" charset="-122"/>
                <a:cs typeface="微软雅黑" panose="020B0503020204020204" charset="-122"/>
              </a:rPr>
              <a:t>，就说明被重复确认的报文段已丢失，这时候即便没有超时，也会重发该报文段。 </a:t>
            </a:r>
          </a:p>
        </p:txBody>
      </p:sp>
      <p:sp>
        <p:nvSpPr>
          <p:cNvPr id="16" name="矩形 15"/>
          <p:cNvSpPr/>
          <p:nvPr/>
        </p:nvSpPr>
        <p:spPr>
          <a:xfrm>
            <a:off x="92505" y="92193"/>
            <a:ext cx="205537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3.5.3</a:t>
            </a:r>
            <a:r>
              <a:rPr lang="zh-CN" altLang="en-US" sz="1200" dirty="0">
                <a:solidFill>
                  <a:schemeClr val="bg1">
                    <a:lumMod val="75000"/>
                  </a:schemeClr>
                </a:solidFill>
                <a:latin typeface="SimSun" charset="-122"/>
                <a:ea typeface="SimSun" charset="-122"/>
                <a:cs typeface="SimSun" charset="-122"/>
              </a:rPr>
              <a:t>三、</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可靠数据传输</a:t>
            </a:r>
          </a:p>
        </p:txBody>
      </p:sp>
    </p:spTree>
    <p:extLst>
      <p:ext uri="{BB962C8B-B14F-4D97-AF65-F5344CB8AC3E}">
        <p14:creationId xmlns:p14="http://schemas.microsoft.com/office/powerpoint/2010/main" val="27022211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498114" y="2115395"/>
            <a:ext cx="11120755" cy="1200329"/>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二、</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实现可靠数据传输服务的工作机制：</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6</a:t>
            </a:r>
            <a:r>
              <a:rPr lang="zh-CN" altLang="en-US" sz="2400" dirty="0">
                <a:latin typeface="微软雅黑" panose="020B0503020204020204" charset="-122"/>
                <a:ea typeface="微软雅黑" panose="020B0503020204020204" charset="-122"/>
                <a:cs typeface="微软雅黑" panose="020B0503020204020204" charset="-122"/>
              </a:rPr>
              <a:t>、计时器，在发送方引入计时器，</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解决</a:t>
            </a:r>
            <a:r>
              <a:rPr lang="zh-CN" altLang="en-US" sz="2400" dirty="0">
                <a:latin typeface="微软雅黑" panose="020B0503020204020204" charset="-122"/>
                <a:ea typeface="微软雅黑" panose="020B0503020204020204" charset="-122"/>
                <a:cs typeface="微软雅黑" panose="020B0503020204020204" charset="-122"/>
              </a:rPr>
              <a:t>数据丢失问题。</a:t>
            </a:r>
          </a:p>
        </p:txBody>
      </p:sp>
      <p:grpSp>
        <p:nvGrpSpPr>
          <p:cNvPr id="22" name="组合 21"/>
          <p:cNvGrpSpPr/>
          <p:nvPr/>
        </p:nvGrpSpPr>
        <p:grpSpPr>
          <a:xfrm>
            <a:off x="7766755" y="380286"/>
            <a:ext cx="4430675" cy="1735745"/>
            <a:chOff x="6710810" y="281374"/>
            <a:chExt cx="4231186" cy="1651846"/>
          </a:xfrm>
        </p:grpSpPr>
        <p:sp>
          <p:nvSpPr>
            <p:cNvPr id="23" name="左大括号 2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矩形 2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25" name="矩形 24"/>
            <p:cNvSpPr/>
            <p:nvPr/>
          </p:nvSpPr>
          <p:spPr>
            <a:xfrm>
              <a:off x="9330189" y="958538"/>
              <a:ext cx="1498987" cy="283136"/>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可靠数据传输</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6" name="矩形 2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7" name="矩形 2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9" name="矩形 28"/>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13" name="文本框 2"/>
          <p:cNvSpPr txBox="1"/>
          <p:nvPr>
            <p:custDataLst>
              <p:tags r:id="rId1"/>
            </p:custDataLst>
          </p:nvPr>
        </p:nvSpPr>
        <p:spPr>
          <a:xfrm>
            <a:off x="498114" y="759801"/>
            <a:ext cx="560290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3.5.3</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可靠数据传输</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14" name="矩形 13"/>
          <p:cNvSpPr/>
          <p:nvPr/>
        </p:nvSpPr>
        <p:spPr>
          <a:xfrm>
            <a:off x="144379" y="206678"/>
            <a:ext cx="205537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3.5.3</a:t>
            </a:r>
            <a:r>
              <a:rPr lang="zh-CN" altLang="en-US" sz="1200" dirty="0">
                <a:solidFill>
                  <a:schemeClr val="bg1">
                    <a:lumMod val="75000"/>
                  </a:schemeClr>
                </a:solidFill>
                <a:latin typeface="SimSun" charset="-122"/>
                <a:ea typeface="SimSun" charset="-122"/>
                <a:cs typeface="SimSun" charset="-122"/>
              </a:rPr>
              <a:t>三、</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可靠数据传输</a:t>
            </a:r>
          </a:p>
        </p:txBody>
      </p:sp>
    </p:spTree>
    <p:extLst>
      <p:ext uri="{BB962C8B-B14F-4D97-AF65-F5344CB8AC3E}">
        <p14:creationId xmlns:p14="http://schemas.microsoft.com/office/powerpoint/2010/main" val="58746918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文本框 19"/>
          <p:cNvSpPr txBox="1"/>
          <p:nvPr/>
        </p:nvSpPr>
        <p:spPr>
          <a:xfrm>
            <a:off x="2294324" y="4837612"/>
            <a:ext cx="126396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发送方</a:t>
            </a:r>
          </a:p>
        </p:txBody>
      </p:sp>
      <p:graphicFrame>
        <p:nvGraphicFramePr>
          <p:cNvPr id="21" name="表格 20"/>
          <p:cNvGraphicFramePr>
            <a:graphicFrameLocks noGrp="1"/>
          </p:cNvGraphicFramePr>
          <p:nvPr>
            <p:extLst>
              <p:ext uri="{D42A27DB-BD31-4B8C-83A1-F6EECF244321}">
                <p14:modId xmlns:p14="http://schemas.microsoft.com/office/powerpoint/2010/main" val="907465090"/>
              </p:ext>
            </p:extLst>
          </p:nvPr>
        </p:nvGraphicFramePr>
        <p:xfrm>
          <a:off x="1894053" y="507838"/>
          <a:ext cx="3020472" cy="1978916"/>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algn="ctr">
                        <a:lnSpc>
                          <a:spcPct val="150000"/>
                        </a:lnSpc>
                      </a:pPr>
                      <a:r>
                        <a:rPr lang="en-US" altLang="zh-CN" sz="2000" dirty="0">
                          <a:latin typeface="Microsoft YaHei" charset="-122"/>
                          <a:ea typeface="Microsoft YaHei" charset="-122"/>
                          <a:cs typeface="Microsoft YaHei" charset="-122"/>
                        </a:rPr>
                        <a:t>6</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5</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4</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3</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2</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r h="396758">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9</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7</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17</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13</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19</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bl>
          </a:graphicData>
        </a:graphic>
      </p:graphicFrame>
      <p:sp>
        <p:nvSpPr>
          <p:cNvPr id="30" name="文本框 29"/>
          <p:cNvSpPr txBox="1"/>
          <p:nvPr/>
        </p:nvSpPr>
        <p:spPr>
          <a:xfrm>
            <a:off x="1120191" y="1378148"/>
            <a:ext cx="768937" cy="400110"/>
          </a:xfrm>
          <a:prstGeom prst="rect">
            <a:avLst/>
          </a:prstGeom>
          <a:noFill/>
        </p:spPr>
        <p:txBody>
          <a:bodyPr wrap="square" rtlCol="0">
            <a:spAutoFit/>
          </a:bodyPr>
          <a:lstStyle/>
          <a:p>
            <a:r>
              <a:rPr kumimoji="1" lang="zh-CN" altLang="en-US" sz="2000">
                <a:latin typeface="+mn-ea"/>
              </a:rPr>
              <a:t>文件</a:t>
            </a:r>
          </a:p>
        </p:txBody>
      </p:sp>
      <p:graphicFrame>
        <p:nvGraphicFramePr>
          <p:cNvPr id="31" name="表格 30"/>
          <p:cNvGraphicFramePr>
            <a:graphicFrameLocks noGrp="1"/>
          </p:cNvGraphicFramePr>
          <p:nvPr>
            <p:extLst>
              <p:ext uri="{D42A27DB-BD31-4B8C-83A1-F6EECF244321}">
                <p14:modId xmlns:p14="http://schemas.microsoft.com/office/powerpoint/2010/main" val="336906636"/>
              </p:ext>
            </p:extLst>
          </p:nvPr>
        </p:nvGraphicFramePr>
        <p:xfrm>
          <a:off x="1894053" y="3208492"/>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2" name="文本框 31"/>
          <p:cNvSpPr txBox="1"/>
          <p:nvPr/>
        </p:nvSpPr>
        <p:spPr>
          <a:xfrm>
            <a:off x="671012" y="3256689"/>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33" name="矩形 32"/>
          <p:cNvSpPr/>
          <p:nvPr/>
        </p:nvSpPr>
        <p:spPr>
          <a:xfrm>
            <a:off x="671012" y="396221"/>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4" name="表格 33"/>
          <p:cNvGraphicFramePr>
            <a:graphicFrameLocks noGrp="1"/>
          </p:cNvGraphicFramePr>
          <p:nvPr>
            <p:extLst>
              <p:ext uri="{D42A27DB-BD31-4B8C-83A1-F6EECF244321}">
                <p14:modId xmlns:p14="http://schemas.microsoft.com/office/powerpoint/2010/main" val="1622937760"/>
              </p:ext>
            </p:extLst>
          </p:nvPr>
        </p:nvGraphicFramePr>
        <p:xfrm>
          <a:off x="8399127" y="3243550"/>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35" name="文本框 34"/>
          <p:cNvSpPr txBox="1"/>
          <p:nvPr/>
        </p:nvSpPr>
        <p:spPr>
          <a:xfrm>
            <a:off x="7176086" y="3291747"/>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36" name="矩形 35"/>
          <p:cNvSpPr/>
          <p:nvPr/>
        </p:nvSpPr>
        <p:spPr>
          <a:xfrm>
            <a:off x="7176086" y="431279"/>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9144917" y="4837612"/>
            <a:ext cx="126396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接收方</a:t>
            </a:r>
          </a:p>
        </p:txBody>
      </p:sp>
      <p:cxnSp>
        <p:nvCxnSpPr>
          <p:cNvPr id="38" name="直线连接符 37"/>
          <p:cNvCxnSpPr>
            <a:cxnSpLocks/>
          </p:cNvCxnSpPr>
          <p:nvPr/>
        </p:nvCxnSpPr>
        <p:spPr>
          <a:xfrm flipH="1">
            <a:off x="2935707" y="3866147"/>
            <a:ext cx="6642" cy="673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H="1" flipV="1">
            <a:off x="9447423" y="3901204"/>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线连接符 39"/>
          <p:cNvCxnSpPr/>
          <p:nvPr/>
        </p:nvCxnSpPr>
        <p:spPr>
          <a:xfrm>
            <a:off x="2942349" y="4539916"/>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802105" y="5346334"/>
            <a:ext cx="10459452" cy="581057"/>
          </a:xfrm>
          <a:prstGeom prst="rect">
            <a:avLst/>
          </a:prstGeom>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计时器：计时器超时时间的调整。</a:t>
            </a:r>
          </a:p>
        </p:txBody>
      </p:sp>
      <p:graphicFrame>
        <p:nvGraphicFramePr>
          <p:cNvPr id="2" name="表格 1"/>
          <p:cNvGraphicFramePr>
            <a:graphicFrameLocks noGrp="1"/>
          </p:cNvGraphicFramePr>
          <p:nvPr>
            <p:extLst>
              <p:ext uri="{D42A27DB-BD31-4B8C-83A1-F6EECF244321}">
                <p14:modId xmlns:p14="http://schemas.microsoft.com/office/powerpoint/2010/main" val="1344892877"/>
              </p:ext>
            </p:extLst>
          </p:nvPr>
        </p:nvGraphicFramePr>
        <p:xfrm>
          <a:off x="5276713" y="3942338"/>
          <a:ext cx="1510236"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19" name="矩形 18"/>
          <p:cNvSpPr/>
          <p:nvPr/>
        </p:nvSpPr>
        <p:spPr>
          <a:xfrm>
            <a:off x="92505" y="92193"/>
            <a:ext cx="205537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3.5.3</a:t>
            </a:r>
            <a:r>
              <a:rPr lang="zh-CN" altLang="en-US" sz="1200" dirty="0">
                <a:solidFill>
                  <a:schemeClr val="bg1">
                    <a:lumMod val="75000"/>
                  </a:schemeClr>
                </a:solidFill>
                <a:latin typeface="SimSun" charset="-122"/>
                <a:ea typeface="SimSun" charset="-122"/>
                <a:cs typeface="SimSun" charset="-122"/>
              </a:rPr>
              <a:t>三、</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可靠数据传输</a:t>
            </a:r>
          </a:p>
        </p:txBody>
      </p:sp>
    </p:spTree>
    <p:extLst>
      <p:ext uri="{BB962C8B-B14F-4D97-AF65-F5344CB8AC3E}">
        <p14:creationId xmlns:p14="http://schemas.microsoft.com/office/powerpoint/2010/main" val="200079317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735330" y="2404745"/>
            <a:ext cx="10978515" cy="2862322"/>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计时器超时时间设置：</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err="1">
                <a:solidFill>
                  <a:srgbClr val="FF0000"/>
                </a:solidFill>
                <a:latin typeface="微软雅黑" panose="020B0503020204020204" charset="-122"/>
                <a:ea typeface="微软雅黑" panose="020B0503020204020204" charset="-122"/>
                <a:cs typeface="微软雅黑" panose="020B0503020204020204" charset="-122"/>
              </a:rPr>
              <a:t>TimeoutInerval</a:t>
            </a: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=EstimatedRTT+4×DevRTT</a:t>
            </a:r>
          </a:p>
          <a:p>
            <a:pPr>
              <a:lnSpc>
                <a:spcPct val="150000"/>
              </a:lnSpc>
            </a:pPr>
            <a:endParaRPr lang="en-US" altLang="zh-CN" sz="2400" dirty="0">
              <a:solidFill>
                <a:srgbClr val="FF0000"/>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err="1">
                <a:latin typeface="微软雅黑" panose="020B0503020204020204" charset="-122"/>
                <a:ea typeface="微软雅黑" panose="020B0503020204020204" charset="-122"/>
                <a:cs typeface="微软雅黑" panose="020B0503020204020204" charset="-122"/>
              </a:rPr>
              <a:t>EstimatedRTT</a:t>
            </a:r>
            <a:r>
              <a:rPr lang="zh-CN" altLang="en-US" sz="2400" dirty="0">
                <a:latin typeface="微软雅黑" panose="020B0503020204020204" charset="-122"/>
                <a:ea typeface="微软雅黑" panose="020B0503020204020204" charset="-122"/>
                <a:cs typeface="微软雅黑" panose="020B0503020204020204" charset="-122"/>
              </a:rPr>
              <a:t>：抽样</a:t>
            </a:r>
            <a:r>
              <a:rPr lang="en-US" altLang="zh-CN" sz="2400" dirty="0">
                <a:latin typeface="微软雅黑" panose="020B0503020204020204" charset="-122"/>
                <a:ea typeface="微软雅黑" panose="020B0503020204020204" charset="-122"/>
                <a:cs typeface="微软雅黑" panose="020B0503020204020204" charset="-122"/>
              </a:rPr>
              <a:t>RTT</a:t>
            </a:r>
            <a:r>
              <a:rPr lang="zh-CN" altLang="en-US" sz="2400" dirty="0">
                <a:latin typeface="微软雅黑" panose="020B0503020204020204" charset="-122"/>
                <a:ea typeface="微软雅黑" panose="020B0503020204020204" charset="-122"/>
                <a:cs typeface="微软雅黑" panose="020B0503020204020204" charset="-122"/>
              </a:rPr>
              <a:t>的加权移动平均值。</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err="1">
                <a:latin typeface="微软雅黑" panose="020B0503020204020204" charset="-122"/>
                <a:ea typeface="微软雅黑" panose="020B0503020204020204" charset="-122"/>
                <a:cs typeface="微软雅黑" panose="020B0503020204020204" charset="-122"/>
              </a:rPr>
              <a:t>DevRTT</a:t>
            </a:r>
            <a:r>
              <a:rPr lang="zh-CN" altLang="en-US" sz="2400" dirty="0">
                <a:latin typeface="微软雅黑" panose="020B0503020204020204" charset="-122"/>
                <a:ea typeface="微软雅黑" panose="020B0503020204020204" charset="-122"/>
                <a:cs typeface="微软雅黑" panose="020B0503020204020204" charset="-122"/>
              </a:rPr>
              <a:t>：偏差</a:t>
            </a:r>
            <a:r>
              <a:rPr lang="en-US" altLang="zh-CN" sz="2400" dirty="0">
                <a:latin typeface="微软雅黑" panose="020B0503020204020204" charset="-122"/>
                <a:ea typeface="微软雅黑" panose="020B0503020204020204" charset="-122"/>
                <a:cs typeface="微软雅黑" panose="020B0503020204020204" charset="-122"/>
              </a:rPr>
              <a:t>RTT</a:t>
            </a:r>
            <a:endParaRPr lang="zh-CN" altLang="en-US" sz="2400" dirty="0">
              <a:latin typeface="微软雅黑" panose="020B0503020204020204" charset="-122"/>
              <a:ea typeface="微软雅黑" panose="020B0503020204020204" charset="-122"/>
              <a:cs typeface="微软雅黑" panose="020B0503020204020204" charset="-122"/>
            </a:endParaRPr>
          </a:p>
        </p:txBody>
      </p:sp>
      <p:grpSp>
        <p:nvGrpSpPr>
          <p:cNvPr id="12" name="组合 11"/>
          <p:cNvGrpSpPr/>
          <p:nvPr/>
        </p:nvGrpSpPr>
        <p:grpSpPr>
          <a:xfrm>
            <a:off x="7766755" y="393621"/>
            <a:ext cx="4430675" cy="1735745"/>
            <a:chOff x="6710810" y="281374"/>
            <a:chExt cx="4231186" cy="1651846"/>
          </a:xfrm>
        </p:grpSpPr>
        <p:sp>
          <p:nvSpPr>
            <p:cNvPr id="13" name="左大括号 12"/>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5" name="矩形 14"/>
            <p:cNvSpPr/>
            <p:nvPr/>
          </p:nvSpPr>
          <p:spPr>
            <a:xfrm>
              <a:off x="9330189" y="958538"/>
              <a:ext cx="1498987" cy="283136"/>
            </a:xfrm>
            <a:prstGeom prst="rect">
              <a:avLst/>
            </a:prstGeom>
          </p:spPr>
          <p:txBody>
            <a:bodyPr wrap="non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可靠数据传输</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7" name="矩形 16"/>
            <p:cNvSpPr/>
            <p:nvPr/>
          </p:nvSpPr>
          <p:spPr>
            <a:xfrm>
              <a:off x="9294853" y="619956"/>
              <a:ext cx="1107997" cy="283136"/>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18" name="矩形 17"/>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19" name="矩形 18"/>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0" name="文本框 2"/>
          <p:cNvSpPr txBox="1"/>
          <p:nvPr>
            <p:custDataLst>
              <p:tags r:id="rId1"/>
            </p:custDataLst>
          </p:nvPr>
        </p:nvSpPr>
        <p:spPr>
          <a:xfrm>
            <a:off x="498114" y="759801"/>
            <a:ext cx="5602901"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3.5.3</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可靠数据传输</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1" name="矩形 20"/>
          <p:cNvSpPr/>
          <p:nvPr/>
        </p:nvSpPr>
        <p:spPr>
          <a:xfrm>
            <a:off x="144379" y="206678"/>
            <a:ext cx="205537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3.5.3</a:t>
            </a:r>
            <a:r>
              <a:rPr lang="zh-CN" altLang="en-US" sz="1200" dirty="0">
                <a:solidFill>
                  <a:schemeClr val="bg1">
                    <a:lumMod val="75000"/>
                  </a:schemeClr>
                </a:solidFill>
                <a:latin typeface="SimSun" charset="-122"/>
                <a:ea typeface="SimSun" charset="-122"/>
                <a:cs typeface="SimSun" charset="-122"/>
              </a:rPr>
              <a:t>三、</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可靠数据传输</a:t>
            </a:r>
          </a:p>
        </p:txBody>
      </p:sp>
    </p:spTree>
    <p:extLst>
      <p:ext uri="{BB962C8B-B14F-4D97-AF65-F5344CB8AC3E}">
        <p14:creationId xmlns:p14="http://schemas.microsoft.com/office/powerpoint/2010/main" val="206244408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1280762" y="2072662"/>
            <a:ext cx="9851390" cy="2797048"/>
          </a:xfrm>
          <a:prstGeom prst="rect">
            <a:avLst/>
          </a:prstGeom>
          <a:noFill/>
        </p:spPr>
        <p:txBody>
          <a:bodyPr wrap="square" rtlCol="0" anchor="t">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实现传输层的可靠传输时，为解决数据丢失问题而采取的措施是（）</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A:</a:t>
            </a:r>
            <a:r>
              <a:rPr lang="zh-CN" altLang="en-US" sz="2400" dirty="0">
                <a:latin typeface="微软雅黑" panose="020B0503020204020204" charset="-122"/>
                <a:ea typeface="微软雅黑" panose="020B0503020204020204" charset="-122"/>
                <a:cs typeface="微软雅黑" panose="020B0503020204020204" charset="-122"/>
              </a:rPr>
              <a:t>差错控制</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B:</a:t>
            </a:r>
            <a:r>
              <a:rPr lang="zh-CN" altLang="en-US" sz="2400" dirty="0">
                <a:latin typeface="微软雅黑" panose="020B0503020204020204" charset="-122"/>
                <a:ea typeface="微软雅黑" panose="020B0503020204020204" charset="-122"/>
                <a:cs typeface="微软雅黑" panose="020B0503020204020204" charset="-122"/>
              </a:rPr>
              <a:t>引入顺序号</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C:</a:t>
            </a:r>
            <a:r>
              <a:rPr lang="zh-CN" altLang="en-US" sz="2400" dirty="0">
                <a:latin typeface="微软雅黑" panose="020B0503020204020204" charset="-122"/>
                <a:ea typeface="微软雅黑" panose="020B0503020204020204" charset="-122"/>
                <a:cs typeface="微软雅黑" panose="020B0503020204020204" charset="-122"/>
              </a:rPr>
              <a:t>重传机制</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D:</a:t>
            </a:r>
            <a:r>
              <a:rPr lang="zh-CN" altLang="en-US" sz="2400" dirty="0">
                <a:latin typeface="微软雅黑" panose="020B0503020204020204" charset="-122"/>
                <a:ea typeface="微软雅黑" panose="020B0503020204020204" charset="-122"/>
                <a:cs typeface="微软雅黑" panose="020B0503020204020204" charset="-122"/>
              </a:rPr>
              <a:t>引入计时器</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extLst>
      <p:ext uri="{BB962C8B-B14F-4D97-AF65-F5344CB8AC3E}">
        <p14:creationId xmlns:p14="http://schemas.microsoft.com/office/powerpoint/2010/main" val="56020211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1280761" y="2072662"/>
            <a:ext cx="10381849" cy="2862322"/>
          </a:xfrm>
          <a:prstGeom prst="rect">
            <a:avLst/>
          </a:prstGeom>
          <a:noFill/>
        </p:spPr>
        <p:txBody>
          <a:bodyPr wrap="square" rtlCol="0" anchor="t">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实现传输层的可靠传输时，为解决数据丢失问题而采取的措施是（</a:t>
            </a: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 D </a:t>
            </a:r>
            <a:r>
              <a:rPr lang="zh-CN" altLang="en-US" sz="2400" dirty="0">
                <a:latin typeface="微软雅黑" panose="020B0503020204020204" charset="-122"/>
                <a:ea typeface="微软雅黑" panose="020B0503020204020204" charset="-122"/>
                <a:cs typeface="微软雅黑" panose="020B0503020204020204" charset="-122"/>
              </a:rPr>
              <a:t>）</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A:</a:t>
            </a:r>
            <a:r>
              <a:rPr lang="zh-CN" altLang="en-US" sz="2400" dirty="0">
                <a:latin typeface="微软雅黑" panose="020B0503020204020204" charset="-122"/>
                <a:ea typeface="微软雅黑" panose="020B0503020204020204" charset="-122"/>
                <a:cs typeface="微软雅黑" panose="020B0503020204020204" charset="-122"/>
              </a:rPr>
              <a:t>差错控制</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B:</a:t>
            </a:r>
            <a:r>
              <a:rPr lang="zh-CN" altLang="en-US" sz="2400" dirty="0">
                <a:latin typeface="微软雅黑" panose="020B0503020204020204" charset="-122"/>
                <a:ea typeface="微软雅黑" panose="020B0503020204020204" charset="-122"/>
                <a:cs typeface="微软雅黑" panose="020B0503020204020204" charset="-122"/>
              </a:rPr>
              <a:t>引入顺序号</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C:</a:t>
            </a:r>
            <a:r>
              <a:rPr lang="zh-CN" altLang="en-US" sz="2400" dirty="0">
                <a:latin typeface="微软雅黑" panose="020B0503020204020204" charset="-122"/>
                <a:ea typeface="微软雅黑" panose="020B0503020204020204" charset="-122"/>
                <a:cs typeface="微软雅黑" panose="020B0503020204020204" charset="-122"/>
              </a:rPr>
              <a:t>重传机制</a:t>
            </a:r>
          </a:p>
          <a:p>
            <a:pPr>
              <a:lnSpc>
                <a:spcPct val="150000"/>
              </a:lnSpc>
            </a:pP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D:</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引入计时器</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extLst>
      <p:ext uri="{BB962C8B-B14F-4D97-AF65-F5344CB8AC3E}">
        <p14:creationId xmlns:p14="http://schemas.microsoft.com/office/powerpoint/2010/main" val="134740216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1280761" y="2072662"/>
            <a:ext cx="10381849" cy="2797048"/>
          </a:xfrm>
          <a:prstGeom prst="rect">
            <a:avLst/>
          </a:prstGeom>
          <a:noFill/>
        </p:spPr>
        <p:txBody>
          <a:bodyPr wrap="square" rtlCol="0" anchor="t">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协议用于控制数据段是否需要重传的依据是（）</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A:</a:t>
            </a:r>
            <a:r>
              <a:rPr lang="zh-CN" altLang="en-US" sz="2400" dirty="0">
                <a:latin typeface="微软雅黑" panose="020B0503020204020204" charset="-122"/>
                <a:ea typeface="微软雅黑" panose="020B0503020204020204" charset="-122"/>
                <a:cs typeface="微软雅黑" panose="020B0503020204020204" charset="-122"/>
              </a:rPr>
              <a:t>调整拥塞窗口</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B:</a:t>
            </a:r>
            <a:r>
              <a:rPr lang="zh-CN" altLang="en-US" sz="2400" dirty="0">
                <a:latin typeface="微软雅黑" panose="020B0503020204020204" charset="-122"/>
                <a:ea typeface="微软雅黑" panose="020B0503020204020204" charset="-122"/>
                <a:cs typeface="微软雅黑" panose="020B0503020204020204" charset="-122"/>
              </a:rPr>
              <a:t>降低数据传输率</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C:</a:t>
            </a:r>
            <a:r>
              <a:rPr lang="zh-CN" altLang="en-US" sz="2400" dirty="0">
                <a:latin typeface="微软雅黑" panose="020B0503020204020204" charset="-122"/>
                <a:ea typeface="微软雅黑" panose="020B0503020204020204" charset="-122"/>
                <a:cs typeface="微软雅黑" panose="020B0503020204020204" charset="-122"/>
              </a:rPr>
              <a:t>监测网络流量</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D:</a:t>
            </a:r>
            <a:r>
              <a:rPr lang="zh-CN" altLang="en-US" sz="2400" dirty="0">
                <a:latin typeface="微软雅黑" panose="020B0503020204020204" charset="-122"/>
                <a:ea typeface="微软雅黑" panose="020B0503020204020204" charset="-122"/>
                <a:cs typeface="微软雅黑" panose="020B0503020204020204" charset="-122"/>
              </a:rPr>
              <a:t>设立重发定时器</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extLst>
      <p:ext uri="{BB962C8B-B14F-4D97-AF65-F5344CB8AC3E}">
        <p14:creationId xmlns:p14="http://schemas.microsoft.com/office/powerpoint/2010/main" val="11566639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1280761" y="2072662"/>
            <a:ext cx="10381849" cy="2862322"/>
          </a:xfrm>
          <a:prstGeom prst="rect">
            <a:avLst/>
          </a:prstGeom>
          <a:noFill/>
        </p:spPr>
        <p:txBody>
          <a:bodyPr wrap="square" rtlCol="0" anchor="t">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协议用于控制数据段是否需要重传的依据是（）</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A:</a:t>
            </a:r>
            <a:r>
              <a:rPr lang="zh-CN" altLang="en-US" sz="2400" dirty="0">
                <a:latin typeface="微软雅黑" panose="020B0503020204020204" charset="-122"/>
                <a:ea typeface="微软雅黑" panose="020B0503020204020204" charset="-122"/>
                <a:cs typeface="微软雅黑" panose="020B0503020204020204" charset="-122"/>
              </a:rPr>
              <a:t>调整拥塞窗口</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B:</a:t>
            </a:r>
            <a:r>
              <a:rPr lang="zh-CN" altLang="en-US" sz="2400" dirty="0">
                <a:latin typeface="微软雅黑" panose="020B0503020204020204" charset="-122"/>
                <a:ea typeface="微软雅黑" panose="020B0503020204020204" charset="-122"/>
                <a:cs typeface="微软雅黑" panose="020B0503020204020204" charset="-122"/>
              </a:rPr>
              <a:t>降低数据传输率</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C:</a:t>
            </a:r>
            <a:r>
              <a:rPr lang="zh-CN" altLang="en-US" sz="2400" dirty="0">
                <a:latin typeface="微软雅黑" panose="020B0503020204020204" charset="-122"/>
                <a:ea typeface="微软雅黑" panose="020B0503020204020204" charset="-122"/>
                <a:cs typeface="微软雅黑" panose="020B0503020204020204" charset="-122"/>
              </a:rPr>
              <a:t>监测网络流量</a:t>
            </a:r>
          </a:p>
          <a:p>
            <a:pPr>
              <a:lnSpc>
                <a:spcPct val="150000"/>
              </a:lnSpc>
            </a:pP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D:</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设立重发定时器</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extLst>
      <p:ext uri="{BB962C8B-B14F-4D97-AF65-F5344CB8AC3E}">
        <p14:creationId xmlns:p14="http://schemas.microsoft.com/office/powerpoint/2010/main" val="14628748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735330" y="1496060"/>
            <a:ext cx="9851390" cy="4707890"/>
          </a:xfrm>
          <a:prstGeom prst="rect">
            <a:avLst/>
          </a:prstGeom>
          <a:noFill/>
        </p:spPr>
        <p:txBody>
          <a:bodyPr wrap="square" rtlCol="0" anchor="t">
            <a:spAutoFit/>
          </a:bodyPr>
          <a:lstStyle/>
          <a:p>
            <a:pPr>
              <a:lnSpc>
                <a:spcPct val="150000"/>
              </a:lnSpc>
            </a:pPr>
            <a:r>
              <a:rPr lang="zh-CN" altLang="en-US" sz="2000">
                <a:latin typeface="微软雅黑" panose="020B0503020204020204" charset="-122"/>
                <a:ea typeface="微软雅黑" panose="020B0503020204020204" charset="-122"/>
                <a:cs typeface="微软雅黑" panose="020B0503020204020204" charset="-122"/>
              </a:rPr>
              <a:t>为了实现TCP可靠数据传输，定时器的超时时间Timeoutlnerval与SampleRTT均值EstimatedRTT和RTT变化程度DevRTT的关系为（）</a:t>
            </a:r>
          </a:p>
          <a:p>
            <a:pPr>
              <a:lnSpc>
                <a:spcPct val="150000"/>
              </a:lnSpc>
            </a:pPr>
            <a:endParaRPr lang="zh-CN" altLang="en-US" sz="200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a:latin typeface="微软雅黑" panose="020B0503020204020204" charset="-122"/>
                <a:ea typeface="微软雅黑" panose="020B0503020204020204" charset="-122"/>
                <a:cs typeface="微软雅黑" panose="020B0503020204020204" charset="-122"/>
              </a:rPr>
              <a:t>A:Timeoutlnerval = 4 x EstimatedRTT + DevRTT </a:t>
            </a:r>
          </a:p>
          <a:p>
            <a:pPr>
              <a:lnSpc>
                <a:spcPct val="150000"/>
              </a:lnSpc>
            </a:pPr>
            <a:endParaRPr lang="zh-CN" altLang="en-US" sz="200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a:latin typeface="微软雅黑" panose="020B0503020204020204" charset="-122"/>
                <a:ea typeface="微软雅黑" panose="020B0503020204020204" charset="-122"/>
                <a:cs typeface="微软雅黑" panose="020B0503020204020204" charset="-122"/>
              </a:rPr>
              <a:t>B:Timeoutlnerval = EstimatedRTT + 4 x DevRTT </a:t>
            </a:r>
          </a:p>
          <a:p>
            <a:pPr>
              <a:lnSpc>
                <a:spcPct val="150000"/>
              </a:lnSpc>
            </a:pPr>
            <a:endParaRPr lang="zh-CN" altLang="en-US" sz="200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a:latin typeface="微软雅黑" panose="020B0503020204020204" charset="-122"/>
                <a:ea typeface="微软雅黑" panose="020B0503020204020204" charset="-122"/>
                <a:cs typeface="微软雅黑" panose="020B0503020204020204" charset="-122"/>
              </a:rPr>
              <a:t>C:Timeoutlnerval = EstimatedRTT + DevRTT </a:t>
            </a:r>
          </a:p>
          <a:p>
            <a:pPr>
              <a:lnSpc>
                <a:spcPct val="150000"/>
              </a:lnSpc>
            </a:pPr>
            <a:endParaRPr lang="zh-CN" altLang="en-US" sz="200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a:latin typeface="微软雅黑" panose="020B0503020204020204" charset="-122"/>
                <a:ea typeface="微软雅黑" panose="020B0503020204020204" charset="-122"/>
                <a:cs typeface="微软雅黑" panose="020B0503020204020204" charset="-122"/>
              </a:rPr>
              <a:t>D:Timeoutlnerval = EstimatedRTT - DevRTT </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extLst>
      <p:ext uri="{BB962C8B-B14F-4D97-AF65-F5344CB8AC3E}">
        <p14:creationId xmlns:p14="http://schemas.microsoft.com/office/powerpoint/2010/main" val="1616383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1470025" y="1567180"/>
            <a:ext cx="8505825" cy="645160"/>
          </a:xfrm>
          <a:prstGeom prst="rect">
            <a:avLst/>
          </a:prstGeom>
          <a:noFill/>
        </p:spPr>
        <p:txBody>
          <a:bodyPr wrap="square" rtlCol="0" anchor="t">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用户数据报协议简写为（    ）</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extLst>
      <p:ext uri="{BB962C8B-B14F-4D97-AF65-F5344CB8AC3E}">
        <p14:creationId xmlns:p14="http://schemas.microsoft.com/office/powerpoint/2010/main" val="180392609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735330" y="1496060"/>
            <a:ext cx="9851390" cy="4707890"/>
          </a:xfrm>
          <a:prstGeom prst="rect">
            <a:avLst/>
          </a:prstGeom>
          <a:noFill/>
        </p:spPr>
        <p:txBody>
          <a:bodyPr wrap="square" rtlCol="0" anchor="t">
            <a:spAutoFit/>
          </a:bodyPr>
          <a:lstStyle/>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为了实现TCP可靠数据传输，定时器的超时时间Timeoutlnerval与SampleRTT均值EstimatedRTT和RTT变化程度DevRTT的关系为（</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rPr>
              <a:t>B</a:t>
            </a:r>
            <a:r>
              <a:rPr lang="zh-CN" altLang="en-US" sz="2000" dirty="0">
                <a:latin typeface="微软雅黑" panose="020B0503020204020204" charset="-122"/>
                <a:ea typeface="微软雅黑" panose="020B0503020204020204" charset="-122"/>
                <a:cs typeface="微软雅黑" panose="020B0503020204020204" charset="-122"/>
              </a:rPr>
              <a:t>）</a:t>
            </a:r>
          </a:p>
          <a:p>
            <a:pPr>
              <a:lnSpc>
                <a:spcPct val="150000"/>
              </a:lnSpc>
            </a:pPr>
            <a:endParaRPr lang="zh-CN" altLang="en-US"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A:Timeoutlnerval = 4 x EstimatedRTT + DevRTT </a:t>
            </a:r>
          </a:p>
          <a:p>
            <a:pPr>
              <a:lnSpc>
                <a:spcPct val="150000"/>
              </a:lnSpc>
            </a:pPr>
            <a:endParaRPr lang="zh-CN" altLang="en-US"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B:Timeoutlnerval = EstimatedRTT + 4 x DevRTT </a:t>
            </a:r>
          </a:p>
          <a:p>
            <a:pPr>
              <a:lnSpc>
                <a:spcPct val="150000"/>
              </a:lnSpc>
            </a:pPr>
            <a:endParaRPr lang="zh-CN" altLang="en-US"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C:Timeoutlnerval = EstimatedRTT + DevRTT </a:t>
            </a:r>
          </a:p>
          <a:p>
            <a:pPr>
              <a:lnSpc>
                <a:spcPct val="150000"/>
              </a:lnSpc>
            </a:pPr>
            <a:endParaRPr lang="zh-CN" altLang="en-US"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D:Timeoutlnerval = EstimatedRTT - DevRTT </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extLst>
      <p:ext uri="{BB962C8B-B14F-4D97-AF65-F5344CB8AC3E}">
        <p14:creationId xmlns:p14="http://schemas.microsoft.com/office/powerpoint/2010/main" val="895467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1470025" y="1567180"/>
            <a:ext cx="8505825" cy="645160"/>
          </a:xfrm>
          <a:prstGeom prst="rect">
            <a:avLst/>
          </a:prstGeom>
          <a:noFill/>
        </p:spPr>
        <p:txBody>
          <a:bodyPr wrap="square" rtlCol="0" anchor="t">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用户数据报协议简写为（   </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 ）</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extLst>
      <p:ext uri="{BB962C8B-B14F-4D97-AF65-F5344CB8AC3E}">
        <p14:creationId xmlns:p14="http://schemas.microsoft.com/office/powerpoint/2010/main" val="2113356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1470025" y="1567180"/>
            <a:ext cx="8505825" cy="581057"/>
          </a:xfrm>
          <a:prstGeom prst="rect">
            <a:avLst/>
          </a:prstGeom>
          <a:noFill/>
        </p:spPr>
        <p:txBody>
          <a:bodyPr wrap="square" rtlCol="0" anchor="t">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简述开发人员在</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上构建应用的原因。</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extLst>
      <p:ext uri="{BB962C8B-B14F-4D97-AF65-F5344CB8AC3E}">
        <p14:creationId xmlns:p14="http://schemas.microsoft.com/office/powerpoint/2010/main" val="355983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0" y="2927416"/>
            <a:ext cx="1973179" cy="1200329"/>
          </a:xfrm>
          <a:prstGeom prst="rect">
            <a:avLst/>
          </a:prstGeom>
          <a:noFill/>
        </p:spPr>
        <p:txBody>
          <a:bodyPr wrap="square" rtlCol="0">
            <a:spAutoFit/>
          </a:bodyPr>
          <a:lstStyle/>
          <a:p>
            <a:pPr>
              <a:lnSpc>
                <a:spcPct val="150000"/>
              </a:lnSpc>
            </a:pPr>
            <a:r>
              <a:rPr lang="zh-CN" altLang="en-US" sz="2400" dirty="0"/>
              <a:t>用户数据报协议（</a:t>
            </a:r>
            <a:r>
              <a:rPr lang="en-US" altLang="zh-CN" sz="2400" dirty="0"/>
              <a:t>UDP</a:t>
            </a:r>
            <a:r>
              <a:rPr lang="zh-CN" altLang="en-US" sz="2400" dirty="0"/>
              <a:t>）</a:t>
            </a:r>
          </a:p>
        </p:txBody>
      </p:sp>
      <p:sp>
        <p:nvSpPr>
          <p:cNvPr id="6" name="文本框 5"/>
          <p:cNvSpPr txBox="1"/>
          <p:nvPr/>
        </p:nvSpPr>
        <p:spPr>
          <a:xfrm>
            <a:off x="2288540" y="2096420"/>
            <a:ext cx="4763643" cy="2862322"/>
          </a:xfrm>
          <a:prstGeom prst="rect">
            <a:avLst/>
          </a:prstGeom>
          <a:noFill/>
        </p:spPr>
        <p:txBody>
          <a:bodyPr wrap="square" rtlCol="0">
            <a:spAutoFit/>
          </a:bodyPr>
          <a:lstStyle/>
          <a:p>
            <a:pPr>
              <a:lnSpc>
                <a:spcPct val="150000"/>
              </a:lnSpc>
            </a:pPr>
            <a:r>
              <a:rPr lang="en-US" altLang="zh-CN" sz="2400" dirty="0"/>
              <a:t>UDP</a:t>
            </a:r>
            <a:r>
              <a:rPr lang="zh-CN" altLang="en-US" sz="2400" dirty="0"/>
              <a:t>特点</a:t>
            </a:r>
            <a:endParaRPr lang="en-US" altLang="zh-CN" sz="2400" dirty="0"/>
          </a:p>
          <a:p>
            <a:pPr>
              <a:lnSpc>
                <a:spcPct val="150000"/>
              </a:lnSpc>
            </a:pPr>
            <a:endParaRPr lang="en-US" altLang="zh-CN" sz="2400" dirty="0"/>
          </a:p>
          <a:p>
            <a:pPr>
              <a:lnSpc>
                <a:spcPct val="150000"/>
              </a:lnSpc>
            </a:pPr>
            <a:r>
              <a:rPr lang="en-US" altLang="zh-CN" sz="2400" dirty="0"/>
              <a:t>UDP</a:t>
            </a:r>
            <a:r>
              <a:rPr lang="zh-CN" altLang="en-US" sz="2400" dirty="0"/>
              <a:t>数据报结构</a:t>
            </a:r>
            <a:endParaRPr lang="en-US" altLang="zh-CN" sz="2400" dirty="0"/>
          </a:p>
          <a:p>
            <a:pPr>
              <a:lnSpc>
                <a:spcPct val="150000"/>
              </a:lnSpc>
            </a:pPr>
            <a:endParaRPr lang="en-US" altLang="zh-CN" sz="2400" dirty="0"/>
          </a:p>
          <a:p>
            <a:pPr>
              <a:lnSpc>
                <a:spcPct val="150000"/>
              </a:lnSpc>
            </a:pPr>
            <a:r>
              <a:rPr lang="en-US" altLang="zh-CN" sz="2400" dirty="0"/>
              <a:t>UDP</a:t>
            </a:r>
            <a:r>
              <a:rPr lang="zh-CN" altLang="en-US" sz="2400" dirty="0"/>
              <a:t>校验和</a:t>
            </a:r>
          </a:p>
        </p:txBody>
      </p:sp>
      <p:sp>
        <p:nvSpPr>
          <p:cNvPr id="9" name="左大括号 8"/>
          <p:cNvSpPr/>
          <p:nvPr/>
        </p:nvSpPr>
        <p:spPr>
          <a:xfrm>
            <a:off x="1750695" y="2042091"/>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557627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1470025" y="1567180"/>
            <a:ext cx="8505825" cy="3351046"/>
          </a:xfrm>
          <a:prstGeom prst="rect">
            <a:avLst/>
          </a:prstGeom>
          <a:noFill/>
        </p:spPr>
        <p:txBody>
          <a:bodyPr wrap="square" rtlCol="0" anchor="t">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简述开发人员在</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上构建应用的原因。（</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的特点）</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2400" dirty="0">
                <a:latin typeface="Microsoft YaHei" charset="-122"/>
                <a:ea typeface="Microsoft YaHei" charset="-122"/>
                <a:cs typeface="Microsoft YaHei" charset="-122"/>
              </a:rPr>
              <a:t>答：</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应用进程</a:t>
            </a:r>
            <a:r>
              <a:rPr lang="zh-CN" altLang="en-US" sz="2400" dirty="0">
                <a:solidFill>
                  <a:srgbClr val="FF0000"/>
                </a:solidFill>
                <a:latin typeface="Microsoft YaHei" charset="-122"/>
                <a:ea typeface="Microsoft YaHei" charset="-122"/>
                <a:cs typeface="Microsoft YaHei" charset="-122"/>
              </a:rPr>
              <a:t>容易控制</a:t>
            </a:r>
            <a:r>
              <a:rPr lang="zh-CN" altLang="en-US" sz="2400" dirty="0">
                <a:latin typeface="Microsoft YaHei" charset="-122"/>
                <a:ea typeface="Microsoft YaHei" charset="-122"/>
                <a:cs typeface="Microsoft YaHei" charset="-122"/>
              </a:rPr>
              <a:t>发送什么数据以及何时发送。</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、无需建立连接。</a:t>
            </a:r>
          </a:p>
          <a:p>
            <a:pPr>
              <a:lnSpc>
                <a:spcPct val="150000"/>
              </a:lnSpc>
            </a:pP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、无连接状态。</a:t>
            </a:r>
          </a:p>
          <a:p>
            <a:pPr>
              <a:lnSpc>
                <a:spcPct val="150000"/>
              </a:lnSpc>
            </a:pP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、首部开销小，只有</a:t>
            </a:r>
            <a:r>
              <a:rPr lang="en-US" altLang="zh-CN" sz="2400" dirty="0">
                <a:latin typeface="Microsoft YaHei" charset="-122"/>
                <a:ea typeface="Microsoft YaHei" charset="-122"/>
                <a:cs typeface="Microsoft YaHei" charset="-122"/>
              </a:rPr>
              <a:t>8</a:t>
            </a:r>
            <a:r>
              <a:rPr lang="zh-CN" altLang="en-US" sz="2400" dirty="0">
                <a:latin typeface="Microsoft YaHei" charset="-122"/>
                <a:ea typeface="Microsoft YaHei" charset="-122"/>
                <a:cs typeface="Microsoft YaHei" charset="-122"/>
              </a:rPr>
              <a:t>个字节。</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extLst>
      <p:ext uri="{BB962C8B-B14F-4D97-AF65-F5344CB8AC3E}">
        <p14:creationId xmlns:p14="http://schemas.microsoft.com/office/powerpoint/2010/main" val="4072945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0" y="2927416"/>
            <a:ext cx="1973179" cy="1200329"/>
          </a:xfrm>
          <a:prstGeom prst="rect">
            <a:avLst/>
          </a:prstGeom>
          <a:noFill/>
        </p:spPr>
        <p:txBody>
          <a:bodyPr wrap="square" rtlCol="0">
            <a:spAutoFit/>
          </a:bodyPr>
          <a:lstStyle/>
          <a:p>
            <a:pPr>
              <a:lnSpc>
                <a:spcPct val="150000"/>
              </a:lnSpc>
            </a:pPr>
            <a:r>
              <a:rPr lang="zh-CN" altLang="en-US" sz="2400" dirty="0"/>
              <a:t>用户数据报协议（</a:t>
            </a:r>
            <a:r>
              <a:rPr lang="en-US" altLang="zh-CN" sz="2400" dirty="0"/>
              <a:t>UDP</a:t>
            </a:r>
            <a:r>
              <a:rPr lang="zh-CN" altLang="en-US" sz="2400" dirty="0"/>
              <a:t>）</a:t>
            </a:r>
          </a:p>
        </p:txBody>
      </p:sp>
      <p:sp>
        <p:nvSpPr>
          <p:cNvPr id="6" name="文本框 5"/>
          <p:cNvSpPr txBox="1"/>
          <p:nvPr/>
        </p:nvSpPr>
        <p:spPr>
          <a:xfrm>
            <a:off x="2288540" y="2096420"/>
            <a:ext cx="4763643" cy="2862322"/>
          </a:xfrm>
          <a:prstGeom prst="rect">
            <a:avLst/>
          </a:prstGeom>
          <a:noFill/>
        </p:spPr>
        <p:txBody>
          <a:bodyPr wrap="square" rtlCol="0">
            <a:spAutoFit/>
          </a:bodyPr>
          <a:lstStyle/>
          <a:p>
            <a:pPr>
              <a:lnSpc>
                <a:spcPct val="150000"/>
              </a:lnSpc>
            </a:pPr>
            <a:r>
              <a:rPr lang="en-US" altLang="zh-CN" sz="2400" dirty="0"/>
              <a:t>UDP</a:t>
            </a:r>
            <a:r>
              <a:rPr lang="zh-CN" altLang="en-US" sz="2400" dirty="0"/>
              <a:t>特点</a:t>
            </a:r>
            <a:endParaRPr lang="en-US" altLang="zh-CN" sz="2400" dirty="0"/>
          </a:p>
          <a:p>
            <a:pPr>
              <a:lnSpc>
                <a:spcPct val="150000"/>
              </a:lnSpc>
            </a:pPr>
            <a:endParaRPr lang="en-US" altLang="zh-CN" sz="2400" dirty="0"/>
          </a:p>
          <a:p>
            <a:pPr>
              <a:lnSpc>
                <a:spcPct val="150000"/>
              </a:lnSpc>
            </a:pPr>
            <a:r>
              <a:rPr lang="en-US" altLang="zh-CN" sz="2400" dirty="0"/>
              <a:t>UDP</a:t>
            </a:r>
            <a:r>
              <a:rPr lang="zh-CN" altLang="en-US" sz="2400" dirty="0"/>
              <a:t>数据报结构</a:t>
            </a:r>
            <a:endParaRPr lang="en-US" altLang="zh-CN" sz="2400" dirty="0"/>
          </a:p>
          <a:p>
            <a:pPr>
              <a:lnSpc>
                <a:spcPct val="150000"/>
              </a:lnSpc>
            </a:pPr>
            <a:endParaRPr lang="en-US" altLang="zh-CN" sz="2400" dirty="0"/>
          </a:p>
          <a:p>
            <a:pPr>
              <a:lnSpc>
                <a:spcPct val="150000"/>
              </a:lnSpc>
            </a:pPr>
            <a:r>
              <a:rPr lang="en-US" altLang="zh-CN" sz="2400" dirty="0">
                <a:solidFill>
                  <a:srgbClr val="FF0000"/>
                </a:solidFill>
              </a:rPr>
              <a:t>UDP</a:t>
            </a:r>
            <a:r>
              <a:rPr lang="zh-CN" altLang="en-US" sz="2400" dirty="0">
                <a:solidFill>
                  <a:srgbClr val="FF0000"/>
                </a:solidFill>
              </a:rPr>
              <a:t>校验和</a:t>
            </a:r>
          </a:p>
        </p:txBody>
      </p:sp>
      <p:sp>
        <p:nvSpPr>
          <p:cNvPr id="9" name="左大括号 8"/>
          <p:cNvSpPr/>
          <p:nvPr/>
        </p:nvSpPr>
        <p:spPr>
          <a:xfrm>
            <a:off x="1750695" y="2042091"/>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857594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p:cNvSpPr txBox="1"/>
          <p:nvPr/>
        </p:nvSpPr>
        <p:spPr>
          <a:xfrm>
            <a:off x="974024" y="1770007"/>
            <a:ext cx="10049510" cy="1753235"/>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一、</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校验和</a:t>
            </a:r>
            <a:r>
              <a:rPr lang="zh-CN" sz="2400" dirty="0">
                <a:latin typeface="微软雅黑" panose="020B0503020204020204" charset="-122"/>
                <a:ea typeface="微软雅黑" panose="020B0503020204020204" charset="-122"/>
                <a:cs typeface="微软雅黑" panose="020B0503020204020204" charset="-122"/>
              </a:rPr>
              <a:t>：提供差错检测功能。</a:t>
            </a:r>
          </a:p>
          <a:p>
            <a:pPr>
              <a:lnSpc>
                <a:spcPct val="150000"/>
              </a:lnSpc>
            </a:pPr>
            <a:r>
              <a:rPr lang="zh-CN"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的校验和用于检测</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报文段从源到目的地传送过程中，其中的数据是否发生了改变。</a:t>
            </a:r>
          </a:p>
        </p:txBody>
      </p:sp>
      <p:grpSp>
        <p:nvGrpSpPr>
          <p:cNvPr id="9" name="组合 8"/>
          <p:cNvGrpSpPr/>
          <p:nvPr/>
        </p:nvGrpSpPr>
        <p:grpSpPr>
          <a:xfrm>
            <a:off x="7389607" y="296257"/>
            <a:ext cx="4550008" cy="1247734"/>
            <a:chOff x="6305275" y="281374"/>
            <a:chExt cx="4550008" cy="1247734"/>
          </a:xfrm>
        </p:grpSpPr>
        <p:sp>
          <p:nvSpPr>
            <p:cNvPr id="10" name="左大括号 9"/>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矩形 10"/>
            <p:cNvSpPr/>
            <p:nvPr/>
          </p:nvSpPr>
          <p:spPr>
            <a:xfrm>
              <a:off x="9112497" y="281374"/>
              <a:ext cx="992580"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特点</a:t>
              </a:r>
              <a:endParaRPr lang="zh-CN" altLang="en-US" kern="900" spc="-100" dirty="0">
                <a:latin typeface="黑体" panose="02010609060101010101" pitchFamily="49" charset="-122"/>
                <a:ea typeface="黑体" panose="02010609060101010101" pitchFamily="49" charset="-122"/>
              </a:endParaRPr>
            </a:p>
          </p:txBody>
        </p:sp>
        <p:sp>
          <p:nvSpPr>
            <p:cNvPr id="12" name="矩形 11"/>
            <p:cNvSpPr/>
            <p:nvPr/>
          </p:nvSpPr>
          <p:spPr>
            <a:xfrm>
              <a:off x="9112497" y="1231591"/>
              <a:ext cx="1223413"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校验和</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3" name="矩形 12"/>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4" name="矩形 13"/>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951" y="4908883"/>
            <a:ext cx="1491917" cy="1491917"/>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1376" y="3523242"/>
            <a:ext cx="994806" cy="994806"/>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0740" y="4908883"/>
            <a:ext cx="1491917" cy="1491917"/>
          </a:xfrm>
          <a:prstGeom prst="rect">
            <a:avLst/>
          </a:prstGeom>
        </p:spPr>
      </p:pic>
      <p:cxnSp>
        <p:nvCxnSpPr>
          <p:cNvPr id="25" name="曲线连接符 24"/>
          <p:cNvCxnSpPr>
            <a:stCxn id="2" idx="0"/>
            <a:endCxn id="15" idx="0"/>
          </p:cNvCxnSpPr>
          <p:nvPr/>
        </p:nvCxnSpPr>
        <p:spPr>
          <a:xfrm rot="5400000" flipH="1" flipV="1">
            <a:off x="6140304" y="1782489"/>
            <a:ext cx="12700" cy="6252789"/>
          </a:xfrm>
          <a:prstGeom prst="curvedConnector3">
            <a:avLst>
              <a:gd name="adj1" fmla="val 11147370"/>
            </a:avLst>
          </a:prstGeom>
          <a:ln w="571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98358" y="5133474"/>
            <a:ext cx="117107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源主机</a:t>
            </a:r>
          </a:p>
        </p:txBody>
      </p:sp>
      <p:sp>
        <p:nvSpPr>
          <p:cNvPr id="28" name="文本框 27"/>
          <p:cNvSpPr txBox="1"/>
          <p:nvPr/>
        </p:nvSpPr>
        <p:spPr>
          <a:xfrm>
            <a:off x="10297294" y="5133473"/>
            <a:ext cx="1559347"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目的主机</a:t>
            </a:r>
          </a:p>
        </p:txBody>
      </p:sp>
      <p:sp>
        <p:nvSpPr>
          <p:cNvPr id="6" name="矩形 5"/>
          <p:cNvSpPr/>
          <p:nvPr/>
        </p:nvSpPr>
        <p:spPr>
          <a:xfrm>
            <a:off x="166752" y="62310"/>
            <a:ext cx="1614545"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3.4.2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UDP</a:t>
            </a:r>
            <a:r>
              <a:rPr lang="zh-CN" altLang="en-US" sz="1200" dirty="0">
                <a:solidFill>
                  <a:schemeClr val="bg1">
                    <a:lumMod val="75000"/>
                  </a:schemeClr>
                </a:solidFill>
                <a:latin typeface="SimSun" charset="-122"/>
                <a:ea typeface="SimSun" charset="-122"/>
                <a:cs typeface="SimSun" charset="-122"/>
              </a:rPr>
              <a:t>校验和</a:t>
            </a:r>
          </a:p>
        </p:txBody>
      </p:sp>
      <p:sp>
        <p:nvSpPr>
          <p:cNvPr id="19" name="文本框 2"/>
          <p:cNvSpPr txBox="1"/>
          <p:nvPr>
            <p:custDataLst>
              <p:tags r:id="rId1"/>
            </p:custDataLst>
          </p:nvPr>
        </p:nvSpPr>
        <p:spPr>
          <a:xfrm>
            <a:off x="318085" y="452360"/>
            <a:ext cx="611449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3.4.3</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校验和</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选择、填空</a:t>
            </a:r>
            <a:r>
              <a:rPr lang="en-US" altLang="zh-CN" sz="28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1152195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p:cNvSpPr txBox="1"/>
          <p:nvPr/>
        </p:nvSpPr>
        <p:spPr>
          <a:xfrm>
            <a:off x="857885" y="2120265"/>
            <a:ext cx="11209020" cy="2308324"/>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二、</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校验和计算规则：</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、所有参与运算的内容按</a:t>
            </a:r>
            <a:r>
              <a:rPr lang="en-US" altLang="zh-CN" sz="2400" dirty="0">
                <a:solidFill>
                  <a:srgbClr val="C00000"/>
                </a:solidFill>
                <a:latin typeface="微软雅黑" panose="020B0503020204020204" charset="-122"/>
                <a:ea typeface="微软雅黑" panose="020B0503020204020204" charset="-122"/>
                <a:cs typeface="微软雅黑" panose="020B0503020204020204" charset="-122"/>
              </a:rPr>
              <a:t>16</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位对齐求和</a:t>
            </a:r>
            <a:r>
              <a:rPr lang="zh-CN" altLang="en-US" sz="2400" dirty="0">
                <a:latin typeface="微软雅黑" panose="020B0503020204020204" charset="-122"/>
                <a:ea typeface="微软雅黑" panose="020B0503020204020204" charset="-122"/>
                <a:cs typeface="微软雅黑" panose="020B0503020204020204" charset="-122"/>
              </a:rPr>
              <a:t>。</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、求和过程中遇到</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溢出</a:t>
            </a:r>
            <a:r>
              <a:rPr lang="zh-CN" altLang="en-US" sz="2400" dirty="0">
                <a:latin typeface="微软雅黑" panose="020B0503020204020204" charset="-122"/>
                <a:ea typeface="微软雅黑" panose="020B0503020204020204" charset="-122"/>
                <a:cs typeface="微软雅黑" panose="020B0503020204020204" charset="-122"/>
              </a:rPr>
              <a:t>（即进位）都被</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回卷</a:t>
            </a:r>
            <a:r>
              <a:rPr lang="zh-CN" altLang="en-US" sz="2400" dirty="0">
                <a:latin typeface="微软雅黑" panose="020B0503020204020204" charset="-122"/>
                <a:ea typeface="微软雅黑" panose="020B0503020204020204" charset="-122"/>
                <a:cs typeface="微软雅黑" panose="020B0503020204020204" charset="-122"/>
              </a:rPr>
              <a:t>（即进位与和的最低位再相加）。</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、最后得到的和</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取反码</a:t>
            </a:r>
            <a:r>
              <a:rPr lang="zh-CN" altLang="en-US" sz="2400" dirty="0">
                <a:latin typeface="微软雅黑" panose="020B0503020204020204" charset="-122"/>
                <a:ea typeface="微软雅黑" panose="020B0503020204020204" charset="-122"/>
                <a:cs typeface="微软雅黑" panose="020B0503020204020204" charset="-122"/>
              </a:rPr>
              <a:t>，就是</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的校验和，填入</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数据报的</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校验和字段</a:t>
            </a:r>
            <a:r>
              <a:rPr lang="zh-CN" altLang="en-US" sz="2400" dirty="0">
                <a:latin typeface="微软雅黑" panose="020B0503020204020204" charset="-122"/>
                <a:ea typeface="微软雅黑" panose="020B0503020204020204" charset="-122"/>
                <a:cs typeface="微软雅黑" panose="020B0503020204020204" charset="-122"/>
              </a:rPr>
              <a:t>。</a:t>
            </a:r>
          </a:p>
        </p:txBody>
      </p:sp>
      <p:grpSp>
        <p:nvGrpSpPr>
          <p:cNvPr id="9" name="组合 8"/>
          <p:cNvGrpSpPr/>
          <p:nvPr/>
        </p:nvGrpSpPr>
        <p:grpSpPr>
          <a:xfrm>
            <a:off x="7389607" y="296257"/>
            <a:ext cx="4550008" cy="1247734"/>
            <a:chOff x="6305275" y="281374"/>
            <a:chExt cx="4550008" cy="1247734"/>
          </a:xfrm>
        </p:grpSpPr>
        <p:sp>
          <p:nvSpPr>
            <p:cNvPr id="10" name="左大括号 9"/>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矩形 10"/>
            <p:cNvSpPr/>
            <p:nvPr/>
          </p:nvSpPr>
          <p:spPr>
            <a:xfrm>
              <a:off x="9112497" y="281374"/>
              <a:ext cx="992580"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特点</a:t>
              </a:r>
              <a:endParaRPr lang="zh-CN" altLang="en-US" kern="900" spc="-100" dirty="0">
                <a:latin typeface="黑体" panose="02010609060101010101" pitchFamily="49" charset="-122"/>
                <a:ea typeface="黑体" panose="02010609060101010101" pitchFamily="49" charset="-122"/>
              </a:endParaRPr>
            </a:p>
          </p:txBody>
        </p:sp>
        <p:sp>
          <p:nvSpPr>
            <p:cNvPr id="12" name="矩形 11"/>
            <p:cNvSpPr/>
            <p:nvPr/>
          </p:nvSpPr>
          <p:spPr>
            <a:xfrm>
              <a:off x="9112497" y="1231591"/>
              <a:ext cx="1223413"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校验和</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3" name="矩形 12"/>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4" name="矩形 13"/>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sp>
        <p:nvSpPr>
          <p:cNvPr id="15" name="矩形 14"/>
          <p:cNvSpPr/>
          <p:nvPr/>
        </p:nvSpPr>
        <p:spPr>
          <a:xfrm>
            <a:off x="166752" y="62310"/>
            <a:ext cx="1614545"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3.4.2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UDP</a:t>
            </a:r>
            <a:r>
              <a:rPr lang="zh-CN" altLang="en-US" sz="1200" dirty="0">
                <a:solidFill>
                  <a:schemeClr val="bg1">
                    <a:lumMod val="75000"/>
                  </a:schemeClr>
                </a:solidFill>
                <a:latin typeface="SimSun" charset="-122"/>
                <a:ea typeface="SimSun" charset="-122"/>
                <a:cs typeface="SimSun" charset="-122"/>
              </a:rPr>
              <a:t>校验和</a:t>
            </a:r>
          </a:p>
        </p:txBody>
      </p:sp>
      <p:sp>
        <p:nvSpPr>
          <p:cNvPr id="17" name="文本框 2"/>
          <p:cNvSpPr txBox="1"/>
          <p:nvPr>
            <p:custDataLst>
              <p:tags r:id="rId1"/>
            </p:custDataLst>
          </p:nvPr>
        </p:nvSpPr>
        <p:spPr>
          <a:xfrm>
            <a:off x="318085" y="452360"/>
            <a:ext cx="611449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3.4.3</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校验和</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选择、填空</a:t>
            </a:r>
            <a:r>
              <a:rPr lang="en-US" altLang="zh-CN" sz="28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201692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p:cNvSpPr txBox="1"/>
          <p:nvPr/>
        </p:nvSpPr>
        <p:spPr>
          <a:xfrm>
            <a:off x="857885" y="2120265"/>
            <a:ext cx="11209020" cy="1754326"/>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二、</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校验和计算规则：</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、所有参与运算的内容按</a:t>
            </a:r>
            <a:r>
              <a:rPr lang="en-US" altLang="zh-CN" sz="2400" dirty="0">
                <a:solidFill>
                  <a:srgbClr val="C00000"/>
                </a:solidFill>
                <a:latin typeface="微软雅黑" panose="020B0503020204020204" charset="-122"/>
                <a:ea typeface="微软雅黑" panose="020B0503020204020204" charset="-122"/>
                <a:cs typeface="微软雅黑" panose="020B0503020204020204" charset="-122"/>
              </a:rPr>
              <a:t>16</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位对齐求和</a:t>
            </a:r>
            <a:r>
              <a:rPr lang="zh-CN" altLang="en-US" sz="2400" dirty="0">
                <a:latin typeface="微软雅黑" panose="020B0503020204020204" charset="-122"/>
                <a:ea typeface="微软雅黑" panose="020B0503020204020204" charset="-122"/>
                <a:cs typeface="微软雅黑" panose="020B0503020204020204" charset="-122"/>
              </a:rPr>
              <a:t>。</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校验和计算的内容包括</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部分：</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伪</a:t>
            </a:r>
            <a:r>
              <a:rPr lang="zh-CN" altLang="en-US" sz="2400" dirty="0">
                <a:latin typeface="微软雅黑" panose="020B0503020204020204" charset="-122"/>
                <a:ea typeface="微软雅黑" panose="020B0503020204020204" charset="-122"/>
                <a:cs typeface="微软雅黑" panose="020B0503020204020204" charset="-122"/>
              </a:rPr>
              <a:t>首部、</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首部、应用数据</a:t>
            </a:r>
          </a:p>
        </p:txBody>
      </p:sp>
      <p:grpSp>
        <p:nvGrpSpPr>
          <p:cNvPr id="9" name="组合 8"/>
          <p:cNvGrpSpPr/>
          <p:nvPr/>
        </p:nvGrpSpPr>
        <p:grpSpPr>
          <a:xfrm>
            <a:off x="7389607" y="296257"/>
            <a:ext cx="4550008" cy="1247734"/>
            <a:chOff x="6305275" y="281374"/>
            <a:chExt cx="4550008" cy="1247734"/>
          </a:xfrm>
        </p:grpSpPr>
        <p:sp>
          <p:nvSpPr>
            <p:cNvPr id="10" name="左大括号 9"/>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矩形 10"/>
            <p:cNvSpPr/>
            <p:nvPr/>
          </p:nvSpPr>
          <p:spPr>
            <a:xfrm>
              <a:off x="9112497" y="281374"/>
              <a:ext cx="992580"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特点</a:t>
              </a:r>
              <a:endParaRPr lang="zh-CN" altLang="en-US" kern="900" spc="-100" dirty="0">
                <a:latin typeface="黑体" panose="02010609060101010101" pitchFamily="49" charset="-122"/>
                <a:ea typeface="黑体" panose="02010609060101010101" pitchFamily="49" charset="-122"/>
              </a:endParaRPr>
            </a:p>
          </p:txBody>
        </p:sp>
        <p:sp>
          <p:nvSpPr>
            <p:cNvPr id="12" name="矩形 11"/>
            <p:cNvSpPr/>
            <p:nvPr/>
          </p:nvSpPr>
          <p:spPr>
            <a:xfrm>
              <a:off x="9112497" y="1231591"/>
              <a:ext cx="1223413"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校验和</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3" name="矩形 12"/>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4" name="矩形 13"/>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sp>
        <p:nvSpPr>
          <p:cNvPr id="15" name="矩形 14"/>
          <p:cNvSpPr/>
          <p:nvPr/>
        </p:nvSpPr>
        <p:spPr>
          <a:xfrm>
            <a:off x="166752" y="62310"/>
            <a:ext cx="1614545"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3.4.2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UDP</a:t>
            </a:r>
            <a:r>
              <a:rPr lang="zh-CN" altLang="en-US" sz="1200" dirty="0">
                <a:solidFill>
                  <a:schemeClr val="bg1">
                    <a:lumMod val="75000"/>
                  </a:schemeClr>
                </a:solidFill>
                <a:latin typeface="SimSun" charset="-122"/>
                <a:ea typeface="SimSun" charset="-122"/>
                <a:cs typeface="SimSun" charset="-122"/>
              </a:rPr>
              <a:t>校验和</a:t>
            </a:r>
          </a:p>
        </p:txBody>
      </p:sp>
      <p:graphicFrame>
        <p:nvGraphicFramePr>
          <p:cNvPr id="23" name="表格 22"/>
          <p:cNvGraphicFramePr>
            <a:graphicFrameLocks noGrp="1"/>
          </p:cNvGraphicFramePr>
          <p:nvPr>
            <p:extLst>
              <p:ext uri="{D42A27DB-BD31-4B8C-83A1-F6EECF244321}">
                <p14:modId xmlns:p14="http://schemas.microsoft.com/office/powerpoint/2010/main" val="1245747938"/>
              </p:ext>
            </p:extLst>
          </p:nvPr>
        </p:nvGraphicFramePr>
        <p:xfrm>
          <a:off x="6473182" y="4448003"/>
          <a:ext cx="5251858" cy="988442"/>
        </p:xfrm>
        <a:graphic>
          <a:graphicData uri="http://schemas.openxmlformats.org/drawingml/2006/table">
            <a:tbl>
              <a:tblPr firstRow="1" bandRow="1">
                <a:tableStyleId>{5940675A-B579-460E-94D1-54222C63F5DA}</a:tableStyleId>
              </a:tblPr>
              <a:tblGrid>
                <a:gridCol w="2625929">
                  <a:extLst>
                    <a:ext uri="{9D8B030D-6E8A-4147-A177-3AD203B41FA5}">
                      <a16:colId xmlns:a16="http://schemas.microsoft.com/office/drawing/2014/main" val="20000"/>
                    </a:ext>
                  </a:extLst>
                </a:gridCol>
                <a:gridCol w="2625929">
                  <a:extLst>
                    <a:ext uri="{9D8B030D-6E8A-4147-A177-3AD203B41FA5}">
                      <a16:colId xmlns:a16="http://schemas.microsoft.com/office/drawing/2014/main" val="20001"/>
                    </a:ext>
                  </a:extLst>
                </a:gridCol>
              </a:tblGrid>
              <a:tr h="370840">
                <a:tc>
                  <a:txBody>
                    <a:bodyPr/>
                    <a:lstStyle/>
                    <a:p>
                      <a:pPr algn="ctr">
                        <a:lnSpc>
                          <a:spcPct val="150000"/>
                        </a:lnSpc>
                      </a:pPr>
                      <a:r>
                        <a:rPr lang="zh-CN" altLang="en-US" sz="2000" dirty="0"/>
                        <a:t>源端口号</a:t>
                      </a:r>
                    </a:p>
                  </a:txBody>
                  <a:tcPr anchor="ctr"/>
                </a:tc>
                <a:tc>
                  <a:txBody>
                    <a:bodyPr/>
                    <a:lstStyle/>
                    <a:p>
                      <a:pPr algn="ctr">
                        <a:lnSpc>
                          <a:spcPct val="150000"/>
                        </a:lnSpc>
                      </a:pPr>
                      <a:r>
                        <a:rPr lang="zh-CN" altLang="en-US" sz="2000" dirty="0"/>
                        <a:t>目的端口号</a:t>
                      </a:r>
                    </a:p>
                  </a:txBody>
                  <a:tcPr anchor="ctr"/>
                </a:tc>
                <a:extLst>
                  <a:ext uri="{0D108BD9-81ED-4DB2-BD59-A6C34878D82A}">
                    <a16:rowId xmlns:a16="http://schemas.microsoft.com/office/drawing/2014/main" val="10000"/>
                  </a:ext>
                </a:extLst>
              </a:tr>
              <a:tr h="370840">
                <a:tc>
                  <a:txBody>
                    <a:bodyPr/>
                    <a:lstStyle/>
                    <a:p>
                      <a:pPr algn="ctr">
                        <a:lnSpc>
                          <a:spcPct val="150000"/>
                        </a:lnSpc>
                      </a:pPr>
                      <a:r>
                        <a:rPr lang="zh-CN" altLang="en-US" sz="2000" dirty="0"/>
                        <a:t>长度</a:t>
                      </a:r>
                    </a:p>
                  </a:txBody>
                  <a:tcPr anchor="ctr"/>
                </a:tc>
                <a:tc>
                  <a:txBody>
                    <a:bodyPr/>
                    <a:lstStyle/>
                    <a:p>
                      <a:pPr algn="ctr">
                        <a:lnSpc>
                          <a:spcPct val="150000"/>
                        </a:lnSpc>
                      </a:pPr>
                      <a:r>
                        <a:rPr lang="zh-CN" altLang="en-US" sz="2000" dirty="0"/>
                        <a:t>校验和</a:t>
                      </a:r>
                    </a:p>
                  </a:txBody>
                  <a:tcPr anchor="ctr"/>
                </a:tc>
                <a:extLst>
                  <a:ext uri="{0D108BD9-81ED-4DB2-BD59-A6C34878D82A}">
                    <a16:rowId xmlns:a16="http://schemas.microsoft.com/office/drawing/2014/main" val="10001"/>
                  </a:ext>
                </a:extLst>
              </a:tr>
            </a:tbl>
          </a:graphicData>
        </a:graphic>
      </p:graphicFrame>
      <p:sp>
        <p:nvSpPr>
          <p:cNvPr id="24" name="文本框 23"/>
          <p:cNvSpPr txBox="1"/>
          <p:nvPr/>
        </p:nvSpPr>
        <p:spPr>
          <a:xfrm>
            <a:off x="6292385" y="3897835"/>
            <a:ext cx="309134" cy="499624"/>
          </a:xfrm>
          <a:prstGeom prst="rect">
            <a:avLst/>
          </a:prstGeom>
          <a:noFill/>
        </p:spPr>
        <p:txBody>
          <a:bodyPr wrap="square" rtlCol="0">
            <a:spAutoFit/>
          </a:bodyPr>
          <a:lstStyle/>
          <a:p>
            <a:pPr>
              <a:lnSpc>
                <a:spcPct val="150000"/>
              </a:lnSpc>
            </a:pPr>
            <a:r>
              <a:rPr lang="en-US" altLang="zh-CN" sz="2000">
                <a:latin typeface="微软雅黑" panose="020B0503020204020204" charset="-122"/>
                <a:ea typeface="微软雅黑" panose="020B0503020204020204" charset="-122"/>
                <a:cs typeface="微软雅黑" panose="020B0503020204020204" charset="-122"/>
              </a:rPr>
              <a:t>0</a:t>
            </a:r>
            <a:endParaRPr lang="zh-CN" altLang="en-US" sz="2000" b="1" dirty="0">
              <a:latin typeface="微软雅黑" panose="020B0503020204020204" charset="-122"/>
              <a:ea typeface="微软雅黑" panose="020B0503020204020204" charset="-122"/>
              <a:cs typeface="微软雅黑" panose="020B0503020204020204" charset="-122"/>
            </a:endParaRPr>
          </a:p>
        </p:txBody>
      </p:sp>
      <p:sp>
        <p:nvSpPr>
          <p:cNvPr id="25" name="文本框 24"/>
          <p:cNvSpPr txBox="1"/>
          <p:nvPr/>
        </p:nvSpPr>
        <p:spPr>
          <a:xfrm>
            <a:off x="8814529" y="3941306"/>
            <a:ext cx="569164" cy="499624"/>
          </a:xfrm>
          <a:prstGeom prst="rect">
            <a:avLst/>
          </a:prstGeom>
          <a:noFill/>
        </p:spPr>
        <p:txBody>
          <a:bodyPr wrap="square" rtlCol="0">
            <a:spAutoFit/>
          </a:bodyPr>
          <a:lstStyle/>
          <a:p>
            <a:pPr>
              <a:lnSpc>
                <a:spcPct val="150000"/>
              </a:lnSpc>
            </a:pPr>
            <a:r>
              <a:rPr lang="en-US" altLang="zh-CN" sz="2000">
                <a:latin typeface="微软雅黑" panose="020B0503020204020204" charset="-122"/>
                <a:ea typeface="微软雅黑" panose="020B0503020204020204" charset="-122"/>
                <a:cs typeface="微软雅黑" panose="020B0503020204020204" charset="-122"/>
              </a:rPr>
              <a:t>15</a:t>
            </a:r>
            <a:endParaRPr lang="zh-CN" altLang="en-US" sz="2000" b="1" dirty="0">
              <a:latin typeface="微软雅黑" panose="020B0503020204020204" charset="-122"/>
              <a:ea typeface="微软雅黑" panose="020B0503020204020204" charset="-122"/>
              <a:cs typeface="微软雅黑" panose="020B0503020204020204" charset="-122"/>
            </a:endParaRPr>
          </a:p>
        </p:txBody>
      </p:sp>
      <p:sp>
        <p:nvSpPr>
          <p:cNvPr id="26" name="文本框 25"/>
          <p:cNvSpPr txBox="1"/>
          <p:nvPr/>
        </p:nvSpPr>
        <p:spPr>
          <a:xfrm>
            <a:off x="11404902" y="3917713"/>
            <a:ext cx="569164" cy="499624"/>
          </a:xfrm>
          <a:prstGeom prst="rect">
            <a:avLst/>
          </a:prstGeom>
          <a:noFill/>
        </p:spPr>
        <p:txBody>
          <a:bodyPr wrap="square" rtlCol="0">
            <a:spAutoFit/>
          </a:bodyPr>
          <a:lstStyle/>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31</a:t>
            </a:r>
            <a:endParaRPr lang="zh-CN" altLang="en-US" sz="2000" b="1" dirty="0">
              <a:latin typeface="微软雅黑" panose="020B0503020204020204" charset="-122"/>
              <a:ea typeface="微软雅黑" panose="020B0503020204020204" charset="-122"/>
              <a:cs typeface="微软雅黑" panose="020B0503020204020204" charset="-122"/>
            </a:endParaRPr>
          </a:p>
        </p:txBody>
      </p:sp>
      <p:sp>
        <p:nvSpPr>
          <p:cNvPr id="2" name="矩形 1"/>
          <p:cNvSpPr/>
          <p:nvPr/>
        </p:nvSpPr>
        <p:spPr>
          <a:xfrm>
            <a:off x="8248879" y="6118695"/>
            <a:ext cx="1682629" cy="461665"/>
          </a:xfrm>
          <a:prstGeom prst="rect">
            <a:avLst/>
          </a:prstGeom>
        </p:spPr>
        <p:txBody>
          <a:bodyPr wrap="square">
            <a:spAutoFit/>
          </a:bodyPr>
          <a:lstStyle/>
          <a:p>
            <a:pPr algn="ctr"/>
            <a:r>
              <a:rPr lang="en-US" altLang="zh-CN" sz="240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首部</a:t>
            </a:r>
            <a:endParaRPr lang="zh-CN" altLang="en-US" sz="2400" dirty="0"/>
          </a:p>
        </p:txBody>
      </p:sp>
      <p:graphicFrame>
        <p:nvGraphicFramePr>
          <p:cNvPr id="27" name="表格 26"/>
          <p:cNvGraphicFramePr>
            <a:graphicFrameLocks noGrp="1"/>
          </p:cNvGraphicFramePr>
          <p:nvPr>
            <p:extLst>
              <p:ext uri="{D42A27DB-BD31-4B8C-83A1-F6EECF244321}">
                <p14:modId xmlns:p14="http://schemas.microsoft.com/office/powerpoint/2010/main" val="864173441"/>
              </p:ext>
            </p:extLst>
          </p:nvPr>
        </p:nvGraphicFramePr>
        <p:xfrm>
          <a:off x="318085" y="4448003"/>
          <a:ext cx="5251859" cy="1482663"/>
        </p:xfrm>
        <a:graphic>
          <a:graphicData uri="http://schemas.openxmlformats.org/drawingml/2006/table">
            <a:tbl>
              <a:tblPr firstRow="1" bandRow="1">
                <a:tableStyleId>{5940675A-B579-460E-94D1-54222C63F5DA}</a:tableStyleId>
              </a:tblPr>
              <a:tblGrid>
                <a:gridCol w="1312965">
                  <a:extLst>
                    <a:ext uri="{9D8B030D-6E8A-4147-A177-3AD203B41FA5}">
                      <a16:colId xmlns:a16="http://schemas.microsoft.com/office/drawing/2014/main" val="20000"/>
                    </a:ext>
                  </a:extLst>
                </a:gridCol>
                <a:gridCol w="1312965">
                  <a:extLst>
                    <a:ext uri="{9D8B030D-6E8A-4147-A177-3AD203B41FA5}">
                      <a16:colId xmlns:a16="http://schemas.microsoft.com/office/drawing/2014/main" val="20001"/>
                    </a:ext>
                  </a:extLst>
                </a:gridCol>
                <a:gridCol w="2625929">
                  <a:extLst>
                    <a:ext uri="{9D8B030D-6E8A-4147-A177-3AD203B41FA5}">
                      <a16:colId xmlns:a16="http://schemas.microsoft.com/office/drawing/2014/main" val="20002"/>
                    </a:ext>
                  </a:extLst>
                </a:gridCol>
              </a:tblGrid>
              <a:tr h="370840">
                <a:tc gridSpan="3">
                  <a:txBody>
                    <a:bodyPr/>
                    <a:lstStyle/>
                    <a:p>
                      <a:pPr algn="ctr">
                        <a:lnSpc>
                          <a:spcPct val="150000"/>
                        </a:lnSpc>
                      </a:pPr>
                      <a:r>
                        <a:rPr lang="zh-CN" altLang="en-US" sz="2000" dirty="0"/>
                        <a:t>源</a:t>
                      </a:r>
                      <a:r>
                        <a:rPr lang="en-US" altLang="zh-CN" sz="2000" dirty="0"/>
                        <a:t>IP</a:t>
                      </a:r>
                      <a:r>
                        <a:rPr lang="zh-CN" altLang="en-US" sz="2000" dirty="0"/>
                        <a:t>地址</a:t>
                      </a:r>
                    </a:p>
                  </a:txBody>
                  <a:tcPr anchor="ctr"/>
                </a:tc>
                <a:tc hMerge="1">
                  <a:txBody>
                    <a:bodyPr/>
                    <a:lstStyle/>
                    <a:p>
                      <a:endParaRPr lang="zh-CN" altLang="en-US"/>
                    </a:p>
                  </a:txBody>
                  <a:tcPr/>
                </a:tc>
                <a:tc hMerge="1">
                  <a:txBody>
                    <a:bodyPr/>
                    <a:lstStyle/>
                    <a:p>
                      <a:pPr algn="ctr">
                        <a:lnSpc>
                          <a:spcPct val="150000"/>
                        </a:lnSpc>
                      </a:pPr>
                      <a:endParaRPr lang="zh-CN" altLang="en-US" sz="2000" dirty="0"/>
                    </a:p>
                  </a:txBody>
                  <a:tcPr anchor="ctr"/>
                </a:tc>
                <a:extLst>
                  <a:ext uri="{0D108BD9-81ED-4DB2-BD59-A6C34878D82A}">
                    <a16:rowId xmlns:a16="http://schemas.microsoft.com/office/drawing/2014/main" val="10000"/>
                  </a:ext>
                </a:extLst>
              </a:tr>
              <a:tr h="370840">
                <a:tc gridSpan="3">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2000" dirty="0"/>
                        <a:t>目的</a:t>
                      </a:r>
                      <a:r>
                        <a:rPr lang="en-US" altLang="zh-CN" sz="2000" dirty="0"/>
                        <a:t>IP</a:t>
                      </a:r>
                      <a:r>
                        <a:rPr lang="zh-CN" altLang="en-US" sz="2000" dirty="0"/>
                        <a:t>地址</a:t>
                      </a:r>
                    </a:p>
                  </a:txBody>
                  <a:tcPr anchor="ctr"/>
                </a:tc>
                <a:tc hMerge="1">
                  <a:txBody>
                    <a:bodyPr/>
                    <a:lstStyle/>
                    <a:p>
                      <a:endParaRPr lang="zh-CN" altLang="en-US"/>
                    </a:p>
                  </a:txBody>
                  <a:tcPr/>
                </a:tc>
                <a:tc hMerge="1">
                  <a:txBody>
                    <a:bodyPr/>
                    <a:lstStyle/>
                    <a:p>
                      <a:pPr algn="ctr">
                        <a:lnSpc>
                          <a:spcPct val="150000"/>
                        </a:lnSpc>
                      </a:pPr>
                      <a:endParaRPr lang="zh-CN" altLang="en-US" sz="2000" dirty="0"/>
                    </a:p>
                  </a:txBody>
                  <a:tcPr anchor="ctr"/>
                </a:tc>
                <a:extLst>
                  <a:ext uri="{0D108BD9-81ED-4DB2-BD59-A6C34878D82A}">
                    <a16:rowId xmlns:a16="http://schemas.microsoft.com/office/drawing/2014/main" val="10001"/>
                  </a:ext>
                </a:extLst>
              </a:tr>
              <a:tr h="370840">
                <a:tc>
                  <a:txBody>
                    <a:bodyPr/>
                    <a:lstStyle/>
                    <a:p>
                      <a:pPr algn="ctr">
                        <a:lnSpc>
                          <a:spcPct val="150000"/>
                        </a:lnSpc>
                      </a:pPr>
                      <a:r>
                        <a:rPr lang="zh-CN" altLang="en-US" sz="2000" dirty="0"/>
                        <a:t>全</a:t>
                      </a:r>
                      <a:r>
                        <a:rPr lang="en-US" altLang="zh-CN" sz="2000" dirty="0"/>
                        <a:t>0</a:t>
                      </a:r>
                      <a:endParaRPr lang="zh-CN" altLang="en-US" sz="2000" dirty="0"/>
                    </a:p>
                  </a:txBody>
                  <a:tcPr anchor="ctr"/>
                </a:tc>
                <a:tc>
                  <a:txBody>
                    <a:bodyPr/>
                    <a:lstStyle/>
                    <a:p>
                      <a:pPr algn="ctr">
                        <a:lnSpc>
                          <a:spcPct val="150000"/>
                        </a:lnSpc>
                      </a:pPr>
                      <a:r>
                        <a:rPr lang="zh-CN" altLang="en-US" sz="2000" dirty="0"/>
                        <a:t>协议号</a:t>
                      </a:r>
                    </a:p>
                  </a:txBody>
                  <a:tcPr anchor="ctr"/>
                </a:tc>
                <a:tc>
                  <a:txBody>
                    <a:bodyPr/>
                    <a:lstStyle/>
                    <a:p>
                      <a:pPr algn="ctr">
                        <a:lnSpc>
                          <a:spcPct val="150000"/>
                        </a:lnSpc>
                      </a:pPr>
                      <a:r>
                        <a:rPr lang="en-US" altLang="zh-CN" sz="2000" dirty="0"/>
                        <a:t>UDP</a:t>
                      </a:r>
                      <a:r>
                        <a:rPr lang="zh-CN" altLang="en-US" sz="2000" dirty="0"/>
                        <a:t>长度</a:t>
                      </a:r>
                    </a:p>
                  </a:txBody>
                  <a:tcPr anchor="ctr"/>
                </a:tc>
                <a:extLst>
                  <a:ext uri="{0D108BD9-81ED-4DB2-BD59-A6C34878D82A}">
                    <a16:rowId xmlns:a16="http://schemas.microsoft.com/office/drawing/2014/main" val="10002"/>
                  </a:ext>
                </a:extLst>
              </a:tr>
            </a:tbl>
          </a:graphicData>
        </a:graphic>
      </p:graphicFrame>
      <p:sp>
        <p:nvSpPr>
          <p:cNvPr id="28" name="文本框 27"/>
          <p:cNvSpPr txBox="1"/>
          <p:nvPr/>
        </p:nvSpPr>
        <p:spPr>
          <a:xfrm>
            <a:off x="137288" y="3897835"/>
            <a:ext cx="309134" cy="499624"/>
          </a:xfrm>
          <a:prstGeom prst="rect">
            <a:avLst/>
          </a:prstGeom>
          <a:noFill/>
        </p:spPr>
        <p:txBody>
          <a:bodyPr wrap="square" rtlCol="0">
            <a:spAutoFit/>
          </a:bodyPr>
          <a:lstStyle/>
          <a:p>
            <a:pPr>
              <a:lnSpc>
                <a:spcPct val="150000"/>
              </a:lnSpc>
            </a:pPr>
            <a:r>
              <a:rPr lang="en-US" altLang="zh-CN" sz="2000">
                <a:latin typeface="微软雅黑" panose="020B0503020204020204" charset="-122"/>
                <a:ea typeface="微软雅黑" panose="020B0503020204020204" charset="-122"/>
                <a:cs typeface="微软雅黑" panose="020B0503020204020204" charset="-122"/>
              </a:rPr>
              <a:t>0</a:t>
            </a:r>
            <a:endParaRPr lang="zh-CN" altLang="en-US" sz="2000" b="1" dirty="0">
              <a:latin typeface="微软雅黑" panose="020B0503020204020204" charset="-122"/>
              <a:ea typeface="微软雅黑" panose="020B0503020204020204" charset="-122"/>
              <a:cs typeface="微软雅黑" panose="020B0503020204020204" charset="-122"/>
            </a:endParaRPr>
          </a:p>
        </p:txBody>
      </p:sp>
      <p:sp>
        <p:nvSpPr>
          <p:cNvPr id="29" name="文本框 28"/>
          <p:cNvSpPr txBox="1"/>
          <p:nvPr/>
        </p:nvSpPr>
        <p:spPr>
          <a:xfrm>
            <a:off x="2659432" y="3941306"/>
            <a:ext cx="569164" cy="499624"/>
          </a:xfrm>
          <a:prstGeom prst="rect">
            <a:avLst/>
          </a:prstGeom>
          <a:noFill/>
        </p:spPr>
        <p:txBody>
          <a:bodyPr wrap="square" rtlCol="0">
            <a:spAutoFit/>
          </a:bodyPr>
          <a:lstStyle/>
          <a:p>
            <a:pPr>
              <a:lnSpc>
                <a:spcPct val="150000"/>
              </a:lnSpc>
            </a:pPr>
            <a:r>
              <a:rPr lang="en-US" altLang="zh-CN" sz="2000">
                <a:latin typeface="微软雅黑" panose="020B0503020204020204" charset="-122"/>
                <a:ea typeface="微软雅黑" panose="020B0503020204020204" charset="-122"/>
                <a:cs typeface="微软雅黑" panose="020B0503020204020204" charset="-122"/>
              </a:rPr>
              <a:t>15</a:t>
            </a:r>
            <a:endParaRPr lang="zh-CN" altLang="en-US" sz="2000" b="1" dirty="0">
              <a:latin typeface="微软雅黑" panose="020B0503020204020204" charset="-122"/>
              <a:ea typeface="微软雅黑" panose="020B0503020204020204" charset="-122"/>
              <a:cs typeface="微软雅黑" panose="020B0503020204020204" charset="-122"/>
            </a:endParaRPr>
          </a:p>
        </p:txBody>
      </p:sp>
      <p:sp>
        <p:nvSpPr>
          <p:cNvPr id="30" name="文本框 29"/>
          <p:cNvSpPr txBox="1"/>
          <p:nvPr/>
        </p:nvSpPr>
        <p:spPr>
          <a:xfrm>
            <a:off x="5249805" y="3917713"/>
            <a:ext cx="569164" cy="499624"/>
          </a:xfrm>
          <a:prstGeom prst="rect">
            <a:avLst/>
          </a:prstGeom>
          <a:noFill/>
        </p:spPr>
        <p:txBody>
          <a:bodyPr wrap="square" rtlCol="0">
            <a:spAutoFit/>
          </a:bodyPr>
          <a:lstStyle/>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31</a:t>
            </a:r>
            <a:endParaRPr lang="zh-CN" altLang="en-US" sz="2000" b="1" dirty="0">
              <a:latin typeface="微软雅黑" panose="020B0503020204020204" charset="-122"/>
              <a:ea typeface="微软雅黑" panose="020B0503020204020204" charset="-122"/>
              <a:cs typeface="微软雅黑" panose="020B0503020204020204" charset="-122"/>
            </a:endParaRPr>
          </a:p>
        </p:txBody>
      </p:sp>
      <p:sp>
        <p:nvSpPr>
          <p:cNvPr id="31" name="矩形 30"/>
          <p:cNvSpPr/>
          <p:nvPr/>
        </p:nvSpPr>
        <p:spPr>
          <a:xfrm>
            <a:off x="1855074" y="6185029"/>
            <a:ext cx="2177879" cy="461665"/>
          </a:xfrm>
          <a:prstGeom prst="rect">
            <a:avLst/>
          </a:prstGeom>
        </p:spPr>
        <p:txBody>
          <a:bodyPr wrap="square">
            <a:spAutoFit/>
          </a:bodyPr>
          <a:lstStyle/>
          <a:p>
            <a:pPr algn="ct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伪首部</a:t>
            </a:r>
            <a:endParaRPr lang="zh-CN" altLang="en-US" sz="2400" dirty="0"/>
          </a:p>
        </p:txBody>
      </p:sp>
      <p:sp>
        <p:nvSpPr>
          <p:cNvPr id="32" name="文本框 31"/>
          <p:cNvSpPr txBox="1"/>
          <p:nvPr/>
        </p:nvSpPr>
        <p:spPr>
          <a:xfrm>
            <a:off x="1457659" y="3948379"/>
            <a:ext cx="569164" cy="499624"/>
          </a:xfrm>
          <a:prstGeom prst="rect">
            <a:avLst/>
          </a:prstGeom>
          <a:noFill/>
        </p:spPr>
        <p:txBody>
          <a:bodyPr wrap="square" rtlCol="0">
            <a:spAutoFit/>
          </a:bodyPr>
          <a:lstStyle/>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7</a:t>
            </a:r>
            <a:endParaRPr lang="zh-CN" altLang="en-US" sz="2000" b="1" dirty="0">
              <a:latin typeface="微软雅黑" panose="020B0503020204020204" charset="-122"/>
              <a:ea typeface="微软雅黑" panose="020B0503020204020204" charset="-122"/>
              <a:cs typeface="微软雅黑" panose="020B0503020204020204" charset="-122"/>
            </a:endParaRPr>
          </a:p>
        </p:txBody>
      </p:sp>
      <p:sp>
        <p:nvSpPr>
          <p:cNvPr id="22" name="文本框 2">
            <a:extLst>
              <a:ext uri="{FF2B5EF4-FFF2-40B4-BE49-F238E27FC236}">
                <a16:creationId xmlns:a16="http://schemas.microsoft.com/office/drawing/2014/main" id="{F485C5D5-FAE0-AE44-8AA1-B2D11620A216}"/>
              </a:ext>
            </a:extLst>
          </p:cNvPr>
          <p:cNvSpPr txBox="1"/>
          <p:nvPr>
            <p:custDataLst>
              <p:tags r:id="rId1"/>
            </p:custDataLst>
          </p:nvPr>
        </p:nvSpPr>
        <p:spPr>
          <a:xfrm>
            <a:off x="318085" y="452360"/>
            <a:ext cx="611449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3.4.3</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校验和</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选择、填空</a:t>
            </a:r>
            <a:r>
              <a:rPr lang="en-US" altLang="zh-CN" sz="28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118948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p:cNvSpPr txBox="1"/>
          <p:nvPr/>
        </p:nvSpPr>
        <p:spPr>
          <a:xfrm>
            <a:off x="857885" y="2120265"/>
            <a:ext cx="11209020" cy="1754326"/>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二、</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校验和计算规则：</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、所有参与运算的内容按</a:t>
            </a:r>
            <a:r>
              <a:rPr lang="en-US" altLang="zh-CN" sz="2400" dirty="0">
                <a:solidFill>
                  <a:srgbClr val="C00000"/>
                </a:solidFill>
                <a:latin typeface="微软雅黑" panose="020B0503020204020204" charset="-122"/>
                <a:ea typeface="微软雅黑" panose="020B0503020204020204" charset="-122"/>
                <a:cs typeface="微软雅黑" panose="020B0503020204020204" charset="-122"/>
              </a:rPr>
              <a:t>16</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位对齐求和</a:t>
            </a:r>
            <a:r>
              <a:rPr lang="zh-CN" altLang="en-US" sz="2400" dirty="0">
                <a:latin typeface="微软雅黑" panose="020B0503020204020204" charset="-122"/>
                <a:ea typeface="微软雅黑" panose="020B0503020204020204" charset="-122"/>
                <a:cs typeface="微软雅黑" panose="020B0503020204020204" charset="-122"/>
              </a:rPr>
              <a:t>。</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校验和计算的内容包括</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部分：</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伪</a:t>
            </a:r>
            <a:r>
              <a:rPr lang="zh-CN" altLang="en-US" sz="2400" dirty="0">
                <a:latin typeface="微软雅黑" panose="020B0503020204020204" charset="-122"/>
                <a:ea typeface="微软雅黑" panose="020B0503020204020204" charset="-122"/>
                <a:cs typeface="微软雅黑" panose="020B0503020204020204" charset="-122"/>
              </a:rPr>
              <a:t>首部、</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首部、应用数据</a:t>
            </a:r>
          </a:p>
        </p:txBody>
      </p:sp>
      <p:grpSp>
        <p:nvGrpSpPr>
          <p:cNvPr id="9" name="组合 8"/>
          <p:cNvGrpSpPr/>
          <p:nvPr/>
        </p:nvGrpSpPr>
        <p:grpSpPr>
          <a:xfrm>
            <a:off x="7389607" y="296257"/>
            <a:ext cx="4550008" cy="1247734"/>
            <a:chOff x="6305275" y="281374"/>
            <a:chExt cx="4550008" cy="1247734"/>
          </a:xfrm>
        </p:grpSpPr>
        <p:sp>
          <p:nvSpPr>
            <p:cNvPr id="10" name="左大括号 9"/>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矩形 10"/>
            <p:cNvSpPr/>
            <p:nvPr/>
          </p:nvSpPr>
          <p:spPr>
            <a:xfrm>
              <a:off x="9112497" y="281374"/>
              <a:ext cx="992580"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特点</a:t>
              </a:r>
              <a:endParaRPr lang="zh-CN" altLang="en-US" kern="900" spc="-100" dirty="0">
                <a:latin typeface="黑体" panose="02010609060101010101" pitchFamily="49" charset="-122"/>
                <a:ea typeface="黑体" panose="02010609060101010101" pitchFamily="49" charset="-122"/>
              </a:endParaRPr>
            </a:p>
          </p:txBody>
        </p:sp>
        <p:sp>
          <p:nvSpPr>
            <p:cNvPr id="12" name="矩形 11"/>
            <p:cNvSpPr/>
            <p:nvPr/>
          </p:nvSpPr>
          <p:spPr>
            <a:xfrm>
              <a:off x="9112497" y="1231591"/>
              <a:ext cx="1223413"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校验和</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3" name="矩形 12"/>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4" name="矩形 13"/>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sp>
        <p:nvSpPr>
          <p:cNvPr id="15" name="矩形 14"/>
          <p:cNvSpPr/>
          <p:nvPr/>
        </p:nvSpPr>
        <p:spPr>
          <a:xfrm>
            <a:off x="166752" y="62310"/>
            <a:ext cx="1614545"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3.4.2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UDP</a:t>
            </a:r>
            <a:r>
              <a:rPr lang="zh-CN" altLang="en-US" sz="1200" dirty="0">
                <a:solidFill>
                  <a:schemeClr val="bg1">
                    <a:lumMod val="75000"/>
                  </a:schemeClr>
                </a:solidFill>
                <a:latin typeface="SimSun" charset="-122"/>
                <a:ea typeface="SimSun" charset="-122"/>
                <a:cs typeface="SimSun" charset="-122"/>
              </a:rPr>
              <a:t>校验和</a:t>
            </a:r>
          </a:p>
        </p:txBody>
      </p:sp>
      <p:graphicFrame>
        <p:nvGraphicFramePr>
          <p:cNvPr id="27" name="表格 26"/>
          <p:cNvGraphicFramePr>
            <a:graphicFrameLocks noGrp="1"/>
          </p:cNvGraphicFramePr>
          <p:nvPr>
            <p:extLst>
              <p:ext uri="{D42A27DB-BD31-4B8C-83A1-F6EECF244321}">
                <p14:modId xmlns:p14="http://schemas.microsoft.com/office/powerpoint/2010/main" val="864173441"/>
              </p:ext>
            </p:extLst>
          </p:nvPr>
        </p:nvGraphicFramePr>
        <p:xfrm>
          <a:off x="318085" y="4448003"/>
          <a:ext cx="5251859" cy="1482663"/>
        </p:xfrm>
        <a:graphic>
          <a:graphicData uri="http://schemas.openxmlformats.org/drawingml/2006/table">
            <a:tbl>
              <a:tblPr firstRow="1" bandRow="1">
                <a:tableStyleId>{5940675A-B579-460E-94D1-54222C63F5DA}</a:tableStyleId>
              </a:tblPr>
              <a:tblGrid>
                <a:gridCol w="1312965">
                  <a:extLst>
                    <a:ext uri="{9D8B030D-6E8A-4147-A177-3AD203B41FA5}">
                      <a16:colId xmlns:a16="http://schemas.microsoft.com/office/drawing/2014/main" val="20000"/>
                    </a:ext>
                  </a:extLst>
                </a:gridCol>
                <a:gridCol w="1312965">
                  <a:extLst>
                    <a:ext uri="{9D8B030D-6E8A-4147-A177-3AD203B41FA5}">
                      <a16:colId xmlns:a16="http://schemas.microsoft.com/office/drawing/2014/main" val="20001"/>
                    </a:ext>
                  </a:extLst>
                </a:gridCol>
                <a:gridCol w="2625929">
                  <a:extLst>
                    <a:ext uri="{9D8B030D-6E8A-4147-A177-3AD203B41FA5}">
                      <a16:colId xmlns:a16="http://schemas.microsoft.com/office/drawing/2014/main" val="20002"/>
                    </a:ext>
                  </a:extLst>
                </a:gridCol>
              </a:tblGrid>
              <a:tr h="370840">
                <a:tc gridSpan="3">
                  <a:txBody>
                    <a:bodyPr/>
                    <a:lstStyle/>
                    <a:p>
                      <a:pPr algn="ctr">
                        <a:lnSpc>
                          <a:spcPct val="150000"/>
                        </a:lnSpc>
                      </a:pPr>
                      <a:r>
                        <a:rPr lang="zh-CN" altLang="en-US" sz="2000" dirty="0"/>
                        <a:t>源</a:t>
                      </a:r>
                      <a:r>
                        <a:rPr lang="en-US" altLang="zh-CN" sz="2000" dirty="0"/>
                        <a:t>IP</a:t>
                      </a:r>
                      <a:r>
                        <a:rPr lang="zh-CN" altLang="en-US" sz="2000" dirty="0"/>
                        <a:t>地址</a:t>
                      </a:r>
                    </a:p>
                  </a:txBody>
                  <a:tcPr anchor="ctr"/>
                </a:tc>
                <a:tc hMerge="1">
                  <a:txBody>
                    <a:bodyPr/>
                    <a:lstStyle/>
                    <a:p>
                      <a:endParaRPr lang="zh-CN" altLang="en-US"/>
                    </a:p>
                  </a:txBody>
                  <a:tcPr/>
                </a:tc>
                <a:tc hMerge="1">
                  <a:txBody>
                    <a:bodyPr/>
                    <a:lstStyle/>
                    <a:p>
                      <a:pPr algn="ctr">
                        <a:lnSpc>
                          <a:spcPct val="150000"/>
                        </a:lnSpc>
                      </a:pPr>
                      <a:endParaRPr lang="zh-CN" altLang="en-US" sz="2000" dirty="0"/>
                    </a:p>
                  </a:txBody>
                  <a:tcPr anchor="ctr"/>
                </a:tc>
                <a:extLst>
                  <a:ext uri="{0D108BD9-81ED-4DB2-BD59-A6C34878D82A}">
                    <a16:rowId xmlns:a16="http://schemas.microsoft.com/office/drawing/2014/main" val="10000"/>
                  </a:ext>
                </a:extLst>
              </a:tr>
              <a:tr h="370840">
                <a:tc gridSpan="3">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2000" dirty="0"/>
                        <a:t>目的</a:t>
                      </a:r>
                      <a:r>
                        <a:rPr lang="en-US" altLang="zh-CN" sz="2000" dirty="0"/>
                        <a:t>IP</a:t>
                      </a:r>
                      <a:r>
                        <a:rPr lang="zh-CN" altLang="en-US" sz="2000" dirty="0"/>
                        <a:t>地址</a:t>
                      </a:r>
                    </a:p>
                  </a:txBody>
                  <a:tcPr anchor="ctr"/>
                </a:tc>
                <a:tc hMerge="1">
                  <a:txBody>
                    <a:bodyPr/>
                    <a:lstStyle/>
                    <a:p>
                      <a:endParaRPr lang="zh-CN" altLang="en-US"/>
                    </a:p>
                  </a:txBody>
                  <a:tcPr/>
                </a:tc>
                <a:tc hMerge="1">
                  <a:txBody>
                    <a:bodyPr/>
                    <a:lstStyle/>
                    <a:p>
                      <a:pPr algn="ctr">
                        <a:lnSpc>
                          <a:spcPct val="150000"/>
                        </a:lnSpc>
                      </a:pPr>
                      <a:endParaRPr lang="zh-CN" altLang="en-US" sz="2000" dirty="0"/>
                    </a:p>
                  </a:txBody>
                  <a:tcPr anchor="ctr"/>
                </a:tc>
                <a:extLst>
                  <a:ext uri="{0D108BD9-81ED-4DB2-BD59-A6C34878D82A}">
                    <a16:rowId xmlns:a16="http://schemas.microsoft.com/office/drawing/2014/main" val="10001"/>
                  </a:ext>
                </a:extLst>
              </a:tr>
              <a:tr h="370840">
                <a:tc>
                  <a:txBody>
                    <a:bodyPr/>
                    <a:lstStyle/>
                    <a:p>
                      <a:pPr algn="ctr">
                        <a:lnSpc>
                          <a:spcPct val="150000"/>
                        </a:lnSpc>
                      </a:pPr>
                      <a:r>
                        <a:rPr lang="zh-CN" altLang="en-US" sz="2000" dirty="0"/>
                        <a:t>全</a:t>
                      </a:r>
                      <a:r>
                        <a:rPr lang="en-US" altLang="zh-CN" sz="2000" dirty="0"/>
                        <a:t>0</a:t>
                      </a:r>
                      <a:endParaRPr lang="zh-CN" altLang="en-US" sz="2000" dirty="0"/>
                    </a:p>
                  </a:txBody>
                  <a:tcPr anchor="ctr"/>
                </a:tc>
                <a:tc>
                  <a:txBody>
                    <a:bodyPr/>
                    <a:lstStyle/>
                    <a:p>
                      <a:pPr algn="ctr">
                        <a:lnSpc>
                          <a:spcPct val="150000"/>
                        </a:lnSpc>
                      </a:pPr>
                      <a:r>
                        <a:rPr lang="zh-CN" altLang="en-US" sz="2000" dirty="0"/>
                        <a:t>协议号</a:t>
                      </a:r>
                    </a:p>
                  </a:txBody>
                  <a:tcPr anchor="ctr"/>
                </a:tc>
                <a:tc>
                  <a:txBody>
                    <a:bodyPr/>
                    <a:lstStyle/>
                    <a:p>
                      <a:pPr algn="ctr">
                        <a:lnSpc>
                          <a:spcPct val="150000"/>
                        </a:lnSpc>
                      </a:pPr>
                      <a:r>
                        <a:rPr lang="en-US" altLang="zh-CN" sz="2000" dirty="0"/>
                        <a:t>UDP</a:t>
                      </a:r>
                      <a:r>
                        <a:rPr lang="zh-CN" altLang="en-US" sz="2000" dirty="0"/>
                        <a:t>长度</a:t>
                      </a:r>
                    </a:p>
                  </a:txBody>
                  <a:tcPr anchor="ctr"/>
                </a:tc>
                <a:extLst>
                  <a:ext uri="{0D108BD9-81ED-4DB2-BD59-A6C34878D82A}">
                    <a16:rowId xmlns:a16="http://schemas.microsoft.com/office/drawing/2014/main" val="10002"/>
                  </a:ext>
                </a:extLst>
              </a:tr>
            </a:tbl>
          </a:graphicData>
        </a:graphic>
      </p:graphicFrame>
      <p:sp>
        <p:nvSpPr>
          <p:cNvPr id="28" name="文本框 27"/>
          <p:cNvSpPr txBox="1"/>
          <p:nvPr/>
        </p:nvSpPr>
        <p:spPr>
          <a:xfrm>
            <a:off x="137288" y="3897835"/>
            <a:ext cx="309134" cy="499624"/>
          </a:xfrm>
          <a:prstGeom prst="rect">
            <a:avLst/>
          </a:prstGeom>
          <a:noFill/>
        </p:spPr>
        <p:txBody>
          <a:bodyPr wrap="square" rtlCol="0">
            <a:spAutoFit/>
          </a:bodyPr>
          <a:lstStyle/>
          <a:p>
            <a:pPr>
              <a:lnSpc>
                <a:spcPct val="150000"/>
              </a:lnSpc>
            </a:pPr>
            <a:r>
              <a:rPr lang="en-US" altLang="zh-CN" sz="2000">
                <a:latin typeface="微软雅黑" panose="020B0503020204020204" charset="-122"/>
                <a:ea typeface="微软雅黑" panose="020B0503020204020204" charset="-122"/>
                <a:cs typeface="微软雅黑" panose="020B0503020204020204" charset="-122"/>
              </a:rPr>
              <a:t>0</a:t>
            </a:r>
            <a:endParaRPr lang="zh-CN" altLang="en-US" sz="2000" b="1" dirty="0">
              <a:latin typeface="微软雅黑" panose="020B0503020204020204" charset="-122"/>
              <a:ea typeface="微软雅黑" panose="020B0503020204020204" charset="-122"/>
              <a:cs typeface="微软雅黑" panose="020B0503020204020204" charset="-122"/>
            </a:endParaRPr>
          </a:p>
        </p:txBody>
      </p:sp>
      <p:sp>
        <p:nvSpPr>
          <p:cNvPr id="29" name="文本框 28"/>
          <p:cNvSpPr txBox="1"/>
          <p:nvPr/>
        </p:nvSpPr>
        <p:spPr>
          <a:xfrm>
            <a:off x="2659432" y="3941306"/>
            <a:ext cx="569164" cy="499624"/>
          </a:xfrm>
          <a:prstGeom prst="rect">
            <a:avLst/>
          </a:prstGeom>
          <a:noFill/>
        </p:spPr>
        <p:txBody>
          <a:bodyPr wrap="square" rtlCol="0">
            <a:spAutoFit/>
          </a:bodyPr>
          <a:lstStyle/>
          <a:p>
            <a:pPr>
              <a:lnSpc>
                <a:spcPct val="150000"/>
              </a:lnSpc>
            </a:pPr>
            <a:r>
              <a:rPr lang="en-US" altLang="zh-CN" sz="2000">
                <a:latin typeface="微软雅黑" panose="020B0503020204020204" charset="-122"/>
                <a:ea typeface="微软雅黑" panose="020B0503020204020204" charset="-122"/>
                <a:cs typeface="微软雅黑" panose="020B0503020204020204" charset="-122"/>
              </a:rPr>
              <a:t>15</a:t>
            </a:r>
            <a:endParaRPr lang="zh-CN" altLang="en-US" sz="2000" b="1" dirty="0">
              <a:latin typeface="微软雅黑" panose="020B0503020204020204" charset="-122"/>
              <a:ea typeface="微软雅黑" panose="020B0503020204020204" charset="-122"/>
              <a:cs typeface="微软雅黑" panose="020B0503020204020204" charset="-122"/>
            </a:endParaRPr>
          </a:p>
        </p:txBody>
      </p:sp>
      <p:sp>
        <p:nvSpPr>
          <p:cNvPr id="30" name="文本框 29"/>
          <p:cNvSpPr txBox="1"/>
          <p:nvPr/>
        </p:nvSpPr>
        <p:spPr>
          <a:xfrm>
            <a:off x="5249805" y="3917713"/>
            <a:ext cx="569164" cy="499624"/>
          </a:xfrm>
          <a:prstGeom prst="rect">
            <a:avLst/>
          </a:prstGeom>
          <a:noFill/>
        </p:spPr>
        <p:txBody>
          <a:bodyPr wrap="square" rtlCol="0">
            <a:spAutoFit/>
          </a:bodyPr>
          <a:lstStyle/>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31</a:t>
            </a:r>
            <a:endParaRPr lang="zh-CN" altLang="en-US" sz="2000" b="1" dirty="0">
              <a:latin typeface="微软雅黑" panose="020B0503020204020204" charset="-122"/>
              <a:ea typeface="微软雅黑" panose="020B0503020204020204" charset="-122"/>
              <a:cs typeface="微软雅黑" panose="020B0503020204020204" charset="-122"/>
            </a:endParaRPr>
          </a:p>
        </p:txBody>
      </p:sp>
      <p:sp>
        <p:nvSpPr>
          <p:cNvPr id="31" name="矩形 30"/>
          <p:cNvSpPr/>
          <p:nvPr/>
        </p:nvSpPr>
        <p:spPr>
          <a:xfrm>
            <a:off x="1855074" y="6185029"/>
            <a:ext cx="2177879" cy="461665"/>
          </a:xfrm>
          <a:prstGeom prst="rect">
            <a:avLst/>
          </a:prstGeom>
        </p:spPr>
        <p:txBody>
          <a:bodyPr wrap="square">
            <a:spAutoFit/>
          </a:bodyPr>
          <a:lstStyle/>
          <a:p>
            <a:pPr algn="ct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伪首部</a:t>
            </a:r>
            <a:endParaRPr lang="zh-CN" altLang="en-US" sz="2400" dirty="0"/>
          </a:p>
        </p:txBody>
      </p:sp>
      <p:sp>
        <p:nvSpPr>
          <p:cNvPr id="32" name="文本框 31"/>
          <p:cNvSpPr txBox="1"/>
          <p:nvPr/>
        </p:nvSpPr>
        <p:spPr>
          <a:xfrm>
            <a:off x="1457659" y="3948379"/>
            <a:ext cx="569164" cy="499624"/>
          </a:xfrm>
          <a:prstGeom prst="rect">
            <a:avLst/>
          </a:prstGeom>
          <a:noFill/>
        </p:spPr>
        <p:txBody>
          <a:bodyPr wrap="square" rtlCol="0">
            <a:spAutoFit/>
          </a:bodyPr>
          <a:lstStyle/>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7</a:t>
            </a:r>
            <a:endParaRPr lang="zh-CN" altLang="en-US" sz="2000" b="1" dirty="0">
              <a:latin typeface="微软雅黑" panose="020B0503020204020204" charset="-122"/>
              <a:ea typeface="微软雅黑" panose="020B0503020204020204" charset="-122"/>
              <a:cs typeface="微软雅黑" panose="020B0503020204020204" charset="-122"/>
            </a:endParaRPr>
          </a:p>
        </p:txBody>
      </p:sp>
      <p:sp>
        <p:nvSpPr>
          <p:cNvPr id="22" name="文本框 21"/>
          <p:cNvSpPr txBox="1"/>
          <p:nvPr/>
        </p:nvSpPr>
        <p:spPr>
          <a:xfrm>
            <a:off x="6055189" y="4416682"/>
            <a:ext cx="5560695" cy="1754326"/>
          </a:xfrm>
          <a:prstGeom prst="rect">
            <a:avLst/>
          </a:prstGeom>
          <a:noFill/>
        </p:spPr>
        <p:txBody>
          <a:bodyPr wrap="square" rtlCol="0">
            <a:spAutoFit/>
          </a:bodyPr>
          <a:lstStyle/>
          <a:p>
            <a:pPr>
              <a:lnSpc>
                <a:spcPct val="150000"/>
              </a:lnSpc>
            </a:pP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源</a:t>
            </a:r>
            <a:r>
              <a:rPr lang="en-US" altLang="zh-CN" sz="2400" dirty="0">
                <a:solidFill>
                  <a:srgbClr val="C00000"/>
                </a:solidFill>
                <a:latin typeface="微软雅黑" panose="020B0503020204020204" charset="-122"/>
                <a:ea typeface="微软雅黑" panose="020B0503020204020204" charset="-122"/>
                <a:cs typeface="微软雅黑" panose="020B0503020204020204" charset="-122"/>
              </a:rPr>
              <a:t>IP</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地址、目的</a:t>
            </a:r>
            <a:r>
              <a:rPr lang="en-US" altLang="zh-CN" sz="2400" dirty="0">
                <a:solidFill>
                  <a:srgbClr val="C00000"/>
                </a:solidFill>
                <a:latin typeface="微软雅黑" panose="020B0503020204020204" charset="-122"/>
                <a:ea typeface="微软雅黑" panose="020B0503020204020204" charset="-122"/>
                <a:cs typeface="微软雅黑" panose="020B0503020204020204" charset="-122"/>
              </a:rPr>
              <a:t>IP</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地址、协议号</a:t>
            </a:r>
            <a:r>
              <a:rPr lang="zh-CN" altLang="en-US" sz="2400" dirty="0">
                <a:latin typeface="微软雅黑" panose="020B0503020204020204" charset="-122"/>
                <a:ea typeface="微软雅黑" panose="020B0503020204020204" charset="-122"/>
                <a:cs typeface="微软雅黑" panose="020B0503020204020204" charset="-122"/>
              </a:rPr>
              <a:t>：对应封装</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数据报的</a:t>
            </a:r>
            <a:r>
              <a:rPr lang="en-US" altLang="zh-CN" sz="2400" dirty="0">
                <a:latin typeface="微软雅黑" panose="020B0503020204020204" charset="-122"/>
                <a:ea typeface="微软雅黑" panose="020B0503020204020204" charset="-122"/>
                <a:cs typeface="微软雅黑" panose="020B0503020204020204" charset="-122"/>
              </a:rPr>
              <a:t>IP</a:t>
            </a:r>
            <a:r>
              <a:rPr lang="zh-CN" altLang="en-US" sz="2400" dirty="0">
                <a:latin typeface="微软雅黑" panose="020B0503020204020204" charset="-122"/>
                <a:ea typeface="微软雅黑" panose="020B0503020204020204" charset="-122"/>
                <a:cs typeface="微软雅黑" panose="020B0503020204020204" charset="-122"/>
              </a:rPr>
              <a:t>分组的字段。</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协议号：</a:t>
            </a:r>
            <a:r>
              <a:rPr lang="en-US" altLang="zh-CN" sz="2400" dirty="0">
                <a:latin typeface="微软雅黑" panose="020B0503020204020204" charset="-122"/>
                <a:ea typeface="微软雅黑" panose="020B0503020204020204" charset="-122"/>
                <a:cs typeface="微软雅黑" panose="020B0503020204020204" charset="-122"/>
              </a:rPr>
              <a:t>17</a:t>
            </a:r>
            <a:r>
              <a:rPr lang="zh-CN" altLang="en-US" sz="2400" dirty="0">
                <a:latin typeface="微软雅黑" panose="020B0503020204020204" charset="-122"/>
                <a:ea typeface="微软雅黑" panose="020B0503020204020204" charset="-122"/>
                <a:cs typeface="微软雅黑" panose="020B0503020204020204" charset="-122"/>
              </a:rPr>
              <a:t>。</a:t>
            </a:r>
          </a:p>
        </p:txBody>
      </p:sp>
      <p:sp>
        <p:nvSpPr>
          <p:cNvPr id="19" name="文本框 2">
            <a:extLst>
              <a:ext uri="{FF2B5EF4-FFF2-40B4-BE49-F238E27FC236}">
                <a16:creationId xmlns:a16="http://schemas.microsoft.com/office/drawing/2014/main" id="{143C8A34-6DBF-124C-9C0C-1B12DACDBF33}"/>
              </a:ext>
            </a:extLst>
          </p:cNvPr>
          <p:cNvSpPr txBox="1"/>
          <p:nvPr>
            <p:custDataLst>
              <p:tags r:id="rId1"/>
            </p:custDataLst>
          </p:nvPr>
        </p:nvSpPr>
        <p:spPr>
          <a:xfrm>
            <a:off x="318085" y="452360"/>
            <a:ext cx="611449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3.4.3</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校验和</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选择、填空</a:t>
            </a:r>
            <a:r>
              <a:rPr lang="en-US" altLang="zh-CN" sz="28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1295088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p:cNvSpPr txBox="1"/>
          <p:nvPr/>
        </p:nvSpPr>
        <p:spPr>
          <a:xfrm>
            <a:off x="857885" y="2120265"/>
            <a:ext cx="11209020" cy="1754326"/>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二、</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校验和计算规则：</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、所有参与运算的内容按</a:t>
            </a:r>
            <a:r>
              <a:rPr lang="en-US" altLang="zh-CN" sz="2400" dirty="0">
                <a:solidFill>
                  <a:srgbClr val="C00000"/>
                </a:solidFill>
                <a:latin typeface="微软雅黑" panose="020B0503020204020204" charset="-122"/>
                <a:ea typeface="微软雅黑" panose="020B0503020204020204" charset="-122"/>
                <a:cs typeface="微软雅黑" panose="020B0503020204020204" charset="-122"/>
              </a:rPr>
              <a:t>16</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位对齐求和</a:t>
            </a:r>
            <a:r>
              <a:rPr lang="zh-CN" altLang="en-US" sz="2400" dirty="0">
                <a:latin typeface="微软雅黑" panose="020B0503020204020204" charset="-122"/>
                <a:ea typeface="微软雅黑" panose="020B0503020204020204" charset="-122"/>
                <a:cs typeface="微软雅黑" panose="020B0503020204020204" charset="-122"/>
              </a:rPr>
              <a:t>。</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校验和计算的内容包括</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部分：</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伪</a:t>
            </a:r>
            <a:r>
              <a:rPr lang="zh-CN" altLang="en-US" sz="2400" dirty="0">
                <a:latin typeface="微软雅黑" panose="020B0503020204020204" charset="-122"/>
                <a:ea typeface="微软雅黑" panose="020B0503020204020204" charset="-122"/>
                <a:cs typeface="微软雅黑" panose="020B0503020204020204" charset="-122"/>
              </a:rPr>
              <a:t>首部、</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首部、应用数据</a:t>
            </a:r>
          </a:p>
        </p:txBody>
      </p:sp>
      <p:grpSp>
        <p:nvGrpSpPr>
          <p:cNvPr id="9" name="组合 8"/>
          <p:cNvGrpSpPr/>
          <p:nvPr/>
        </p:nvGrpSpPr>
        <p:grpSpPr>
          <a:xfrm>
            <a:off x="7389607" y="296257"/>
            <a:ext cx="4550008" cy="1247734"/>
            <a:chOff x="6305275" y="281374"/>
            <a:chExt cx="4550008" cy="1247734"/>
          </a:xfrm>
        </p:grpSpPr>
        <p:sp>
          <p:nvSpPr>
            <p:cNvPr id="10" name="左大括号 9"/>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矩形 10"/>
            <p:cNvSpPr/>
            <p:nvPr/>
          </p:nvSpPr>
          <p:spPr>
            <a:xfrm>
              <a:off x="9112497" y="281374"/>
              <a:ext cx="992580"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特点</a:t>
              </a:r>
              <a:endParaRPr lang="zh-CN" altLang="en-US" kern="900" spc="-100" dirty="0">
                <a:latin typeface="黑体" panose="02010609060101010101" pitchFamily="49" charset="-122"/>
                <a:ea typeface="黑体" panose="02010609060101010101" pitchFamily="49" charset="-122"/>
              </a:endParaRPr>
            </a:p>
          </p:txBody>
        </p:sp>
        <p:sp>
          <p:nvSpPr>
            <p:cNvPr id="12" name="矩形 11"/>
            <p:cNvSpPr/>
            <p:nvPr/>
          </p:nvSpPr>
          <p:spPr>
            <a:xfrm>
              <a:off x="9112497" y="1231591"/>
              <a:ext cx="1223413"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校验和</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3" name="矩形 12"/>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4" name="矩形 13"/>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sp>
        <p:nvSpPr>
          <p:cNvPr id="15" name="矩形 14"/>
          <p:cNvSpPr/>
          <p:nvPr/>
        </p:nvSpPr>
        <p:spPr>
          <a:xfrm>
            <a:off x="166752" y="62310"/>
            <a:ext cx="1614545"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3.4.2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UDP</a:t>
            </a:r>
            <a:r>
              <a:rPr lang="zh-CN" altLang="en-US" sz="1200" dirty="0">
                <a:solidFill>
                  <a:schemeClr val="bg1">
                    <a:lumMod val="75000"/>
                  </a:schemeClr>
                </a:solidFill>
                <a:latin typeface="SimSun" charset="-122"/>
                <a:ea typeface="SimSun" charset="-122"/>
                <a:cs typeface="SimSun" charset="-122"/>
              </a:rPr>
              <a:t>校验和</a:t>
            </a:r>
          </a:p>
        </p:txBody>
      </p:sp>
      <p:sp>
        <p:nvSpPr>
          <p:cNvPr id="22" name="TextBox 4"/>
          <p:cNvSpPr txBox="1"/>
          <p:nvPr/>
        </p:nvSpPr>
        <p:spPr>
          <a:xfrm>
            <a:off x="1402155" y="4120275"/>
            <a:ext cx="4620173" cy="2123658"/>
          </a:xfrm>
          <a:prstGeom prst="rect">
            <a:avLst/>
          </a:prstGeom>
          <a:noFill/>
          <a:ln>
            <a:solidFill>
              <a:schemeClr val="tx1"/>
            </a:solidFill>
          </a:ln>
        </p:spPr>
        <p:txBody>
          <a:bodyPr wrap="square" rtlCol="0">
            <a:spAutoFit/>
          </a:bodyPr>
          <a:lstStyle/>
          <a:p>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计算校验和示例：</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数值</a:t>
            </a: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0110 0110 0110 0000</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数值</a:t>
            </a: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0101 0101 0101 0101</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数值</a:t>
            </a: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1000 1111 0000 1100</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16" name="文本框 2">
            <a:extLst>
              <a:ext uri="{FF2B5EF4-FFF2-40B4-BE49-F238E27FC236}">
                <a16:creationId xmlns:a16="http://schemas.microsoft.com/office/drawing/2014/main" id="{D45C9B76-9B13-C44E-B41A-52AC4E84C504}"/>
              </a:ext>
            </a:extLst>
          </p:cNvPr>
          <p:cNvSpPr txBox="1"/>
          <p:nvPr>
            <p:custDataLst>
              <p:tags r:id="rId1"/>
            </p:custDataLst>
          </p:nvPr>
        </p:nvSpPr>
        <p:spPr>
          <a:xfrm>
            <a:off x="318085" y="452360"/>
            <a:ext cx="611449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3.4.3</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校验和</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选择、填空</a:t>
            </a:r>
            <a:r>
              <a:rPr lang="en-US" altLang="zh-CN" sz="28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1614333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p:cNvGrpSpPr/>
          <p:nvPr/>
        </p:nvGrpSpPr>
        <p:grpSpPr>
          <a:xfrm>
            <a:off x="7389607" y="296257"/>
            <a:ext cx="4550008" cy="1247734"/>
            <a:chOff x="6305275" y="281374"/>
            <a:chExt cx="4550008" cy="1247734"/>
          </a:xfrm>
        </p:grpSpPr>
        <p:sp>
          <p:nvSpPr>
            <p:cNvPr id="11" name="左大括号 10"/>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矩形 11"/>
            <p:cNvSpPr/>
            <p:nvPr/>
          </p:nvSpPr>
          <p:spPr>
            <a:xfrm>
              <a:off x="9112497" y="281374"/>
              <a:ext cx="992580"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特点</a:t>
              </a:r>
              <a:endParaRPr lang="zh-CN" altLang="en-US" kern="900" spc="-100" dirty="0">
                <a:latin typeface="黑体" panose="02010609060101010101" pitchFamily="49" charset="-122"/>
                <a:ea typeface="黑体" panose="02010609060101010101" pitchFamily="49" charset="-122"/>
              </a:endParaRPr>
            </a:p>
          </p:txBody>
        </p:sp>
        <p:sp>
          <p:nvSpPr>
            <p:cNvPr id="13" name="矩形 12"/>
            <p:cNvSpPr/>
            <p:nvPr/>
          </p:nvSpPr>
          <p:spPr>
            <a:xfrm>
              <a:off x="9112497" y="1231591"/>
              <a:ext cx="1223413"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校验和</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4" name="矩形 13"/>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5" name="矩形 14"/>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graphicFrame>
        <p:nvGraphicFramePr>
          <p:cNvPr id="7" name="表格 6"/>
          <p:cNvGraphicFramePr>
            <a:graphicFrameLocks noGrp="1"/>
          </p:cNvGraphicFramePr>
          <p:nvPr>
            <p:extLst>
              <p:ext uri="{D42A27DB-BD31-4B8C-83A1-F6EECF244321}">
                <p14:modId xmlns:p14="http://schemas.microsoft.com/office/powerpoint/2010/main" val="873665695"/>
              </p:ext>
            </p:extLst>
          </p:nvPr>
        </p:nvGraphicFramePr>
        <p:xfrm>
          <a:off x="1062890" y="2265572"/>
          <a:ext cx="10739385" cy="1856784"/>
        </p:xfrm>
        <a:graphic>
          <a:graphicData uri="http://schemas.openxmlformats.org/drawingml/2006/table">
            <a:tbl>
              <a:tblPr>
                <a:tableStyleId>{5940675A-B579-460E-94D1-54222C63F5DA}</a:tableStyleId>
              </a:tblPr>
              <a:tblGrid>
                <a:gridCol w="586938">
                  <a:extLst>
                    <a:ext uri="{9D8B030D-6E8A-4147-A177-3AD203B41FA5}">
                      <a16:colId xmlns:a16="http://schemas.microsoft.com/office/drawing/2014/main" val="20000"/>
                    </a:ext>
                  </a:extLst>
                </a:gridCol>
                <a:gridCol w="586938">
                  <a:extLst>
                    <a:ext uri="{9D8B030D-6E8A-4147-A177-3AD203B41FA5}">
                      <a16:colId xmlns:a16="http://schemas.microsoft.com/office/drawing/2014/main" val="20001"/>
                    </a:ext>
                  </a:extLst>
                </a:gridCol>
                <a:gridCol w="586938">
                  <a:extLst>
                    <a:ext uri="{9D8B030D-6E8A-4147-A177-3AD203B41FA5}">
                      <a16:colId xmlns:a16="http://schemas.microsoft.com/office/drawing/2014/main" val="20002"/>
                    </a:ext>
                  </a:extLst>
                </a:gridCol>
                <a:gridCol w="586938">
                  <a:extLst>
                    <a:ext uri="{9D8B030D-6E8A-4147-A177-3AD203B41FA5}">
                      <a16:colId xmlns:a16="http://schemas.microsoft.com/office/drawing/2014/main" val="20003"/>
                    </a:ext>
                  </a:extLst>
                </a:gridCol>
                <a:gridCol w="586938">
                  <a:extLst>
                    <a:ext uri="{9D8B030D-6E8A-4147-A177-3AD203B41FA5}">
                      <a16:colId xmlns:a16="http://schemas.microsoft.com/office/drawing/2014/main" val="20004"/>
                    </a:ext>
                  </a:extLst>
                </a:gridCol>
                <a:gridCol w="253813">
                  <a:extLst>
                    <a:ext uri="{9D8B030D-6E8A-4147-A177-3AD203B41FA5}">
                      <a16:colId xmlns:a16="http://schemas.microsoft.com/office/drawing/2014/main" val="20005"/>
                    </a:ext>
                  </a:extLst>
                </a:gridCol>
                <a:gridCol w="586938">
                  <a:extLst>
                    <a:ext uri="{9D8B030D-6E8A-4147-A177-3AD203B41FA5}">
                      <a16:colId xmlns:a16="http://schemas.microsoft.com/office/drawing/2014/main" val="20006"/>
                    </a:ext>
                  </a:extLst>
                </a:gridCol>
                <a:gridCol w="586938">
                  <a:extLst>
                    <a:ext uri="{9D8B030D-6E8A-4147-A177-3AD203B41FA5}">
                      <a16:colId xmlns:a16="http://schemas.microsoft.com/office/drawing/2014/main" val="20007"/>
                    </a:ext>
                  </a:extLst>
                </a:gridCol>
                <a:gridCol w="586938">
                  <a:extLst>
                    <a:ext uri="{9D8B030D-6E8A-4147-A177-3AD203B41FA5}">
                      <a16:colId xmlns:a16="http://schemas.microsoft.com/office/drawing/2014/main" val="20008"/>
                    </a:ext>
                  </a:extLst>
                </a:gridCol>
                <a:gridCol w="586938">
                  <a:extLst>
                    <a:ext uri="{9D8B030D-6E8A-4147-A177-3AD203B41FA5}">
                      <a16:colId xmlns:a16="http://schemas.microsoft.com/office/drawing/2014/main" val="20009"/>
                    </a:ext>
                  </a:extLst>
                </a:gridCol>
                <a:gridCol w="253813">
                  <a:extLst>
                    <a:ext uri="{9D8B030D-6E8A-4147-A177-3AD203B41FA5}">
                      <a16:colId xmlns:a16="http://schemas.microsoft.com/office/drawing/2014/main" val="20010"/>
                    </a:ext>
                  </a:extLst>
                </a:gridCol>
                <a:gridCol w="586938">
                  <a:extLst>
                    <a:ext uri="{9D8B030D-6E8A-4147-A177-3AD203B41FA5}">
                      <a16:colId xmlns:a16="http://schemas.microsoft.com/office/drawing/2014/main" val="20011"/>
                    </a:ext>
                  </a:extLst>
                </a:gridCol>
                <a:gridCol w="586938">
                  <a:extLst>
                    <a:ext uri="{9D8B030D-6E8A-4147-A177-3AD203B41FA5}">
                      <a16:colId xmlns:a16="http://schemas.microsoft.com/office/drawing/2014/main" val="20012"/>
                    </a:ext>
                  </a:extLst>
                </a:gridCol>
                <a:gridCol w="586938">
                  <a:extLst>
                    <a:ext uri="{9D8B030D-6E8A-4147-A177-3AD203B41FA5}">
                      <a16:colId xmlns:a16="http://schemas.microsoft.com/office/drawing/2014/main" val="20013"/>
                    </a:ext>
                  </a:extLst>
                </a:gridCol>
                <a:gridCol w="586938">
                  <a:extLst>
                    <a:ext uri="{9D8B030D-6E8A-4147-A177-3AD203B41FA5}">
                      <a16:colId xmlns:a16="http://schemas.microsoft.com/office/drawing/2014/main" val="20014"/>
                    </a:ext>
                  </a:extLst>
                </a:gridCol>
                <a:gridCol w="253813">
                  <a:extLst>
                    <a:ext uri="{9D8B030D-6E8A-4147-A177-3AD203B41FA5}">
                      <a16:colId xmlns:a16="http://schemas.microsoft.com/office/drawing/2014/main" val="20015"/>
                    </a:ext>
                  </a:extLst>
                </a:gridCol>
                <a:gridCol w="586938">
                  <a:extLst>
                    <a:ext uri="{9D8B030D-6E8A-4147-A177-3AD203B41FA5}">
                      <a16:colId xmlns:a16="http://schemas.microsoft.com/office/drawing/2014/main" val="20016"/>
                    </a:ext>
                  </a:extLst>
                </a:gridCol>
                <a:gridCol w="586938">
                  <a:extLst>
                    <a:ext uri="{9D8B030D-6E8A-4147-A177-3AD203B41FA5}">
                      <a16:colId xmlns:a16="http://schemas.microsoft.com/office/drawing/2014/main" val="20017"/>
                    </a:ext>
                  </a:extLst>
                </a:gridCol>
                <a:gridCol w="586938">
                  <a:extLst>
                    <a:ext uri="{9D8B030D-6E8A-4147-A177-3AD203B41FA5}">
                      <a16:colId xmlns:a16="http://schemas.microsoft.com/office/drawing/2014/main" val="20018"/>
                    </a:ext>
                  </a:extLst>
                </a:gridCol>
                <a:gridCol w="586938">
                  <a:extLst>
                    <a:ext uri="{9D8B030D-6E8A-4147-A177-3AD203B41FA5}">
                      <a16:colId xmlns:a16="http://schemas.microsoft.com/office/drawing/2014/main" val="20019"/>
                    </a:ext>
                  </a:extLst>
                </a:gridCol>
              </a:tblGrid>
              <a:tr h="618928">
                <a:tc>
                  <a:txBody>
                    <a:bodyPr/>
                    <a:lstStyle/>
                    <a:p>
                      <a:pPr algn="ctr" fontAlgn="ctr">
                        <a:lnSpc>
                          <a:spcPct val="150000"/>
                        </a:lnSpc>
                      </a:pPr>
                      <a:r>
                        <a:rPr lang="zh-CN" altLang="en-US" sz="2000" u="none" strike="noStrike">
                          <a:effectLst/>
                        </a:rPr>
                        <a:t>　</a:t>
                      </a: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0"/>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1"/>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extLst>
                  <a:ext uri="{0D108BD9-81ED-4DB2-BD59-A6C34878D82A}">
                    <a16:rowId xmlns:a16="http://schemas.microsoft.com/office/drawing/2014/main" val="10002"/>
                  </a:ext>
                </a:extLst>
              </a:tr>
            </a:tbl>
          </a:graphicData>
        </a:graphic>
      </p:graphicFrame>
      <p:sp>
        <p:nvSpPr>
          <p:cNvPr id="8" name="文本框 7"/>
          <p:cNvSpPr txBox="1"/>
          <p:nvPr/>
        </p:nvSpPr>
        <p:spPr>
          <a:xfrm>
            <a:off x="14293516" y="4973053"/>
            <a:ext cx="184731" cy="369332"/>
          </a:xfrm>
          <a:prstGeom prst="rect">
            <a:avLst/>
          </a:prstGeom>
          <a:noFill/>
        </p:spPr>
        <p:txBody>
          <a:bodyPr wrap="none" rtlCol="0">
            <a:spAutoFit/>
          </a:bodyPr>
          <a:lstStyle/>
          <a:p>
            <a:endParaRPr kumimoji="1" lang="zh-CN" altLang="en-US" dirty="0"/>
          </a:p>
        </p:txBody>
      </p:sp>
      <p:sp>
        <p:nvSpPr>
          <p:cNvPr id="18" name="矩形 17"/>
          <p:cNvSpPr/>
          <p:nvPr/>
        </p:nvSpPr>
        <p:spPr>
          <a:xfrm>
            <a:off x="166752" y="62310"/>
            <a:ext cx="1614545"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3.4.2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UDP</a:t>
            </a:r>
            <a:r>
              <a:rPr lang="zh-CN" altLang="en-US" sz="1200" dirty="0">
                <a:solidFill>
                  <a:schemeClr val="bg1">
                    <a:lumMod val="75000"/>
                  </a:schemeClr>
                </a:solidFill>
                <a:latin typeface="SimSun" charset="-122"/>
                <a:ea typeface="SimSun" charset="-122"/>
                <a:cs typeface="SimSun" charset="-122"/>
              </a:rPr>
              <a:t>校验和</a:t>
            </a:r>
          </a:p>
        </p:txBody>
      </p:sp>
      <p:sp>
        <p:nvSpPr>
          <p:cNvPr id="19" name="TextBox 4"/>
          <p:cNvSpPr txBox="1"/>
          <p:nvPr/>
        </p:nvSpPr>
        <p:spPr>
          <a:xfrm>
            <a:off x="318085" y="1544807"/>
            <a:ext cx="3632835" cy="581057"/>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第一步：求三个数值之和。</a:t>
            </a:r>
          </a:p>
        </p:txBody>
      </p:sp>
      <p:sp>
        <p:nvSpPr>
          <p:cNvPr id="20" name="矩形 19"/>
          <p:cNvSpPr/>
          <p:nvPr/>
        </p:nvSpPr>
        <p:spPr>
          <a:xfrm>
            <a:off x="-31138" y="2398045"/>
            <a:ext cx="848309" cy="400110"/>
          </a:xfrm>
          <a:prstGeom prst="rect">
            <a:avLst/>
          </a:prstGeom>
        </p:spPr>
        <p:txBody>
          <a:bodyPr wrap="none">
            <a:spAutoFit/>
          </a:bodyPr>
          <a:lstStyle/>
          <a:p>
            <a:r>
              <a:rPr lang="zh-CN" altLang="en-US" sz="2000" dirty="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1</a:t>
            </a:r>
            <a:endParaRPr lang="zh-CN" altLang="en-US" sz="2000" dirty="0"/>
          </a:p>
        </p:txBody>
      </p:sp>
      <p:sp>
        <p:nvSpPr>
          <p:cNvPr id="21" name="矩形 20"/>
          <p:cNvSpPr/>
          <p:nvPr/>
        </p:nvSpPr>
        <p:spPr>
          <a:xfrm>
            <a:off x="-1" y="2989447"/>
            <a:ext cx="848309" cy="400110"/>
          </a:xfrm>
          <a:prstGeom prst="rect">
            <a:avLst/>
          </a:prstGeom>
        </p:spPr>
        <p:txBody>
          <a:bodyPr wrap="none">
            <a:spAutoFit/>
          </a:bodyPr>
          <a:lstStyle/>
          <a:p>
            <a:r>
              <a:rPr lang="zh-CN" altLang="en-US" sz="2000" dirty="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2</a:t>
            </a:r>
            <a:endParaRPr lang="zh-CN" altLang="en-US" sz="2000" dirty="0"/>
          </a:p>
        </p:txBody>
      </p:sp>
      <p:sp>
        <p:nvSpPr>
          <p:cNvPr id="22" name="矩形 21"/>
          <p:cNvSpPr/>
          <p:nvPr/>
        </p:nvSpPr>
        <p:spPr>
          <a:xfrm>
            <a:off x="3275" y="3514258"/>
            <a:ext cx="676788" cy="400110"/>
          </a:xfrm>
          <a:prstGeom prst="rect">
            <a:avLst/>
          </a:prstGeom>
        </p:spPr>
        <p:txBody>
          <a:bodyPr wrap="none">
            <a:spAutoFit/>
          </a:bodyPr>
          <a:lstStyle/>
          <a:p>
            <a:r>
              <a:rPr lang="en-US" altLang="zh-CN" sz="2000">
                <a:latin typeface="微软雅黑" panose="020B0503020204020204" charset="-122"/>
                <a:ea typeface="微软雅黑" panose="020B0503020204020204" charset="-122"/>
                <a:cs typeface="微软雅黑" panose="020B0503020204020204" charset="-122"/>
              </a:rPr>
              <a:t>1+2</a:t>
            </a:r>
            <a:endParaRPr lang="zh-CN" altLang="en-US" sz="2000" dirty="0"/>
          </a:p>
        </p:txBody>
      </p:sp>
      <p:sp>
        <p:nvSpPr>
          <p:cNvPr id="16" name="文本框 2">
            <a:extLst>
              <a:ext uri="{FF2B5EF4-FFF2-40B4-BE49-F238E27FC236}">
                <a16:creationId xmlns:a16="http://schemas.microsoft.com/office/drawing/2014/main" id="{C71F8A44-18BB-A848-9ECA-7AEADDCCF192}"/>
              </a:ext>
            </a:extLst>
          </p:cNvPr>
          <p:cNvSpPr txBox="1"/>
          <p:nvPr>
            <p:custDataLst>
              <p:tags r:id="rId1"/>
            </p:custDataLst>
          </p:nvPr>
        </p:nvSpPr>
        <p:spPr>
          <a:xfrm>
            <a:off x="318085" y="452360"/>
            <a:ext cx="611449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3.4.3</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校验和</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选择、填空</a:t>
            </a:r>
            <a:r>
              <a:rPr lang="en-US" altLang="zh-CN" sz="28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520596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p:cNvGrpSpPr/>
          <p:nvPr/>
        </p:nvGrpSpPr>
        <p:grpSpPr>
          <a:xfrm>
            <a:off x="7389607" y="296257"/>
            <a:ext cx="4550008" cy="1247734"/>
            <a:chOff x="6305275" y="281374"/>
            <a:chExt cx="4550008" cy="1247734"/>
          </a:xfrm>
        </p:grpSpPr>
        <p:sp>
          <p:nvSpPr>
            <p:cNvPr id="11" name="左大括号 10"/>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矩形 11"/>
            <p:cNvSpPr/>
            <p:nvPr/>
          </p:nvSpPr>
          <p:spPr>
            <a:xfrm>
              <a:off x="9112497" y="281374"/>
              <a:ext cx="992580"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特点</a:t>
              </a:r>
              <a:endParaRPr lang="zh-CN" altLang="en-US" kern="900" spc="-100" dirty="0">
                <a:latin typeface="黑体" panose="02010609060101010101" pitchFamily="49" charset="-122"/>
                <a:ea typeface="黑体" panose="02010609060101010101" pitchFamily="49" charset="-122"/>
              </a:endParaRPr>
            </a:p>
          </p:txBody>
        </p:sp>
        <p:sp>
          <p:nvSpPr>
            <p:cNvPr id="13" name="矩形 12"/>
            <p:cNvSpPr/>
            <p:nvPr/>
          </p:nvSpPr>
          <p:spPr>
            <a:xfrm>
              <a:off x="9112497" y="1231591"/>
              <a:ext cx="1223413"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校验和</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4" name="矩形 13"/>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5" name="矩形 14"/>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graphicFrame>
        <p:nvGraphicFramePr>
          <p:cNvPr id="7" name="表格 6"/>
          <p:cNvGraphicFramePr>
            <a:graphicFrameLocks noGrp="1"/>
          </p:cNvGraphicFramePr>
          <p:nvPr>
            <p:extLst>
              <p:ext uri="{D42A27DB-BD31-4B8C-83A1-F6EECF244321}">
                <p14:modId xmlns:p14="http://schemas.microsoft.com/office/powerpoint/2010/main" val="145944131"/>
              </p:ext>
            </p:extLst>
          </p:nvPr>
        </p:nvGraphicFramePr>
        <p:xfrm>
          <a:off x="1062890" y="2265572"/>
          <a:ext cx="10739385" cy="1856784"/>
        </p:xfrm>
        <a:graphic>
          <a:graphicData uri="http://schemas.openxmlformats.org/drawingml/2006/table">
            <a:tbl>
              <a:tblPr>
                <a:tableStyleId>{5940675A-B579-460E-94D1-54222C63F5DA}</a:tableStyleId>
              </a:tblPr>
              <a:tblGrid>
                <a:gridCol w="586938">
                  <a:extLst>
                    <a:ext uri="{9D8B030D-6E8A-4147-A177-3AD203B41FA5}">
                      <a16:colId xmlns:a16="http://schemas.microsoft.com/office/drawing/2014/main" val="20000"/>
                    </a:ext>
                  </a:extLst>
                </a:gridCol>
                <a:gridCol w="586938">
                  <a:extLst>
                    <a:ext uri="{9D8B030D-6E8A-4147-A177-3AD203B41FA5}">
                      <a16:colId xmlns:a16="http://schemas.microsoft.com/office/drawing/2014/main" val="20001"/>
                    </a:ext>
                  </a:extLst>
                </a:gridCol>
                <a:gridCol w="586938">
                  <a:extLst>
                    <a:ext uri="{9D8B030D-6E8A-4147-A177-3AD203B41FA5}">
                      <a16:colId xmlns:a16="http://schemas.microsoft.com/office/drawing/2014/main" val="20002"/>
                    </a:ext>
                  </a:extLst>
                </a:gridCol>
                <a:gridCol w="586938">
                  <a:extLst>
                    <a:ext uri="{9D8B030D-6E8A-4147-A177-3AD203B41FA5}">
                      <a16:colId xmlns:a16="http://schemas.microsoft.com/office/drawing/2014/main" val="20003"/>
                    </a:ext>
                  </a:extLst>
                </a:gridCol>
                <a:gridCol w="586938">
                  <a:extLst>
                    <a:ext uri="{9D8B030D-6E8A-4147-A177-3AD203B41FA5}">
                      <a16:colId xmlns:a16="http://schemas.microsoft.com/office/drawing/2014/main" val="20004"/>
                    </a:ext>
                  </a:extLst>
                </a:gridCol>
                <a:gridCol w="253813">
                  <a:extLst>
                    <a:ext uri="{9D8B030D-6E8A-4147-A177-3AD203B41FA5}">
                      <a16:colId xmlns:a16="http://schemas.microsoft.com/office/drawing/2014/main" val="20005"/>
                    </a:ext>
                  </a:extLst>
                </a:gridCol>
                <a:gridCol w="586938">
                  <a:extLst>
                    <a:ext uri="{9D8B030D-6E8A-4147-A177-3AD203B41FA5}">
                      <a16:colId xmlns:a16="http://schemas.microsoft.com/office/drawing/2014/main" val="20006"/>
                    </a:ext>
                  </a:extLst>
                </a:gridCol>
                <a:gridCol w="586938">
                  <a:extLst>
                    <a:ext uri="{9D8B030D-6E8A-4147-A177-3AD203B41FA5}">
                      <a16:colId xmlns:a16="http://schemas.microsoft.com/office/drawing/2014/main" val="20007"/>
                    </a:ext>
                  </a:extLst>
                </a:gridCol>
                <a:gridCol w="586938">
                  <a:extLst>
                    <a:ext uri="{9D8B030D-6E8A-4147-A177-3AD203B41FA5}">
                      <a16:colId xmlns:a16="http://schemas.microsoft.com/office/drawing/2014/main" val="20008"/>
                    </a:ext>
                  </a:extLst>
                </a:gridCol>
                <a:gridCol w="586938">
                  <a:extLst>
                    <a:ext uri="{9D8B030D-6E8A-4147-A177-3AD203B41FA5}">
                      <a16:colId xmlns:a16="http://schemas.microsoft.com/office/drawing/2014/main" val="20009"/>
                    </a:ext>
                  </a:extLst>
                </a:gridCol>
                <a:gridCol w="253813">
                  <a:extLst>
                    <a:ext uri="{9D8B030D-6E8A-4147-A177-3AD203B41FA5}">
                      <a16:colId xmlns:a16="http://schemas.microsoft.com/office/drawing/2014/main" val="20010"/>
                    </a:ext>
                  </a:extLst>
                </a:gridCol>
                <a:gridCol w="586938">
                  <a:extLst>
                    <a:ext uri="{9D8B030D-6E8A-4147-A177-3AD203B41FA5}">
                      <a16:colId xmlns:a16="http://schemas.microsoft.com/office/drawing/2014/main" val="20011"/>
                    </a:ext>
                  </a:extLst>
                </a:gridCol>
                <a:gridCol w="586938">
                  <a:extLst>
                    <a:ext uri="{9D8B030D-6E8A-4147-A177-3AD203B41FA5}">
                      <a16:colId xmlns:a16="http://schemas.microsoft.com/office/drawing/2014/main" val="20012"/>
                    </a:ext>
                  </a:extLst>
                </a:gridCol>
                <a:gridCol w="586938">
                  <a:extLst>
                    <a:ext uri="{9D8B030D-6E8A-4147-A177-3AD203B41FA5}">
                      <a16:colId xmlns:a16="http://schemas.microsoft.com/office/drawing/2014/main" val="20013"/>
                    </a:ext>
                  </a:extLst>
                </a:gridCol>
                <a:gridCol w="586938">
                  <a:extLst>
                    <a:ext uri="{9D8B030D-6E8A-4147-A177-3AD203B41FA5}">
                      <a16:colId xmlns:a16="http://schemas.microsoft.com/office/drawing/2014/main" val="20014"/>
                    </a:ext>
                  </a:extLst>
                </a:gridCol>
                <a:gridCol w="253813">
                  <a:extLst>
                    <a:ext uri="{9D8B030D-6E8A-4147-A177-3AD203B41FA5}">
                      <a16:colId xmlns:a16="http://schemas.microsoft.com/office/drawing/2014/main" val="20015"/>
                    </a:ext>
                  </a:extLst>
                </a:gridCol>
                <a:gridCol w="586938">
                  <a:extLst>
                    <a:ext uri="{9D8B030D-6E8A-4147-A177-3AD203B41FA5}">
                      <a16:colId xmlns:a16="http://schemas.microsoft.com/office/drawing/2014/main" val="20016"/>
                    </a:ext>
                  </a:extLst>
                </a:gridCol>
                <a:gridCol w="586938">
                  <a:extLst>
                    <a:ext uri="{9D8B030D-6E8A-4147-A177-3AD203B41FA5}">
                      <a16:colId xmlns:a16="http://schemas.microsoft.com/office/drawing/2014/main" val="20017"/>
                    </a:ext>
                  </a:extLst>
                </a:gridCol>
                <a:gridCol w="586938">
                  <a:extLst>
                    <a:ext uri="{9D8B030D-6E8A-4147-A177-3AD203B41FA5}">
                      <a16:colId xmlns:a16="http://schemas.microsoft.com/office/drawing/2014/main" val="20018"/>
                    </a:ext>
                  </a:extLst>
                </a:gridCol>
                <a:gridCol w="586938">
                  <a:extLst>
                    <a:ext uri="{9D8B030D-6E8A-4147-A177-3AD203B41FA5}">
                      <a16:colId xmlns:a16="http://schemas.microsoft.com/office/drawing/2014/main" val="20019"/>
                    </a:ext>
                  </a:extLst>
                </a:gridCol>
              </a:tblGrid>
              <a:tr h="618928">
                <a:tc>
                  <a:txBody>
                    <a:bodyPr/>
                    <a:lstStyle/>
                    <a:p>
                      <a:pPr algn="ctr" fontAlgn="ctr">
                        <a:lnSpc>
                          <a:spcPct val="150000"/>
                        </a:lnSpc>
                      </a:pPr>
                      <a:r>
                        <a:rPr lang="zh-CN" altLang="en-US" sz="2000" u="none" strike="noStrike">
                          <a:effectLst/>
                        </a:rPr>
                        <a:t>　</a:t>
                      </a: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0"/>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1"/>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extLst>
                  <a:ext uri="{0D108BD9-81ED-4DB2-BD59-A6C34878D82A}">
                    <a16:rowId xmlns:a16="http://schemas.microsoft.com/office/drawing/2014/main" val="10002"/>
                  </a:ext>
                </a:extLst>
              </a:tr>
            </a:tbl>
          </a:graphicData>
        </a:graphic>
      </p:graphicFrame>
      <p:sp>
        <p:nvSpPr>
          <p:cNvPr id="8" name="文本框 7"/>
          <p:cNvSpPr txBox="1"/>
          <p:nvPr/>
        </p:nvSpPr>
        <p:spPr>
          <a:xfrm>
            <a:off x="14293516" y="4973053"/>
            <a:ext cx="184731" cy="369332"/>
          </a:xfrm>
          <a:prstGeom prst="rect">
            <a:avLst/>
          </a:prstGeom>
          <a:noFill/>
        </p:spPr>
        <p:txBody>
          <a:bodyPr wrap="none" rtlCol="0">
            <a:spAutoFit/>
          </a:bodyPr>
          <a:lstStyle/>
          <a:p>
            <a:endParaRPr kumimoji="1" lang="zh-CN" altLang="en-US" dirty="0"/>
          </a:p>
        </p:txBody>
      </p:sp>
      <p:sp>
        <p:nvSpPr>
          <p:cNvPr id="18" name="矩形 17"/>
          <p:cNvSpPr/>
          <p:nvPr/>
        </p:nvSpPr>
        <p:spPr>
          <a:xfrm>
            <a:off x="166752" y="62310"/>
            <a:ext cx="1614545"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3.4.2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UDP</a:t>
            </a:r>
            <a:r>
              <a:rPr lang="zh-CN" altLang="en-US" sz="1200" dirty="0">
                <a:solidFill>
                  <a:schemeClr val="bg1">
                    <a:lumMod val="75000"/>
                  </a:schemeClr>
                </a:solidFill>
                <a:latin typeface="SimSun" charset="-122"/>
                <a:ea typeface="SimSun" charset="-122"/>
                <a:cs typeface="SimSun" charset="-122"/>
              </a:rPr>
              <a:t>校验和</a:t>
            </a:r>
          </a:p>
        </p:txBody>
      </p:sp>
      <p:sp>
        <p:nvSpPr>
          <p:cNvPr id="19" name="TextBox 4"/>
          <p:cNvSpPr txBox="1"/>
          <p:nvPr/>
        </p:nvSpPr>
        <p:spPr>
          <a:xfrm>
            <a:off x="318085" y="1544807"/>
            <a:ext cx="3632835" cy="581057"/>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第一步：求三个数值之和。</a:t>
            </a:r>
          </a:p>
        </p:txBody>
      </p:sp>
      <p:sp>
        <p:nvSpPr>
          <p:cNvPr id="20" name="矩形 19"/>
          <p:cNvSpPr/>
          <p:nvPr/>
        </p:nvSpPr>
        <p:spPr>
          <a:xfrm>
            <a:off x="-31138" y="2398045"/>
            <a:ext cx="848309" cy="400110"/>
          </a:xfrm>
          <a:prstGeom prst="rect">
            <a:avLst/>
          </a:prstGeom>
        </p:spPr>
        <p:txBody>
          <a:bodyPr wrap="none">
            <a:spAutoFit/>
          </a:bodyPr>
          <a:lstStyle/>
          <a:p>
            <a:r>
              <a:rPr lang="zh-CN" altLang="en-US" sz="2000" dirty="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1</a:t>
            </a:r>
            <a:endParaRPr lang="zh-CN" altLang="en-US" sz="2000" dirty="0"/>
          </a:p>
        </p:txBody>
      </p:sp>
      <p:sp>
        <p:nvSpPr>
          <p:cNvPr id="21" name="矩形 20"/>
          <p:cNvSpPr/>
          <p:nvPr/>
        </p:nvSpPr>
        <p:spPr>
          <a:xfrm>
            <a:off x="-1" y="2989447"/>
            <a:ext cx="848309" cy="400110"/>
          </a:xfrm>
          <a:prstGeom prst="rect">
            <a:avLst/>
          </a:prstGeom>
        </p:spPr>
        <p:txBody>
          <a:bodyPr wrap="none">
            <a:spAutoFit/>
          </a:bodyPr>
          <a:lstStyle/>
          <a:p>
            <a:r>
              <a:rPr lang="zh-CN" altLang="en-US" sz="2000" dirty="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2</a:t>
            </a:r>
            <a:endParaRPr lang="zh-CN" altLang="en-US" sz="2000" dirty="0"/>
          </a:p>
        </p:txBody>
      </p:sp>
      <p:sp>
        <p:nvSpPr>
          <p:cNvPr id="22" name="矩形 21"/>
          <p:cNvSpPr/>
          <p:nvPr/>
        </p:nvSpPr>
        <p:spPr>
          <a:xfrm>
            <a:off x="3275" y="3514258"/>
            <a:ext cx="676788" cy="400110"/>
          </a:xfrm>
          <a:prstGeom prst="rect">
            <a:avLst/>
          </a:prstGeom>
        </p:spPr>
        <p:txBody>
          <a:bodyPr wrap="none">
            <a:spAutoFit/>
          </a:bodyPr>
          <a:lstStyle/>
          <a:p>
            <a:r>
              <a:rPr lang="en-US" altLang="zh-CN" sz="2000">
                <a:latin typeface="微软雅黑" panose="020B0503020204020204" charset="-122"/>
                <a:ea typeface="微软雅黑" panose="020B0503020204020204" charset="-122"/>
                <a:cs typeface="微软雅黑" panose="020B0503020204020204" charset="-122"/>
              </a:rPr>
              <a:t>1+2</a:t>
            </a:r>
            <a:endParaRPr lang="zh-CN" altLang="en-US" sz="2000" dirty="0"/>
          </a:p>
        </p:txBody>
      </p:sp>
      <p:sp>
        <p:nvSpPr>
          <p:cNvPr id="16" name="文本框 2">
            <a:extLst>
              <a:ext uri="{FF2B5EF4-FFF2-40B4-BE49-F238E27FC236}">
                <a16:creationId xmlns:a16="http://schemas.microsoft.com/office/drawing/2014/main" id="{87E9C87D-2DEE-2E4F-94EF-10402A16FCB7}"/>
              </a:ext>
            </a:extLst>
          </p:cNvPr>
          <p:cNvSpPr txBox="1"/>
          <p:nvPr>
            <p:custDataLst>
              <p:tags r:id="rId1"/>
            </p:custDataLst>
          </p:nvPr>
        </p:nvSpPr>
        <p:spPr>
          <a:xfrm>
            <a:off x="318085" y="452360"/>
            <a:ext cx="611449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3.4.3</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校验和</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选择、填空</a:t>
            </a:r>
            <a:r>
              <a:rPr lang="en-US" altLang="zh-CN" sz="28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2011339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p:cNvGrpSpPr/>
          <p:nvPr/>
        </p:nvGrpSpPr>
        <p:grpSpPr>
          <a:xfrm>
            <a:off x="7389607" y="296257"/>
            <a:ext cx="4550008" cy="1247734"/>
            <a:chOff x="6305275" y="281374"/>
            <a:chExt cx="4550008" cy="1247734"/>
          </a:xfrm>
        </p:grpSpPr>
        <p:sp>
          <p:nvSpPr>
            <p:cNvPr id="11" name="左大括号 10"/>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矩形 11"/>
            <p:cNvSpPr/>
            <p:nvPr/>
          </p:nvSpPr>
          <p:spPr>
            <a:xfrm>
              <a:off x="9112497" y="281374"/>
              <a:ext cx="992580"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特点</a:t>
              </a:r>
              <a:endParaRPr lang="zh-CN" altLang="en-US" kern="900" spc="-100" dirty="0">
                <a:latin typeface="黑体" panose="02010609060101010101" pitchFamily="49" charset="-122"/>
                <a:ea typeface="黑体" panose="02010609060101010101" pitchFamily="49" charset="-122"/>
              </a:endParaRPr>
            </a:p>
          </p:txBody>
        </p:sp>
        <p:sp>
          <p:nvSpPr>
            <p:cNvPr id="13" name="矩形 12"/>
            <p:cNvSpPr/>
            <p:nvPr/>
          </p:nvSpPr>
          <p:spPr>
            <a:xfrm>
              <a:off x="9112497" y="1231591"/>
              <a:ext cx="1223413"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校验和</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4" name="矩形 13"/>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5" name="矩形 14"/>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graphicFrame>
        <p:nvGraphicFramePr>
          <p:cNvPr id="7" name="表格 6"/>
          <p:cNvGraphicFramePr>
            <a:graphicFrameLocks noGrp="1"/>
          </p:cNvGraphicFramePr>
          <p:nvPr>
            <p:extLst>
              <p:ext uri="{D42A27DB-BD31-4B8C-83A1-F6EECF244321}">
                <p14:modId xmlns:p14="http://schemas.microsoft.com/office/powerpoint/2010/main" val="1077007082"/>
              </p:ext>
            </p:extLst>
          </p:nvPr>
        </p:nvGraphicFramePr>
        <p:xfrm>
          <a:off x="1062890" y="2265572"/>
          <a:ext cx="10739385" cy="1856784"/>
        </p:xfrm>
        <a:graphic>
          <a:graphicData uri="http://schemas.openxmlformats.org/drawingml/2006/table">
            <a:tbl>
              <a:tblPr>
                <a:tableStyleId>{5940675A-B579-460E-94D1-54222C63F5DA}</a:tableStyleId>
              </a:tblPr>
              <a:tblGrid>
                <a:gridCol w="586938">
                  <a:extLst>
                    <a:ext uri="{9D8B030D-6E8A-4147-A177-3AD203B41FA5}">
                      <a16:colId xmlns:a16="http://schemas.microsoft.com/office/drawing/2014/main" val="20000"/>
                    </a:ext>
                  </a:extLst>
                </a:gridCol>
                <a:gridCol w="586938">
                  <a:extLst>
                    <a:ext uri="{9D8B030D-6E8A-4147-A177-3AD203B41FA5}">
                      <a16:colId xmlns:a16="http://schemas.microsoft.com/office/drawing/2014/main" val="20001"/>
                    </a:ext>
                  </a:extLst>
                </a:gridCol>
                <a:gridCol w="586938">
                  <a:extLst>
                    <a:ext uri="{9D8B030D-6E8A-4147-A177-3AD203B41FA5}">
                      <a16:colId xmlns:a16="http://schemas.microsoft.com/office/drawing/2014/main" val="20002"/>
                    </a:ext>
                  </a:extLst>
                </a:gridCol>
                <a:gridCol w="586938">
                  <a:extLst>
                    <a:ext uri="{9D8B030D-6E8A-4147-A177-3AD203B41FA5}">
                      <a16:colId xmlns:a16="http://schemas.microsoft.com/office/drawing/2014/main" val="20003"/>
                    </a:ext>
                  </a:extLst>
                </a:gridCol>
                <a:gridCol w="586938">
                  <a:extLst>
                    <a:ext uri="{9D8B030D-6E8A-4147-A177-3AD203B41FA5}">
                      <a16:colId xmlns:a16="http://schemas.microsoft.com/office/drawing/2014/main" val="20004"/>
                    </a:ext>
                  </a:extLst>
                </a:gridCol>
                <a:gridCol w="253813">
                  <a:extLst>
                    <a:ext uri="{9D8B030D-6E8A-4147-A177-3AD203B41FA5}">
                      <a16:colId xmlns:a16="http://schemas.microsoft.com/office/drawing/2014/main" val="20005"/>
                    </a:ext>
                  </a:extLst>
                </a:gridCol>
                <a:gridCol w="586938">
                  <a:extLst>
                    <a:ext uri="{9D8B030D-6E8A-4147-A177-3AD203B41FA5}">
                      <a16:colId xmlns:a16="http://schemas.microsoft.com/office/drawing/2014/main" val="20006"/>
                    </a:ext>
                  </a:extLst>
                </a:gridCol>
                <a:gridCol w="586938">
                  <a:extLst>
                    <a:ext uri="{9D8B030D-6E8A-4147-A177-3AD203B41FA5}">
                      <a16:colId xmlns:a16="http://schemas.microsoft.com/office/drawing/2014/main" val="20007"/>
                    </a:ext>
                  </a:extLst>
                </a:gridCol>
                <a:gridCol w="586938">
                  <a:extLst>
                    <a:ext uri="{9D8B030D-6E8A-4147-A177-3AD203B41FA5}">
                      <a16:colId xmlns:a16="http://schemas.microsoft.com/office/drawing/2014/main" val="20008"/>
                    </a:ext>
                  </a:extLst>
                </a:gridCol>
                <a:gridCol w="586938">
                  <a:extLst>
                    <a:ext uri="{9D8B030D-6E8A-4147-A177-3AD203B41FA5}">
                      <a16:colId xmlns:a16="http://schemas.microsoft.com/office/drawing/2014/main" val="20009"/>
                    </a:ext>
                  </a:extLst>
                </a:gridCol>
                <a:gridCol w="253813">
                  <a:extLst>
                    <a:ext uri="{9D8B030D-6E8A-4147-A177-3AD203B41FA5}">
                      <a16:colId xmlns:a16="http://schemas.microsoft.com/office/drawing/2014/main" val="20010"/>
                    </a:ext>
                  </a:extLst>
                </a:gridCol>
                <a:gridCol w="586938">
                  <a:extLst>
                    <a:ext uri="{9D8B030D-6E8A-4147-A177-3AD203B41FA5}">
                      <a16:colId xmlns:a16="http://schemas.microsoft.com/office/drawing/2014/main" val="20011"/>
                    </a:ext>
                  </a:extLst>
                </a:gridCol>
                <a:gridCol w="586938">
                  <a:extLst>
                    <a:ext uri="{9D8B030D-6E8A-4147-A177-3AD203B41FA5}">
                      <a16:colId xmlns:a16="http://schemas.microsoft.com/office/drawing/2014/main" val="20012"/>
                    </a:ext>
                  </a:extLst>
                </a:gridCol>
                <a:gridCol w="586938">
                  <a:extLst>
                    <a:ext uri="{9D8B030D-6E8A-4147-A177-3AD203B41FA5}">
                      <a16:colId xmlns:a16="http://schemas.microsoft.com/office/drawing/2014/main" val="20013"/>
                    </a:ext>
                  </a:extLst>
                </a:gridCol>
                <a:gridCol w="586938">
                  <a:extLst>
                    <a:ext uri="{9D8B030D-6E8A-4147-A177-3AD203B41FA5}">
                      <a16:colId xmlns:a16="http://schemas.microsoft.com/office/drawing/2014/main" val="20014"/>
                    </a:ext>
                  </a:extLst>
                </a:gridCol>
                <a:gridCol w="253813">
                  <a:extLst>
                    <a:ext uri="{9D8B030D-6E8A-4147-A177-3AD203B41FA5}">
                      <a16:colId xmlns:a16="http://schemas.microsoft.com/office/drawing/2014/main" val="20015"/>
                    </a:ext>
                  </a:extLst>
                </a:gridCol>
                <a:gridCol w="586938">
                  <a:extLst>
                    <a:ext uri="{9D8B030D-6E8A-4147-A177-3AD203B41FA5}">
                      <a16:colId xmlns:a16="http://schemas.microsoft.com/office/drawing/2014/main" val="20016"/>
                    </a:ext>
                  </a:extLst>
                </a:gridCol>
                <a:gridCol w="586938">
                  <a:extLst>
                    <a:ext uri="{9D8B030D-6E8A-4147-A177-3AD203B41FA5}">
                      <a16:colId xmlns:a16="http://schemas.microsoft.com/office/drawing/2014/main" val="20017"/>
                    </a:ext>
                  </a:extLst>
                </a:gridCol>
                <a:gridCol w="586938">
                  <a:extLst>
                    <a:ext uri="{9D8B030D-6E8A-4147-A177-3AD203B41FA5}">
                      <a16:colId xmlns:a16="http://schemas.microsoft.com/office/drawing/2014/main" val="20018"/>
                    </a:ext>
                  </a:extLst>
                </a:gridCol>
                <a:gridCol w="586938">
                  <a:extLst>
                    <a:ext uri="{9D8B030D-6E8A-4147-A177-3AD203B41FA5}">
                      <a16:colId xmlns:a16="http://schemas.microsoft.com/office/drawing/2014/main" val="20019"/>
                    </a:ext>
                  </a:extLst>
                </a:gridCol>
              </a:tblGrid>
              <a:tr h="618928">
                <a:tc>
                  <a:txBody>
                    <a:bodyPr/>
                    <a:lstStyle/>
                    <a:p>
                      <a:pPr algn="ctr" fontAlgn="ctr">
                        <a:lnSpc>
                          <a:spcPct val="150000"/>
                        </a:lnSpc>
                      </a:pPr>
                      <a:r>
                        <a:rPr lang="zh-CN" altLang="en-US" sz="2000" u="none" strike="noStrike">
                          <a:effectLst/>
                        </a:rPr>
                        <a:t>　</a:t>
                      </a: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0"/>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1"/>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extLst>
                  <a:ext uri="{0D108BD9-81ED-4DB2-BD59-A6C34878D82A}">
                    <a16:rowId xmlns:a16="http://schemas.microsoft.com/office/drawing/2014/main" val="10002"/>
                  </a:ext>
                </a:extLst>
              </a:tr>
            </a:tbl>
          </a:graphicData>
        </a:graphic>
      </p:graphicFrame>
      <p:sp>
        <p:nvSpPr>
          <p:cNvPr id="8" name="文本框 7"/>
          <p:cNvSpPr txBox="1"/>
          <p:nvPr/>
        </p:nvSpPr>
        <p:spPr>
          <a:xfrm>
            <a:off x="14293516" y="4973053"/>
            <a:ext cx="184731" cy="369332"/>
          </a:xfrm>
          <a:prstGeom prst="rect">
            <a:avLst/>
          </a:prstGeom>
          <a:noFill/>
        </p:spPr>
        <p:txBody>
          <a:bodyPr wrap="none" rtlCol="0">
            <a:spAutoFit/>
          </a:bodyPr>
          <a:lstStyle/>
          <a:p>
            <a:endParaRPr kumimoji="1" lang="zh-CN" altLang="en-US" dirty="0"/>
          </a:p>
        </p:txBody>
      </p:sp>
      <p:sp>
        <p:nvSpPr>
          <p:cNvPr id="18" name="矩形 17"/>
          <p:cNvSpPr/>
          <p:nvPr/>
        </p:nvSpPr>
        <p:spPr>
          <a:xfrm>
            <a:off x="166752" y="62310"/>
            <a:ext cx="1614545"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3.4.2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UDP</a:t>
            </a:r>
            <a:r>
              <a:rPr lang="zh-CN" altLang="en-US" sz="1200" dirty="0">
                <a:solidFill>
                  <a:schemeClr val="bg1">
                    <a:lumMod val="75000"/>
                  </a:schemeClr>
                </a:solidFill>
                <a:latin typeface="SimSun" charset="-122"/>
                <a:ea typeface="SimSun" charset="-122"/>
                <a:cs typeface="SimSun" charset="-122"/>
              </a:rPr>
              <a:t>校验和</a:t>
            </a:r>
          </a:p>
        </p:txBody>
      </p:sp>
      <p:sp>
        <p:nvSpPr>
          <p:cNvPr id="19" name="TextBox 4"/>
          <p:cNvSpPr txBox="1"/>
          <p:nvPr/>
        </p:nvSpPr>
        <p:spPr>
          <a:xfrm>
            <a:off x="318085" y="1544807"/>
            <a:ext cx="3632835" cy="581057"/>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第一步：求三个数值之和。</a:t>
            </a:r>
          </a:p>
        </p:txBody>
      </p:sp>
      <p:sp>
        <p:nvSpPr>
          <p:cNvPr id="20" name="矩形 19"/>
          <p:cNvSpPr/>
          <p:nvPr/>
        </p:nvSpPr>
        <p:spPr>
          <a:xfrm>
            <a:off x="-31138" y="2398045"/>
            <a:ext cx="848309" cy="400110"/>
          </a:xfrm>
          <a:prstGeom prst="rect">
            <a:avLst/>
          </a:prstGeom>
        </p:spPr>
        <p:txBody>
          <a:bodyPr wrap="none">
            <a:spAutoFit/>
          </a:bodyPr>
          <a:lstStyle/>
          <a:p>
            <a:r>
              <a:rPr lang="zh-CN" altLang="en-US" sz="2000" dirty="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1</a:t>
            </a:r>
            <a:endParaRPr lang="zh-CN" altLang="en-US" sz="2000" dirty="0"/>
          </a:p>
        </p:txBody>
      </p:sp>
      <p:sp>
        <p:nvSpPr>
          <p:cNvPr id="21" name="矩形 20"/>
          <p:cNvSpPr/>
          <p:nvPr/>
        </p:nvSpPr>
        <p:spPr>
          <a:xfrm>
            <a:off x="-1" y="2989447"/>
            <a:ext cx="848309" cy="400110"/>
          </a:xfrm>
          <a:prstGeom prst="rect">
            <a:avLst/>
          </a:prstGeom>
        </p:spPr>
        <p:txBody>
          <a:bodyPr wrap="none">
            <a:spAutoFit/>
          </a:bodyPr>
          <a:lstStyle/>
          <a:p>
            <a:r>
              <a:rPr lang="zh-CN" altLang="en-US" sz="2000" dirty="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2</a:t>
            </a:r>
            <a:endParaRPr lang="zh-CN" altLang="en-US" sz="2000" dirty="0"/>
          </a:p>
        </p:txBody>
      </p:sp>
      <p:sp>
        <p:nvSpPr>
          <p:cNvPr id="22" name="矩形 21"/>
          <p:cNvSpPr/>
          <p:nvPr/>
        </p:nvSpPr>
        <p:spPr>
          <a:xfrm>
            <a:off x="3275" y="3514258"/>
            <a:ext cx="676788" cy="400110"/>
          </a:xfrm>
          <a:prstGeom prst="rect">
            <a:avLst/>
          </a:prstGeom>
        </p:spPr>
        <p:txBody>
          <a:bodyPr wrap="none">
            <a:spAutoFit/>
          </a:bodyPr>
          <a:lstStyle/>
          <a:p>
            <a:r>
              <a:rPr lang="en-US" altLang="zh-CN" sz="2000">
                <a:latin typeface="微软雅黑" panose="020B0503020204020204" charset="-122"/>
                <a:ea typeface="微软雅黑" panose="020B0503020204020204" charset="-122"/>
                <a:cs typeface="微软雅黑" panose="020B0503020204020204" charset="-122"/>
              </a:rPr>
              <a:t>1+2</a:t>
            </a:r>
            <a:endParaRPr lang="zh-CN" altLang="en-US" sz="2000" dirty="0"/>
          </a:p>
        </p:txBody>
      </p:sp>
      <p:sp>
        <p:nvSpPr>
          <p:cNvPr id="16" name="文本框 2">
            <a:extLst>
              <a:ext uri="{FF2B5EF4-FFF2-40B4-BE49-F238E27FC236}">
                <a16:creationId xmlns:a16="http://schemas.microsoft.com/office/drawing/2014/main" id="{F48F932E-36E5-F048-AFCB-BAE5AADD424F}"/>
              </a:ext>
            </a:extLst>
          </p:cNvPr>
          <p:cNvSpPr txBox="1"/>
          <p:nvPr>
            <p:custDataLst>
              <p:tags r:id="rId1"/>
            </p:custDataLst>
          </p:nvPr>
        </p:nvSpPr>
        <p:spPr>
          <a:xfrm>
            <a:off x="318085" y="452360"/>
            <a:ext cx="611449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3.4.3</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校验和</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选择、填空</a:t>
            </a:r>
            <a:r>
              <a:rPr lang="en-US" altLang="zh-CN" sz="28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1690293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318085" y="452360"/>
            <a:ext cx="502393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3.4.1</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特点</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选择、简答</a:t>
            </a:r>
            <a:r>
              <a:rPr lang="en-US" altLang="zh-CN" sz="2800" b="0" dirty="0">
                <a:solidFill>
                  <a:schemeClr val="tx1"/>
                </a:solidFill>
                <a:latin typeface="Microsoft YaHei" charset="-122"/>
                <a:ea typeface="Microsoft YaHei" charset="-122"/>
                <a:cs typeface="Microsoft YaHei" charset="-122"/>
                <a:sym typeface="+mn-ea"/>
              </a:rPr>
              <a:t>】</a:t>
            </a:r>
          </a:p>
        </p:txBody>
      </p:sp>
      <p:sp>
        <p:nvSpPr>
          <p:cNvPr id="13" name="文本框 12"/>
          <p:cNvSpPr txBox="1"/>
          <p:nvPr/>
        </p:nvSpPr>
        <p:spPr>
          <a:xfrm>
            <a:off x="523007" y="2135045"/>
            <a:ext cx="10897235" cy="1135054"/>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一、用户数据协议</a:t>
            </a:r>
            <a:r>
              <a:rPr lang="en-US" altLang="zh-CN" sz="2400" dirty="0">
                <a:latin typeface="Microsoft YaHei" charset="-122"/>
                <a:ea typeface="Microsoft YaHei" charset="-122"/>
                <a:cs typeface="Microsoft YaHei" charset="-122"/>
              </a:rPr>
              <a:t>(User Datagram </a:t>
            </a:r>
            <a:r>
              <a:rPr lang="en-US" altLang="zh-CN" sz="2400" dirty="0" err="1">
                <a:latin typeface="Microsoft YaHei" charset="-122"/>
                <a:ea typeface="Microsoft YaHei" charset="-122"/>
                <a:cs typeface="Microsoft YaHei" charset="-122"/>
              </a:rPr>
              <a:t>Protocol,UDP</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Internet</a:t>
            </a:r>
            <a:r>
              <a:rPr lang="zh-CN" altLang="en-US" sz="2400" dirty="0">
                <a:solidFill>
                  <a:schemeClr val="bg1"/>
                </a:solidFill>
                <a:latin typeface="Microsoft YaHei" charset="-122"/>
                <a:ea typeface="Microsoft YaHei" charset="-122"/>
                <a:cs typeface="Microsoft YaHei" charset="-122"/>
              </a:rPr>
              <a:t>传输层</a:t>
            </a:r>
            <a:r>
              <a:rPr lang="zh-CN" altLang="en-US" sz="2400" dirty="0">
                <a:latin typeface="Microsoft YaHei" charset="-122"/>
                <a:ea typeface="Microsoft YaHei" charset="-122"/>
                <a:cs typeface="Microsoft YaHei" charset="-122"/>
              </a:rPr>
              <a:t>协议，提供</a:t>
            </a:r>
            <a:r>
              <a:rPr lang="zh-CN" altLang="en-US" sz="2400" dirty="0">
                <a:solidFill>
                  <a:schemeClr val="bg1"/>
                </a:solidFill>
                <a:latin typeface="Microsoft YaHei" charset="-122"/>
                <a:ea typeface="Microsoft YaHei" charset="-122"/>
                <a:cs typeface="Microsoft YaHei" charset="-122"/>
              </a:rPr>
              <a:t>无连接</a:t>
            </a:r>
            <a:r>
              <a:rPr lang="zh-CN" altLang="en-US" sz="2400" dirty="0">
                <a:latin typeface="Microsoft YaHei" charset="-122"/>
                <a:ea typeface="Microsoft YaHei" charset="-122"/>
                <a:cs typeface="Microsoft YaHei" charset="-122"/>
              </a:rPr>
              <a:t>、不可靠、数据报尽力传输服务。</a:t>
            </a:r>
          </a:p>
        </p:txBody>
      </p:sp>
      <p:grpSp>
        <p:nvGrpSpPr>
          <p:cNvPr id="14" name="组合 13"/>
          <p:cNvGrpSpPr/>
          <p:nvPr/>
        </p:nvGrpSpPr>
        <p:grpSpPr>
          <a:xfrm>
            <a:off x="7389607" y="296257"/>
            <a:ext cx="4550008" cy="1247734"/>
            <a:chOff x="6305275" y="281374"/>
            <a:chExt cx="4550008" cy="1247734"/>
          </a:xfrm>
        </p:grpSpPr>
        <p:sp>
          <p:nvSpPr>
            <p:cNvPr id="15" name="左大括号 14"/>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矩形 15"/>
            <p:cNvSpPr/>
            <p:nvPr/>
          </p:nvSpPr>
          <p:spPr>
            <a:xfrm>
              <a:off x="9112497" y="281374"/>
              <a:ext cx="992580"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特点</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7" name="矩形 16"/>
            <p:cNvSpPr/>
            <p:nvPr/>
          </p:nvSpPr>
          <p:spPr>
            <a:xfrm>
              <a:off x="9112497" y="1231591"/>
              <a:ext cx="1223413"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校验和</a:t>
              </a:r>
              <a:endParaRPr lang="zh-CN" altLang="en-US" kern="900" spc="-100" dirty="0">
                <a:latin typeface="黑体" panose="02010609060101010101" pitchFamily="49" charset="-122"/>
                <a:ea typeface="黑体" panose="02010609060101010101" pitchFamily="49" charset="-122"/>
              </a:endParaRPr>
            </a:p>
          </p:txBody>
        </p:sp>
        <p:sp>
          <p:nvSpPr>
            <p:cNvPr id="18" name="矩形 17"/>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9" name="矩形 18"/>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1483300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p:cNvGrpSpPr/>
          <p:nvPr/>
        </p:nvGrpSpPr>
        <p:grpSpPr>
          <a:xfrm>
            <a:off x="7389607" y="296257"/>
            <a:ext cx="4550008" cy="1247734"/>
            <a:chOff x="6305275" y="281374"/>
            <a:chExt cx="4550008" cy="1247734"/>
          </a:xfrm>
        </p:grpSpPr>
        <p:sp>
          <p:nvSpPr>
            <p:cNvPr id="11" name="左大括号 10"/>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矩形 11"/>
            <p:cNvSpPr/>
            <p:nvPr/>
          </p:nvSpPr>
          <p:spPr>
            <a:xfrm>
              <a:off x="9112497" y="281374"/>
              <a:ext cx="992580"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特点</a:t>
              </a:r>
              <a:endParaRPr lang="zh-CN" altLang="en-US" kern="900" spc="-100" dirty="0">
                <a:latin typeface="黑体" panose="02010609060101010101" pitchFamily="49" charset="-122"/>
                <a:ea typeface="黑体" panose="02010609060101010101" pitchFamily="49" charset="-122"/>
              </a:endParaRPr>
            </a:p>
          </p:txBody>
        </p:sp>
        <p:sp>
          <p:nvSpPr>
            <p:cNvPr id="13" name="矩形 12"/>
            <p:cNvSpPr/>
            <p:nvPr/>
          </p:nvSpPr>
          <p:spPr>
            <a:xfrm>
              <a:off x="9112497" y="1231591"/>
              <a:ext cx="1223413"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校验和</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4" name="矩形 13"/>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5" name="矩形 14"/>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graphicFrame>
        <p:nvGraphicFramePr>
          <p:cNvPr id="7" name="表格 6"/>
          <p:cNvGraphicFramePr>
            <a:graphicFrameLocks noGrp="1"/>
          </p:cNvGraphicFramePr>
          <p:nvPr>
            <p:extLst>
              <p:ext uri="{D42A27DB-BD31-4B8C-83A1-F6EECF244321}">
                <p14:modId xmlns:p14="http://schemas.microsoft.com/office/powerpoint/2010/main" val="1753344114"/>
              </p:ext>
            </p:extLst>
          </p:nvPr>
        </p:nvGraphicFramePr>
        <p:xfrm>
          <a:off x="1062890" y="2265572"/>
          <a:ext cx="10739385" cy="1856784"/>
        </p:xfrm>
        <a:graphic>
          <a:graphicData uri="http://schemas.openxmlformats.org/drawingml/2006/table">
            <a:tbl>
              <a:tblPr>
                <a:tableStyleId>{5940675A-B579-460E-94D1-54222C63F5DA}</a:tableStyleId>
              </a:tblPr>
              <a:tblGrid>
                <a:gridCol w="586938">
                  <a:extLst>
                    <a:ext uri="{9D8B030D-6E8A-4147-A177-3AD203B41FA5}">
                      <a16:colId xmlns:a16="http://schemas.microsoft.com/office/drawing/2014/main" val="20000"/>
                    </a:ext>
                  </a:extLst>
                </a:gridCol>
                <a:gridCol w="586938">
                  <a:extLst>
                    <a:ext uri="{9D8B030D-6E8A-4147-A177-3AD203B41FA5}">
                      <a16:colId xmlns:a16="http://schemas.microsoft.com/office/drawing/2014/main" val="20001"/>
                    </a:ext>
                  </a:extLst>
                </a:gridCol>
                <a:gridCol w="586938">
                  <a:extLst>
                    <a:ext uri="{9D8B030D-6E8A-4147-A177-3AD203B41FA5}">
                      <a16:colId xmlns:a16="http://schemas.microsoft.com/office/drawing/2014/main" val="20002"/>
                    </a:ext>
                  </a:extLst>
                </a:gridCol>
                <a:gridCol w="586938">
                  <a:extLst>
                    <a:ext uri="{9D8B030D-6E8A-4147-A177-3AD203B41FA5}">
                      <a16:colId xmlns:a16="http://schemas.microsoft.com/office/drawing/2014/main" val="20003"/>
                    </a:ext>
                  </a:extLst>
                </a:gridCol>
                <a:gridCol w="586938">
                  <a:extLst>
                    <a:ext uri="{9D8B030D-6E8A-4147-A177-3AD203B41FA5}">
                      <a16:colId xmlns:a16="http://schemas.microsoft.com/office/drawing/2014/main" val="20004"/>
                    </a:ext>
                  </a:extLst>
                </a:gridCol>
                <a:gridCol w="253813">
                  <a:extLst>
                    <a:ext uri="{9D8B030D-6E8A-4147-A177-3AD203B41FA5}">
                      <a16:colId xmlns:a16="http://schemas.microsoft.com/office/drawing/2014/main" val="20005"/>
                    </a:ext>
                  </a:extLst>
                </a:gridCol>
                <a:gridCol w="586938">
                  <a:extLst>
                    <a:ext uri="{9D8B030D-6E8A-4147-A177-3AD203B41FA5}">
                      <a16:colId xmlns:a16="http://schemas.microsoft.com/office/drawing/2014/main" val="20006"/>
                    </a:ext>
                  </a:extLst>
                </a:gridCol>
                <a:gridCol w="586938">
                  <a:extLst>
                    <a:ext uri="{9D8B030D-6E8A-4147-A177-3AD203B41FA5}">
                      <a16:colId xmlns:a16="http://schemas.microsoft.com/office/drawing/2014/main" val="20007"/>
                    </a:ext>
                  </a:extLst>
                </a:gridCol>
                <a:gridCol w="586938">
                  <a:extLst>
                    <a:ext uri="{9D8B030D-6E8A-4147-A177-3AD203B41FA5}">
                      <a16:colId xmlns:a16="http://schemas.microsoft.com/office/drawing/2014/main" val="20008"/>
                    </a:ext>
                  </a:extLst>
                </a:gridCol>
                <a:gridCol w="586938">
                  <a:extLst>
                    <a:ext uri="{9D8B030D-6E8A-4147-A177-3AD203B41FA5}">
                      <a16:colId xmlns:a16="http://schemas.microsoft.com/office/drawing/2014/main" val="20009"/>
                    </a:ext>
                  </a:extLst>
                </a:gridCol>
                <a:gridCol w="253813">
                  <a:extLst>
                    <a:ext uri="{9D8B030D-6E8A-4147-A177-3AD203B41FA5}">
                      <a16:colId xmlns:a16="http://schemas.microsoft.com/office/drawing/2014/main" val="20010"/>
                    </a:ext>
                  </a:extLst>
                </a:gridCol>
                <a:gridCol w="586938">
                  <a:extLst>
                    <a:ext uri="{9D8B030D-6E8A-4147-A177-3AD203B41FA5}">
                      <a16:colId xmlns:a16="http://schemas.microsoft.com/office/drawing/2014/main" val="20011"/>
                    </a:ext>
                  </a:extLst>
                </a:gridCol>
                <a:gridCol w="586938">
                  <a:extLst>
                    <a:ext uri="{9D8B030D-6E8A-4147-A177-3AD203B41FA5}">
                      <a16:colId xmlns:a16="http://schemas.microsoft.com/office/drawing/2014/main" val="20012"/>
                    </a:ext>
                  </a:extLst>
                </a:gridCol>
                <a:gridCol w="586938">
                  <a:extLst>
                    <a:ext uri="{9D8B030D-6E8A-4147-A177-3AD203B41FA5}">
                      <a16:colId xmlns:a16="http://schemas.microsoft.com/office/drawing/2014/main" val="20013"/>
                    </a:ext>
                  </a:extLst>
                </a:gridCol>
                <a:gridCol w="586938">
                  <a:extLst>
                    <a:ext uri="{9D8B030D-6E8A-4147-A177-3AD203B41FA5}">
                      <a16:colId xmlns:a16="http://schemas.microsoft.com/office/drawing/2014/main" val="20014"/>
                    </a:ext>
                  </a:extLst>
                </a:gridCol>
                <a:gridCol w="253813">
                  <a:extLst>
                    <a:ext uri="{9D8B030D-6E8A-4147-A177-3AD203B41FA5}">
                      <a16:colId xmlns:a16="http://schemas.microsoft.com/office/drawing/2014/main" val="20015"/>
                    </a:ext>
                  </a:extLst>
                </a:gridCol>
                <a:gridCol w="586938">
                  <a:extLst>
                    <a:ext uri="{9D8B030D-6E8A-4147-A177-3AD203B41FA5}">
                      <a16:colId xmlns:a16="http://schemas.microsoft.com/office/drawing/2014/main" val="20016"/>
                    </a:ext>
                  </a:extLst>
                </a:gridCol>
                <a:gridCol w="586938">
                  <a:extLst>
                    <a:ext uri="{9D8B030D-6E8A-4147-A177-3AD203B41FA5}">
                      <a16:colId xmlns:a16="http://schemas.microsoft.com/office/drawing/2014/main" val="20017"/>
                    </a:ext>
                  </a:extLst>
                </a:gridCol>
                <a:gridCol w="586938">
                  <a:extLst>
                    <a:ext uri="{9D8B030D-6E8A-4147-A177-3AD203B41FA5}">
                      <a16:colId xmlns:a16="http://schemas.microsoft.com/office/drawing/2014/main" val="20018"/>
                    </a:ext>
                  </a:extLst>
                </a:gridCol>
                <a:gridCol w="586938">
                  <a:extLst>
                    <a:ext uri="{9D8B030D-6E8A-4147-A177-3AD203B41FA5}">
                      <a16:colId xmlns:a16="http://schemas.microsoft.com/office/drawing/2014/main" val="20019"/>
                    </a:ext>
                  </a:extLst>
                </a:gridCol>
              </a:tblGrid>
              <a:tr h="618928">
                <a:tc>
                  <a:txBody>
                    <a:bodyPr/>
                    <a:lstStyle/>
                    <a:p>
                      <a:pPr algn="ctr" fontAlgn="ctr">
                        <a:lnSpc>
                          <a:spcPct val="150000"/>
                        </a:lnSpc>
                      </a:pPr>
                      <a:r>
                        <a:rPr lang="zh-CN" altLang="en-US" sz="2000" u="none" strike="noStrike">
                          <a:effectLst/>
                        </a:rPr>
                        <a:t>　</a:t>
                      </a: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0"/>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1"/>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extLst>
                  <a:ext uri="{0D108BD9-81ED-4DB2-BD59-A6C34878D82A}">
                    <a16:rowId xmlns:a16="http://schemas.microsoft.com/office/drawing/2014/main" val="10002"/>
                  </a:ext>
                </a:extLst>
              </a:tr>
            </a:tbl>
          </a:graphicData>
        </a:graphic>
      </p:graphicFrame>
      <p:sp>
        <p:nvSpPr>
          <p:cNvPr id="8" name="文本框 7"/>
          <p:cNvSpPr txBox="1"/>
          <p:nvPr/>
        </p:nvSpPr>
        <p:spPr>
          <a:xfrm>
            <a:off x="14293516" y="4973053"/>
            <a:ext cx="184731" cy="369332"/>
          </a:xfrm>
          <a:prstGeom prst="rect">
            <a:avLst/>
          </a:prstGeom>
          <a:noFill/>
        </p:spPr>
        <p:txBody>
          <a:bodyPr wrap="none" rtlCol="0">
            <a:spAutoFit/>
          </a:bodyPr>
          <a:lstStyle/>
          <a:p>
            <a:endParaRPr kumimoji="1" lang="zh-CN" altLang="en-US" dirty="0"/>
          </a:p>
        </p:txBody>
      </p:sp>
      <p:sp>
        <p:nvSpPr>
          <p:cNvPr id="18" name="矩形 17"/>
          <p:cNvSpPr/>
          <p:nvPr/>
        </p:nvSpPr>
        <p:spPr>
          <a:xfrm>
            <a:off x="166752" y="62310"/>
            <a:ext cx="1614545"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3.4.2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UDP</a:t>
            </a:r>
            <a:r>
              <a:rPr lang="zh-CN" altLang="en-US" sz="1200" dirty="0">
                <a:solidFill>
                  <a:schemeClr val="bg1">
                    <a:lumMod val="75000"/>
                  </a:schemeClr>
                </a:solidFill>
                <a:latin typeface="SimSun" charset="-122"/>
                <a:ea typeface="SimSun" charset="-122"/>
                <a:cs typeface="SimSun" charset="-122"/>
              </a:rPr>
              <a:t>校验和</a:t>
            </a:r>
          </a:p>
        </p:txBody>
      </p:sp>
      <p:sp>
        <p:nvSpPr>
          <p:cNvPr id="19" name="TextBox 4"/>
          <p:cNvSpPr txBox="1"/>
          <p:nvPr/>
        </p:nvSpPr>
        <p:spPr>
          <a:xfrm>
            <a:off x="318085" y="1544807"/>
            <a:ext cx="3632835" cy="581057"/>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第一步：求三个数值之和。</a:t>
            </a:r>
          </a:p>
        </p:txBody>
      </p:sp>
      <p:sp>
        <p:nvSpPr>
          <p:cNvPr id="20" name="矩形 19"/>
          <p:cNvSpPr/>
          <p:nvPr/>
        </p:nvSpPr>
        <p:spPr>
          <a:xfrm>
            <a:off x="-31138" y="2398045"/>
            <a:ext cx="848309" cy="400110"/>
          </a:xfrm>
          <a:prstGeom prst="rect">
            <a:avLst/>
          </a:prstGeom>
        </p:spPr>
        <p:txBody>
          <a:bodyPr wrap="none">
            <a:spAutoFit/>
          </a:bodyPr>
          <a:lstStyle/>
          <a:p>
            <a:r>
              <a:rPr lang="zh-CN" altLang="en-US" sz="2000" dirty="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1</a:t>
            </a:r>
            <a:endParaRPr lang="zh-CN" altLang="en-US" sz="2000" dirty="0"/>
          </a:p>
        </p:txBody>
      </p:sp>
      <p:sp>
        <p:nvSpPr>
          <p:cNvPr id="21" name="矩形 20"/>
          <p:cNvSpPr/>
          <p:nvPr/>
        </p:nvSpPr>
        <p:spPr>
          <a:xfrm>
            <a:off x="-1" y="2989447"/>
            <a:ext cx="848309" cy="400110"/>
          </a:xfrm>
          <a:prstGeom prst="rect">
            <a:avLst/>
          </a:prstGeom>
        </p:spPr>
        <p:txBody>
          <a:bodyPr wrap="none">
            <a:spAutoFit/>
          </a:bodyPr>
          <a:lstStyle/>
          <a:p>
            <a:r>
              <a:rPr lang="zh-CN" altLang="en-US" sz="2000" dirty="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2</a:t>
            </a:r>
            <a:endParaRPr lang="zh-CN" altLang="en-US" sz="2000" dirty="0"/>
          </a:p>
        </p:txBody>
      </p:sp>
      <p:sp>
        <p:nvSpPr>
          <p:cNvPr id="22" name="矩形 21"/>
          <p:cNvSpPr/>
          <p:nvPr/>
        </p:nvSpPr>
        <p:spPr>
          <a:xfrm>
            <a:off x="3275" y="3514258"/>
            <a:ext cx="676788" cy="400110"/>
          </a:xfrm>
          <a:prstGeom prst="rect">
            <a:avLst/>
          </a:prstGeom>
        </p:spPr>
        <p:txBody>
          <a:bodyPr wrap="none">
            <a:spAutoFit/>
          </a:bodyPr>
          <a:lstStyle/>
          <a:p>
            <a:r>
              <a:rPr lang="en-US" altLang="zh-CN" sz="2000">
                <a:latin typeface="微软雅黑" panose="020B0503020204020204" charset="-122"/>
                <a:ea typeface="微软雅黑" panose="020B0503020204020204" charset="-122"/>
                <a:cs typeface="微软雅黑" panose="020B0503020204020204" charset="-122"/>
              </a:rPr>
              <a:t>1+2</a:t>
            </a:r>
            <a:endParaRPr lang="zh-CN" altLang="en-US" sz="2000" dirty="0"/>
          </a:p>
        </p:txBody>
      </p:sp>
      <p:sp>
        <p:nvSpPr>
          <p:cNvPr id="16" name="文本框 2">
            <a:extLst>
              <a:ext uri="{FF2B5EF4-FFF2-40B4-BE49-F238E27FC236}">
                <a16:creationId xmlns:a16="http://schemas.microsoft.com/office/drawing/2014/main" id="{76411422-747F-744F-949A-1FB69EEF1850}"/>
              </a:ext>
            </a:extLst>
          </p:cNvPr>
          <p:cNvSpPr txBox="1"/>
          <p:nvPr>
            <p:custDataLst>
              <p:tags r:id="rId1"/>
            </p:custDataLst>
          </p:nvPr>
        </p:nvSpPr>
        <p:spPr>
          <a:xfrm>
            <a:off x="318085" y="452360"/>
            <a:ext cx="611449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3.4.3</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校验和</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选择、填空</a:t>
            </a:r>
            <a:r>
              <a:rPr lang="en-US" altLang="zh-CN" sz="28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1206049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p:cNvGrpSpPr/>
          <p:nvPr/>
        </p:nvGrpSpPr>
        <p:grpSpPr>
          <a:xfrm>
            <a:off x="7389607" y="296257"/>
            <a:ext cx="4550008" cy="1247734"/>
            <a:chOff x="6305275" y="281374"/>
            <a:chExt cx="4550008" cy="1247734"/>
          </a:xfrm>
        </p:grpSpPr>
        <p:sp>
          <p:nvSpPr>
            <p:cNvPr id="11" name="左大括号 10"/>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矩形 11"/>
            <p:cNvSpPr/>
            <p:nvPr/>
          </p:nvSpPr>
          <p:spPr>
            <a:xfrm>
              <a:off x="9112497" y="281374"/>
              <a:ext cx="992580"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特点</a:t>
              </a:r>
              <a:endParaRPr lang="zh-CN" altLang="en-US" kern="900" spc="-100" dirty="0">
                <a:latin typeface="黑体" panose="02010609060101010101" pitchFamily="49" charset="-122"/>
                <a:ea typeface="黑体" panose="02010609060101010101" pitchFamily="49" charset="-122"/>
              </a:endParaRPr>
            </a:p>
          </p:txBody>
        </p:sp>
        <p:sp>
          <p:nvSpPr>
            <p:cNvPr id="13" name="矩形 12"/>
            <p:cNvSpPr/>
            <p:nvPr/>
          </p:nvSpPr>
          <p:spPr>
            <a:xfrm>
              <a:off x="9112497" y="1231591"/>
              <a:ext cx="1223413"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校验和</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4" name="矩形 13"/>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5" name="矩形 14"/>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graphicFrame>
        <p:nvGraphicFramePr>
          <p:cNvPr id="7" name="表格 6"/>
          <p:cNvGraphicFramePr>
            <a:graphicFrameLocks noGrp="1"/>
          </p:cNvGraphicFramePr>
          <p:nvPr>
            <p:extLst>
              <p:ext uri="{D42A27DB-BD31-4B8C-83A1-F6EECF244321}">
                <p14:modId xmlns:p14="http://schemas.microsoft.com/office/powerpoint/2010/main" val="1874948142"/>
              </p:ext>
            </p:extLst>
          </p:nvPr>
        </p:nvGraphicFramePr>
        <p:xfrm>
          <a:off x="1062890" y="2265572"/>
          <a:ext cx="10739385" cy="1856784"/>
        </p:xfrm>
        <a:graphic>
          <a:graphicData uri="http://schemas.openxmlformats.org/drawingml/2006/table">
            <a:tbl>
              <a:tblPr>
                <a:tableStyleId>{5940675A-B579-460E-94D1-54222C63F5DA}</a:tableStyleId>
              </a:tblPr>
              <a:tblGrid>
                <a:gridCol w="586938">
                  <a:extLst>
                    <a:ext uri="{9D8B030D-6E8A-4147-A177-3AD203B41FA5}">
                      <a16:colId xmlns:a16="http://schemas.microsoft.com/office/drawing/2014/main" val="20000"/>
                    </a:ext>
                  </a:extLst>
                </a:gridCol>
                <a:gridCol w="586938">
                  <a:extLst>
                    <a:ext uri="{9D8B030D-6E8A-4147-A177-3AD203B41FA5}">
                      <a16:colId xmlns:a16="http://schemas.microsoft.com/office/drawing/2014/main" val="20001"/>
                    </a:ext>
                  </a:extLst>
                </a:gridCol>
                <a:gridCol w="586938">
                  <a:extLst>
                    <a:ext uri="{9D8B030D-6E8A-4147-A177-3AD203B41FA5}">
                      <a16:colId xmlns:a16="http://schemas.microsoft.com/office/drawing/2014/main" val="20002"/>
                    </a:ext>
                  </a:extLst>
                </a:gridCol>
                <a:gridCol w="586938">
                  <a:extLst>
                    <a:ext uri="{9D8B030D-6E8A-4147-A177-3AD203B41FA5}">
                      <a16:colId xmlns:a16="http://schemas.microsoft.com/office/drawing/2014/main" val="20003"/>
                    </a:ext>
                  </a:extLst>
                </a:gridCol>
                <a:gridCol w="586938">
                  <a:extLst>
                    <a:ext uri="{9D8B030D-6E8A-4147-A177-3AD203B41FA5}">
                      <a16:colId xmlns:a16="http://schemas.microsoft.com/office/drawing/2014/main" val="20004"/>
                    </a:ext>
                  </a:extLst>
                </a:gridCol>
                <a:gridCol w="253813">
                  <a:extLst>
                    <a:ext uri="{9D8B030D-6E8A-4147-A177-3AD203B41FA5}">
                      <a16:colId xmlns:a16="http://schemas.microsoft.com/office/drawing/2014/main" val="20005"/>
                    </a:ext>
                  </a:extLst>
                </a:gridCol>
                <a:gridCol w="586938">
                  <a:extLst>
                    <a:ext uri="{9D8B030D-6E8A-4147-A177-3AD203B41FA5}">
                      <a16:colId xmlns:a16="http://schemas.microsoft.com/office/drawing/2014/main" val="20006"/>
                    </a:ext>
                  </a:extLst>
                </a:gridCol>
                <a:gridCol w="586938">
                  <a:extLst>
                    <a:ext uri="{9D8B030D-6E8A-4147-A177-3AD203B41FA5}">
                      <a16:colId xmlns:a16="http://schemas.microsoft.com/office/drawing/2014/main" val="20007"/>
                    </a:ext>
                  </a:extLst>
                </a:gridCol>
                <a:gridCol w="586938">
                  <a:extLst>
                    <a:ext uri="{9D8B030D-6E8A-4147-A177-3AD203B41FA5}">
                      <a16:colId xmlns:a16="http://schemas.microsoft.com/office/drawing/2014/main" val="20008"/>
                    </a:ext>
                  </a:extLst>
                </a:gridCol>
                <a:gridCol w="586938">
                  <a:extLst>
                    <a:ext uri="{9D8B030D-6E8A-4147-A177-3AD203B41FA5}">
                      <a16:colId xmlns:a16="http://schemas.microsoft.com/office/drawing/2014/main" val="20009"/>
                    </a:ext>
                  </a:extLst>
                </a:gridCol>
                <a:gridCol w="253813">
                  <a:extLst>
                    <a:ext uri="{9D8B030D-6E8A-4147-A177-3AD203B41FA5}">
                      <a16:colId xmlns:a16="http://schemas.microsoft.com/office/drawing/2014/main" val="20010"/>
                    </a:ext>
                  </a:extLst>
                </a:gridCol>
                <a:gridCol w="586938">
                  <a:extLst>
                    <a:ext uri="{9D8B030D-6E8A-4147-A177-3AD203B41FA5}">
                      <a16:colId xmlns:a16="http://schemas.microsoft.com/office/drawing/2014/main" val="20011"/>
                    </a:ext>
                  </a:extLst>
                </a:gridCol>
                <a:gridCol w="586938">
                  <a:extLst>
                    <a:ext uri="{9D8B030D-6E8A-4147-A177-3AD203B41FA5}">
                      <a16:colId xmlns:a16="http://schemas.microsoft.com/office/drawing/2014/main" val="20012"/>
                    </a:ext>
                  </a:extLst>
                </a:gridCol>
                <a:gridCol w="586938">
                  <a:extLst>
                    <a:ext uri="{9D8B030D-6E8A-4147-A177-3AD203B41FA5}">
                      <a16:colId xmlns:a16="http://schemas.microsoft.com/office/drawing/2014/main" val="20013"/>
                    </a:ext>
                  </a:extLst>
                </a:gridCol>
                <a:gridCol w="586938">
                  <a:extLst>
                    <a:ext uri="{9D8B030D-6E8A-4147-A177-3AD203B41FA5}">
                      <a16:colId xmlns:a16="http://schemas.microsoft.com/office/drawing/2014/main" val="20014"/>
                    </a:ext>
                  </a:extLst>
                </a:gridCol>
                <a:gridCol w="253813">
                  <a:extLst>
                    <a:ext uri="{9D8B030D-6E8A-4147-A177-3AD203B41FA5}">
                      <a16:colId xmlns:a16="http://schemas.microsoft.com/office/drawing/2014/main" val="20015"/>
                    </a:ext>
                  </a:extLst>
                </a:gridCol>
                <a:gridCol w="586938">
                  <a:extLst>
                    <a:ext uri="{9D8B030D-6E8A-4147-A177-3AD203B41FA5}">
                      <a16:colId xmlns:a16="http://schemas.microsoft.com/office/drawing/2014/main" val="20016"/>
                    </a:ext>
                  </a:extLst>
                </a:gridCol>
                <a:gridCol w="586938">
                  <a:extLst>
                    <a:ext uri="{9D8B030D-6E8A-4147-A177-3AD203B41FA5}">
                      <a16:colId xmlns:a16="http://schemas.microsoft.com/office/drawing/2014/main" val="20017"/>
                    </a:ext>
                  </a:extLst>
                </a:gridCol>
                <a:gridCol w="586938">
                  <a:extLst>
                    <a:ext uri="{9D8B030D-6E8A-4147-A177-3AD203B41FA5}">
                      <a16:colId xmlns:a16="http://schemas.microsoft.com/office/drawing/2014/main" val="20018"/>
                    </a:ext>
                  </a:extLst>
                </a:gridCol>
                <a:gridCol w="586938">
                  <a:extLst>
                    <a:ext uri="{9D8B030D-6E8A-4147-A177-3AD203B41FA5}">
                      <a16:colId xmlns:a16="http://schemas.microsoft.com/office/drawing/2014/main" val="20019"/>
                    </a:ext>
                  </a:extLst>
                </a:gridCol>
              </a:tblGrid>
              <a:tr h="618928">
                <a:tc>
                  <a:txBody>
                    <a:bodyPr/>
                    <a:lstStyle/>
                    <a:p>
                      <a:pPr algn="ctr" fontAlgn="ctr">
                        <a:lnSpc>
                          <a:spcPct val="150000"/>
                        </a:lnSpc>
                      </a:pPr>
                      <a:r>
                        <a:rPr lang="zh-CN" altLang="en-US" sz="2000" u="none" strike="noStrike">
                          <a:effectLst/>
                        </a:rPr>
                        <a:t>　</a:t>
                      </a: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0"/>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1"/>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b="0" i="0" u="none" strike="noStrike" dirty="0">
                          <a:solidFill>
                            <a:srgbClr val="000000"/>
                          </a:solidFill>
                          <a:effectLst/>
                          <a:latin typeface="微软雅黑" charset="-122"/>
                        </a:rPr>
                        <a:t>1</a:t>
                      </a: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extLst>
                  <a:ext uri="{0D108BD9-81ED-4DB2-BD59-A6C34878D82A}">
                    <a16:rowId xmlns:a16="http://schemas.microsoft.com/office/drawing/2014/main" val="10002"/>
                  </a:ext>
                </a:extLst>
              </a:tr>
            </a:tbl>
          </a:graphicData>
        </a:graphic>
      </p:graphicFrame>
      <p:sp>
        <p:nvSpPr>
          <p:cNvPr id="8" name="文本框 7"/>
          <p:cNvSpPr txBox="1"/>
          <p:nvPr/>
        </p:nvSpPr>
        <p:spPr>
          <a:xfrm>
            <a:off x="14293516" y="4973053"/>
            <a:ext cx="184731" cy="369332"/>
          </a:xfrm>
          <a:prstGeom prst="rect">
            <a:avLst/>
          </a:prstGeom>
          <a:noFill/>
        </p:spPr>
        <p:txBody>
          <a:bodyPr wrap="none" rtlCol="0">
            <a:spAutoFit/>
          </a:bodyPr>
          <a:lstStyle/>
          <a:p>
            <a:endParaRPr kumimoji="1" lang="zh-CN" altLang="en-US" dirty="0"/>
          </a:p>
        </p:txBody>
      </p:sp>
      <p:sp>
        <p:nvSpPr>
          <p:cNvPr id="18" name="矩形 17"/>
          <p:cNvSpPr/>
          <p:nvPr/>
        </p:nvSpPr>
        <p:spPr>
          <a:xfrm>
            <a:off x="166752" y="62310"/>
            <a:ext cx="1614545"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3.4.2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UDP</a:t>
            </a:r>
            <a:r>
              <a:rPr lang="zh-CN" altLang="en-US" sz="1200" dirty="0">
                <a:solidFill>
                  <a:schemeClr val="bg1">
                    <a:lumMod val="75000"/>
                  </a:schemeClr>
                </a:solidFill>
                <a:latin typeface="SimSun" charset="-122"/>
                <a:ea typeface="SimSun" charset="-122"/>
                <a:cs typeface="SimSun" charset="-122"/>
              </a:rPr>
              <a:t>校验和</a:t>
            </a:r>
          </a:p>
        </p:txBody>
      </p:sp>
      <p:sp>
        <p:nvSpPr>
          <p:cNvPr id="19" name="TextBox 4"/>
          <p:cNvSpPr txBox="1"/>
          <p:nvPr/>
        </p:nvSpPr>
        <p:spPr>
          <a:xfrm>
            <a:off x="318085" y="1544807"/>
            <a:ext cx="3632835" cy="581057"/>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第一步：求三个数值之和。</a:t>
            </a:r>
          </a:p>
        </p:txBody>
      </p:sp>
      <p:sp>
        <p:nvSpPr>
          <p:cNvPr id="20" name="矩形 19"/>
          <p:cNvSpPr/>
          <p:nvPr/>
        </p:nvSpPr>
        <p:spPr>
          <a:xfrm>
            <a:off x="-31138" y="2398045"/>
            <a:ext cx="848309" cy="400110"/>
          </a:xfrm>
          <a:prstGeom prst="rect">
            <a:avLst/>
          </a:prstGeom>
        </p:spPr>
        <p:txBody>
          <a:bodyPr wrap="none">
            <a:spAutoFit/>
          </a:bodyPr>
          <a:lstStyle/>
          <a:p>
            <a:r>
              <a:rPr lang="zh-CN" altLang="en-US" sz="2000" dirty="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1</a:t>
            </a:r>
            <a:endParaRPr lang="zh-CN" altLang="en-US" sz="2000" dirty="0"/>
          </a:p>
        </p:txBody>
      </p:sp>
      <p:sp>
        <p:nvSpPr>
          <p:cNvPr id="21" name="矩形 20"/>
          <p:cNvSpPr/>
          <p:nvPr/>
        </p:nvSpPr>
        <p:spPr>
          <a:xfrm>
            <a:off x="-1" y="2989447"/>
            <a:ext cx="848309" cy="400110"/>
          </a:xfrm>
          <a:prstGeom prst="rect">
            <a:avLst/>
          </a:prstGeom>
        </p:spPr>
        <p:txBody>
          <a:bodyPr wrap="none">
            <a:spAutoFit/>
          </a:bodyPr>
          <a:lstStyle/>
          <a:p>
            <a:r>
              <a:rPr lang="zh-CN" altLang="en-US" sz="2000" dirty="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2</a:t>
            </a:r>
            <a:endParaRPr lang="zh-CN" altLang="en-US" sz="2000" dirty="0"/>
          </a:p>
        </p:txBody>
      </p:sp>
      <p:sp>
        <p:nvSpPr>
          <p:cNvPr id="22" name="矩形 21"/>
          <p:cNvSpPr/>
          <p:nvPr/>
        </p:nvSpPr>
        <p:spPr>
          <a:xfrm>
            <a:off x="3275" y="3514258"/>
            <a:ext cx="676788" cy="400110"/>
          </a:xfrm>
          <a:prstGeom prst="rect">
            <a:avLst/>
          </a:prstGeom>
        </p:spPr>
        <p:txBody>
          <a:bodyPr wrap="none">
            <a:spAutoFit/>
          </a:bodyPr>
          <a:lstStyle/>
          <a:p>
            <a:r>
              <a:rPr lang="en-US" altLang="zh-CN" sz="2000">
                <a:latin typeface="微软雅黑" panose="020B0503020204020204" charset="-122"/>
                <a:ea typeface="微软雅黑" panose="020B0503020204020204" charset="-122"/>
                <a:cs typeface="微软雅黑" panose="020B0503020204020204" charset="-122"/>
              </a:rPr>
              <a:t>1+2</a:t>
            </a:r>
            <a:endParaRPr lang="zh-CN" altLang="en-US" sz="2000" dirty="0"/>
          </a:p>
        </p:txBody>
      </p:sp>
      <p:sp>
        <p:nvSpPr>
          <p:cNvPr id="16" name="文本框 2">
            <a:extLst>
              <a:ext uri="{FF2B5EF4-FFF2-40B4-BE49-F238E27FC236}">
                <a16:creationId xmlns:a16="http://schemas.microsoft.com/office/drawing/2014/main" id="{34DA7D19-1516-574A-AD78-F86CB3C3AE1F}"/>
              </a:ext>
            </a:extLst>
          </p:cNvPr>
          <p:cNvSpPr txBox="1"/>
          <p:nvPr>
            <p:custDataLst>
              <p:tags r:id="rId1"/>
            </p:custDataLst>
          </p:nvPr>
        </p:nvSpPr>
        <p:spPr>
          <a:xfrm>
            <a:off x="318085" y="452360"/>
            <a:ext cx="611449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3.4.3</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校验和</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选择、填空</a:t>
            </a:r>
            <a:r>
              <a:rPr lang="en-US" altLang="zh-CN" sz="28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1810060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p:cNvGrpSpPr/>
          <p:nvPr/>
        </p:nvGrpSpPr>
        <p:grpSpPr>
          <a:xfrm>
            <a:off x="7389607" y="296257"/>
            <a:ext cx="4550008" cy="1247734"/>
            <a:chOff x="6305275" y="281374"/>
            <a:chExt cx="4550008" cy="1247734"/>
          </a:xfrm>
        </p:grpSpPr>
        <p:sp>
          <p:nvSpPr>
            <p:cNvPr id="11" name="左大括号 10"/>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矩形 11"/>
            <p:cNvSpPr/>
            <p:nvPr/>
          </p:nvSpPr>
          <p:spPr>
            <a:xfrm>
              <a:off x="9112497" y="281374"/>
              <a:ext cx="992580"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特点</a:t>
              </a:r>
              <a:endParaRPr lang="zh-CN" altLang="en-US" kern="900" spc="-100" dirty="0">
                <a:latin typeface="黑体" panose="02010609060101010101" pitchFamily="49" charset="-122"/>
                <a:ea typeface="黑体" panose="02010609060101010101" pitchFamily="49" charset="-122"/>
              </a:endParaRPr>
            </a:p>
          </p:txBody>
        </p:sp>
        <p:sp>
          <p:nvSpPr>
            <p:cNvPr id="13" name="矩形 12"/>
            <p:cNvSpPr/>
            <p:nvPr/>
          </p:nvSpPr>
          <p:spPr>
            <a:xfrm>
              <a:off x="9112497" y="1231591"/>
              <a:ext cx="1223413"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校验和</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4" name="矩形 13"/>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5" name="矩形 14"/>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graphicFrame>
        <p:nvGraphicFramePr>
          <p:cNvPr id="7" name="表格 6"/>
          <p:cNvGraphicFramePr>
            <a:graphicFrameLocks noGrp="1"/>
          </p:cNvGraphicFramePr>
          <p:nvPr>
            <p:extLst>
              <p:ext uri="{D42A27DB-BD31-4B8C-83A1-F6EECF244321}">
                <p14:modId xmlns:p14="http://schemas.microsoft.com/office/powerpoint/2010/main" val="881257615"/>
              </p:ext>
            </p:extLst>
          </p:nvPr>
        </p:nvGraphicFramePr>
        <p:xfrm>
          <a:off x="1062890" y="2265572"/>
          <a:ext cx="10739385" cy="1856784"/>
        </p:xfrm>
        <a:graphic>
          <a:graphicData uri="http://schemas.openxmlformats.org/drawingml/2006/table">
            <a:tbl>
              <a:tblPr>
                <a:tableStyleId>{5940675A-B579-460E-94D1-54222C63F5DA}</a:tableStyleId>
              </a:tblPr>
              <a:tblGrid>
                <a:gridCol w="586938">
                  <a:extLst>
                    <a:ext uri="{9D8B030D-6E8A-4147-A177-3AD203B41FA5}">
                      <a16:colId xmlns:a16="http://schemas.microsoft.com/office/drawing/2014/main" val="20000"/>
                    </a:ext>
                  </a:extLst>
                </a:gridCol>
                <a:gridCol w="586938">
                  <a:extLst>
                    <a:ext uri="{9D8B030D-6E8A-4147-A177-3AD203B41FA5}">
                      <a16:colId xmlns:a16="http://schemas.microsoft.com/office/drawing/2014/main" val="20001"/>
                    </a:ext>
                  </a:extLst>
                </a:gridCol>
                <a:gridCol w="586938">
                  <a:extLst>
                    <a:ext uri="{9D8B030D-6E8A-4147-A177-3AD203B41FA5}">
                      <a16:colId xmlns:a16="http://schemas.microsoft.com/office/drawing/2014/main" val="20002"/>
                    </a:ext>
                  </a:extLst>
                </a:gridCol>
                <a:gridCol w="586938">
                  <a:extLst>
                    <a:ext uri="{9D8B030D-6E8A-4147-A177-3AD203B41FA5}">
                      <a16:colId xmlns:a16="http://schemas.microsoft.com/office/drawing/2014/main" val="20003"/>
                    </a:ext>
                  </a:extLst>
                </a:gridCol>
                <a:gridCol w="586938">
                  <a:extLst>
                    <a:ext uri="{9D8B030D-6E8A-4147-A177-3AD203B41FA5}">
                      <a16:colId xmlns:a16="http://schemas.microsoft.com/office/drawing/2014/main" val="20004"/>
                    </a:ext>
                  </a:extLst>
                </a:gridCol>
                <a:gridCol w="253813">
                  <a:extLst>
                    <a:ext uri="{9D8B030D-6E8A-4147-A177-3AD203B41FA5}">
                      <a16:colId xmlns:a16="http://schemas.microsoft.com/office/drawing/2014/main" val="20005"/>
                    </a:ext>
                  </a:extLst>
                </a:gridCol>
                <a:gridCol w="586938">
                  <a:extLst>
                    <a:ext uri="{9D8B030D-6E8A-4147-A177-3AD203B41FA5}">
                      <a16:colId xmlns:a16="http://schemas.microsoft.com/office/drawing/2014/main" val="20006"/>
                    </a:ext>
                  </a:extLst>
                </a:gridCol>
                <a:gridCol w="586938">
                  <a:extLst>
                    <a:ext uri="{9D8B030D-6E8A-4147-A177-3AD203B41FA5}">
                      <a16:colId xmlns:a16="http://schemas.microsoft.com/office/drawing/2014/main" val="20007"/>
                    </a:ext>
                  </a:extLst>
                </a:gridCol>
                <a:gridCol w="586938">
                  <a:extLst>
                    <a:ext uri="{9D8B030D-6E8A-4147-A177-3AD203B41FA5}">
                      <a16:colId xmlns:a16="http://schemas.microsoft.com/office/drawing/2014/main" val="20008"/>
                    </a:ext>
                  </a:extLst>
                </a:gridCol>
                <a:gridCol w="586938">
                  <a:extLst>
                    <a:ext uri="{9D8B030D-6E8A-4147-A177-3AD203B41FA5}">
                      <a16:colId xmlns:a16="http://schemas.microsoft.com/office/drawing/2014/main" val="20009"/>
                    </a:ext>
                  </a:extLst>
                </a:gridCol>
                <a:gridCol w="253813">
                  <a:extLst>
                    <a:ext uri="{9D8B030D-6E8A-4147-A177-3AD203B41FA5}">
                      <a16:colId xmlns:a16="http://schemas.microsoft.com/office/drawing/2014/main" val="20010"/>
                    </a:ext>
                  </a:extLst>
                </a:gridCol>
                <a:gridCol w="586938">
                  <a:extLst>
                    <a:ext uri="{9D8B030D-6E8A-4147-A177-3AD203B41FA5}">
                      <a16:colId xmlns:a16="http://schemas.microsoft.com/office/drawing/2014/main" val="20011"/>
                    </a:ext>
                  </a:extLst>
                </a:gridCol>
                <a:gridCol w="586938">
                  <a:extLst>
                    <a:ext uri="{9D8B030D-6E8A-4147-A177-3AD203B41FA5}">
                      <a16:colId xmlns:a16="http://schemas.microsoft.com/office/drawing/2014/main" val="20012"/>
                    </a:ext>
                  </a:extLst>
                </a:gridCol>
                <a:gridCol w="586938">
                  <a:extLst>
                    <a:ext uri="{9D8B030D-6E8A-4147-A177-3AD203B41FA5}">
                      <a16:colId xmlns:a16="http://schemas.microsoft.com/office/drawing/2014/main" val="20013"/>
                    </a:ext>
                  </a:extLst>
                </a:gridCol>
                <a:gridCol w="586938">
                  <a:extLst>
                    <a:ext uri="{9D8B030D-6E8A-4147-A177-3AD203B41FA5}">
                      <a16:colId xmlns:a16="http://schemas.microsoft.com/office/drawing/2014/main" val="20014"/>
                    </a:ext>
                  </a:extLst>
                </a:gridCol>
                <a:gridCol w="253813">
                  <a:extLst>
                    <a:ext uri="{9D8B030D-6E8A-4147-A177-3AD203B41FA5}">
                      <a16:colId xmlns:a16="http://schemas.microsoft.com/office/drawing/2014/main" val="20015"/>
                    </a:ext>
                  </a:extLst>
                </a:gridCol>
                <a:gridCol w="586938">
                  <a:extLst>
                    <a:ext uri="{9D8B030D-6E8A-4147-A177-3AD203B41FA5}">
                      <a16:colId xmlns:a16="http://schemas.microsoft.com/office/drawing/2014/main" val="20016"/>
                    </a:ext>
                  </a:extLst>
                </a:gridCol>
                <a:gridCol w="586938">
                  <a:extLst>
                    <a:ext uri="{9D8B030D-6E8A-4147-A177-3AD203B41FA5}">
                      <a16:colId xmlns:a16="http://schemas.microsoft.com/office/drawing/2014/main" val="20017"/>
                    </a:ext>
                  </a:extLst>
                </a:gridCol>
                <a:gridCol w="586938">
                  <a:extLst>
                    <a:ext uri="{9D8B030D-6E8A-4147-A177-3AD203B41FA5}">
                      <a16:colId xmlns:a16="http://schemas.microsoft.com/office/drawing/2014/main" val="20018"/>
                    </a:ext>
                  </a:extLst>
                </a:gridCol>
                <a:gridCol w="586938">
                  <a:extLst>
                    <a:ext uri="{9D8B030D-6E8A-4147-A177-3AD203B41FA5}">
                      <a16:colId xmlns:a16="http://schemas.microsoft.com/office/drawing/2014/main" val="20019"/>
                    </a:ext>
                  </a:extLst>
                </a:gridCol>
              </a:tblGrid>
              <a:tr h="618928">
                <a:tc>
                  <a:txBody>
                    <a:bodyPr/>
                    <a:lstStyle/>
                    <a:p>
                      <a:pPr algn="ctr" fontAlgn="ctr">
                        <a:lnSpc>
                          <a:spcPct val="150000"/>
                        </a:lnSpc>
                      </a:pPr>
                      <a:r>
                        <a:rPr lang="zh-CN" altLang="en-US" sz="2000" u="none" strike="noStrike">
                          <a:effectLst/>
                        </a:rPr>
                        <a:t>　</a:t>
                      </a: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0"/>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1"/>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extLst>
                  <a:ext uri="{0D108BD9-81ED-4DB2-BD59-A6C34878D82A}">
                    <a16:rowId xmlns:a16="http://schemas.microsoft.com/office/drawing/2014/main" val="10002"/>
                  </a:ext>
                </a:extLst>
              </a:tr>
            </a:tbl>
          </a:graphicData>
        </a:graphic>
      </p:graphicFrame>
      <p:sp>
        <p:nvSpPr>
          <p:cNvPr id="8" name="文本框 7"/>
          <p:cNvSpPr txBox="1"/>
          <p:nvPr/>
        </p:nvSpPr>
        <p:spPr>
          <a:xfrm>
            <a:off x="14293516" y="4973053"/>
            <a:ext cx="184731" cy="369332"/>
          </a:xfrm>
          <a:prstGeom prst="rect">
            <a:avLst/>
          </a:prstGeom>
          <a:noFill/>
        </p:spPr>
        <p:txBody>
          <a:bodyPr wrap="none" rtlCol="0">
            <a:spAutoFit/>
          </a:bodyPr>
          <a:lstStyle/>
          <a:p>
            <a:endParaRPr kumimoji="1" lang="zh-CN" altLang="en-US" dirty="0"/>
          </a:p>
        </p:txBody>
      </p:sp>
      <p:sp>
        <p:nvSpPr>
          <p:cNvPr id="18" name="矩形 17"/>
          <p:cNvSpPr/>
          <p:nvPr/>
        </p:nvSpPr>
        <p:spPr>
          <a:xfrm>
            <a:off x="166752" y="62310"/>
            <a:ext cx="1614545"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3.4.2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UDP</a:t>
            </a:r>
            <a:r>
              <a:rPr lang="zh-CN" altLang="en-US" sz="1200" dirty="0">
                <a:solidFill>
                  <a:schemeClr val="bg1">
                    <a:lumMod val="75000"/>
                  </a:schemeClr>
                </a:solidFill>
                <a:latin typeface="SimSun" charset="-122"/>
                <a:ea typeface="SimSun" charset="-122"/>
                <a:cs typeface="SimSun" charset="-122"/>
              </a:rPr>
              <a:t>校验和</a:t>
            </a:r>
          </a:p>
        </p:txBody>
      </p:sp>
      <p:sp>
        <p:nvSpPr>
          <p:cNvPr id="19" name="TextBox 4"/>
          <p:cNvSpPr txBox="1"/>
          <p:nvPr/>
        </p:nvSpPr>
        <p:spPr>
          <a:xfrm>
            <a:off x="318085" y="1544807"/>
            <a:ext cx="3632835" cy="581057"/>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第一步：求三个数值之和。</a:t>
            </a:r>
          </a:p>
        </p:txBody>
      </p:sp>
      <p:sp>
        <p:nvSpPr>
          <p:cNvPr id="20" name="矩形 19"/>
          <p:cNvSpPr/>
          <p:nvPr/>
        </p:nvSpPr>
        <p:spPr>
          <a:xfrm>
            <a:off x="-31138" y="2398045"/>
            <a:ext cx="848309" cy="400110"/>
          </a:xfrm>
          <a:prstGeom prst="rect">
            <a:avLst/>
          </a:prstGeom>
        </p:spPr>
        <p:txBody>
          <a:bodyPr wrap="none">
            <a:spAutoFit/>
          </a:bodyPr>
          <a:lstStyle/>
          <a:p>
            <a:r>
              <a:rPr lang="zh-CN" altLang="en-US" sz="2000" dirty="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1</a:t>
            </a:r>
            <a:endParaRPr lang="zh-CN" altLang="en-US" sz="2000" dirty="0"/>
          </a:p>
        </p:txBody>
      </p:sp>
      <p:sp>
        <p:nvSpPr>
          <p:cNvPr id="21" name="矩形 20"/>
          <p:cNvSpPr/>
          <p:nvPr/>
        </p:nvSpPr>
        <p:spPr>
          <a:xfrm>
            <a:off x="-1" y="2989447"/>
            <a:ext cx="848309" cy="400110"/>
          </a:xfrm>
          <a:prstGeom prst="rect">
            <a:avLst/>
          </a:prstGeom>
        </p:spPr>
        <p:txBody>
          <a:bodyPr wrap="none">
            <a:spAutoFit/>
          </a:bodyPr>
          <a:lstStyle/>
          <a:p>
            <a:r>
              <a:rPr lang="zh-CN" altLang="en-US" sz="2000" dirty="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2</a:t>
            </a:r>
            <a:endParaRPr lang="zh-CN" altLang="en-US" sz="2000" dirty="0"/>
          </a:p>
        </p:txBody>
      </p:sp>
      <p:sp>
        <p:nvSpPr>
          <p:cNvPr id="22" name="矩形 21"/>
          <p:cNvSpPr/>
          <p:nvPr/>
        </p:nvSpPr>
        <p:spPr>
          <a:xfrm>
            <a:off x="3275" y="3514258"/>
            <a:ext cx="676788" cy="400110"/>
          </a:xfrm>
          <a:prstGeom prst="rect">
            <a:avLst/>
          </a:prstGeom>
        </p:spPr>
        <p:txBody>
          <a:bodyPr wrap="none">
            <a:spAutoFit/>
          </a:bodyPr>
          <a:lstStyle/>
          <a:p>
            <a:r>
              <a:rPr lang="en-US" altLang="zh-CN" sz="2000">
                <a:latin typeface="微软雅黑" panose="020B0503020204020204" charset="-122"/>
                <a:ea typeface="微软雅黑" panose="020B0503020204020204" charset="-122"/>
                <a:cs typeface="微软雅黑" panose="020B0503020204020204" charset="-122"/>
              </a:rPr>
              <a:t>1+2</a:t>
            </a:r>
            <a:endParaRPr lang="zh-CN" altLang="en-US" sz="2000" dirty="0"/>
          </a:p>
        </p:txBody>
      </p:sp>
      <p:sp>
        <p:nvSpPr>
          <p:cNvPr id="16" name="文本框 2">
            <a:extLst>
              <a:ext uri="{FF2B5EF4-FFF2-40B4-BE49-F238E27FC236}">
                <a16:creationId xmlns:a16="http://schemas.microsoft.com/office/drawing/2014/main" id="{6698D9DD-18A5-8A46-BCA3-B4BFE3C8BE01}"/>
              </a:ext>
            </a:extLst>
          </p:cNvPr>
          <p:cNvSpPr txBox="1"/>
          <p:nvPr>
            <p:custDataLst>
              <p:tags r:id="rId1"/>
            </p:custDataLst>
          </p:nvPr>
        </p:nvSpPr>
        <p:spPr>
          <a:xfrm>
            <a:off x="318085" y="452360"/>
            <a:ext cx="611449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3.4.3</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校验和</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选择、填空</a:t>
            </a:r>
            <a:r>
              <a:rPr lang="en-US" altLang="zh-CN" sz="28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93596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p:cNvGrpSpPr/>
          <p:nvPr/>
        </p:nvGrpSpPr>
        <p:grpSpPr>
          <a:xfrm>
            <a:off x="7389607" y="296257"/>
            <a:ext cx="4550008" cy="1247734"/>
            <a:chOff x="6305275" y="281374"/>
            <a:chExt cx="4550008" cy="1247734"/>
          </a:xfrm>
        </p:grpSpPr>
        <p:sp>
          <p:nvSpPr>
            <p:cNvPr id="11" name="左大括号 10"/>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矩形 11"/>
            <p:cNvSpPr/>
            <p:nvPr/>
          </p:nvSpPr>
          <p:spPr>
            <a:xfrm>
              <a:off x="9112497" y="281374"/>
              <a:ext cx="992580"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特点</a:t>
              </a:r>
              <a:endParaRPr lang="zh-CN" altLang="en-US" kern="900" spc="-100" dirty="0">
                <a:latin typeface="黑体" panose="02010609060101010101" pitchFamily="49" charset="-122"/>
                <a:ea typeface="黑体" panose="02010609060101010101" pitchFamily="49" charset="-122"/>
              </a:endParaRPr>
            </a:p>
          </p:txBody>
        </p:sp>
        <p:sp>
          <p:nvSpPr>
            <p:cNvPr id="13" name="矩形 12"/>
            <p:cNvSpPr/>
            <p:nvPr/>
          </p:nvSpPr>
          <p:spPr>
            <a:xfrm>
              <a:off x="9112497" y="1231591"/>
              <a:ext cx="1223413"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校验和</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4" name="矩形 13"/>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5" name="矩形 14"/>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graphicFrame>
        <p:nvGraphicFramePr>
          <p:cNvPr id="7" name="表格 6"/>
          <p:cNvGraphicFramePr>
            <a:graphicFrameLocks noGrp="1"/>
          </p:cNvGraphicFramePr>
          <p:nvPr>
            <p:extLst>
              <p:ext uri="{D42A27DB-BD31-4B8C-83A1-F6EECF244321}">
                <p14:modId xmlns:p14="http://schemas.microsoft.com/office/powerpoint/2010/main" val="576194688"/>
              </p:ext>
            </p:extLst>
          </p:nvPr>
        </p:nvGraphicFramePr>
        <p:xfrm>
          <a:off x="1062890" y="2265572"/>
          <a:ext cx="10739385" cy="3094640"/>
        </p:xfrm>
        <a:graphic>
          <a:graphicData uri="http://schemas.openxmlformats.org/drawingml/2006/table">
            <a:tbl>
              <a:tblPr>
                <a:tableStyleId>{5940675A-B579-460E-94D1-54222C63F5DA}</a:tableStyleId>
              </a:tblPr>
              <a:tblGrid>
                <a:gridCol w="586938">
                  <a:extLst>
                    <a:ext uri="{9D8B030D-6E8A-4147-A177-3AD203B41FA5}">
                      <a16:colId xmlns:a16="http://schemas.microsoft.com/office/drawing/2014/main" val="20000"/>
                    </a:ext>
                  </a:extLst>
                </a:gridCol>
                <a:gridCol w="586938">
                  <a:extLst>
                    <a:ext uri="{9D8B030D-6E8A-4147-A177-3AD203B41FA5}">
                      <a16:colId xmlns:a16="http://schemas.microsoft.com/office/drawing/2014/main" val="20001"/>
                    </a:ext>
                  </a:extLst>
                </a:gridCol>
                <a:gridCol w="586938">
                  <a:extLst>
                    <a:ext uri="{9D8B030D-6E8A-4147-A177-3AD203B41FA5}">
                      <a16:colId xmlns:a16="http://schemas.microsoft.com/office/drawing/2014/main" val="20002"/>
                    </a:ext>
                  </a:extLst>
                </a:gridCol>
                <a:gridCol w="586938">
                  <a:extLst>
                    <a:ext uri="{9D8B030D-6E8A-4147-A177-3AD203B41FA5}">
                      <a16:colId xmlns:a16="http://schemas.microsoft.com/office/drawing/2014/main" val="20003"/>
                    </a:ext>
                  </a:extLst>
                </a:gridCol>
                <a:gridCol w="586938">
                  <a:extLst>
                    <a:ext uri="{9D8B030D-6E8A-4147-A177-3AD203B41FA5}">
                      <a16:colId xmlns:a16="http://schemas.microsoft.com/office/drawing/2014/main" val="20004"/>
                    </a:ext>
                  </a:extLst>
                </a:gridCol>
                <a:gridCol w="253813">
                  <a:extLst>
                    <a:ext uri="{9D8B030D-6E8A-4147-A177-3AD203B41FA5}">
                      <a16:colId xmlns:a16="http://schemas.microsoft.com/office/drawing/2014/main" val="20005"/>
                    </a:ext>
                  </a:extLst>
                </a:gridCol>
                <a:gridCol w="586938">
                  <a:extLst>
                    <a:ext uri="{9D8B030D-6E8A-4147-A177-3AD203B41FA5}">
                      <a16:colId xmlns:a16="http://schemas.microsoft.com/office/drawing/2014/main" val="20006"/>
                    </a:ext>
                  </a:extLst>
                </a:gridCol>
                <a:gridCol w="586938">
                  <a:extLst>
                    <a:ext uri="{9D8B030D-6E8A-4147-A177-3AD203B41FA5}">
                      <a16:colId xmlns:a16="http://schemas.microsoft.com/office/drawing/2014/main" val="20007"/>
                    </a:ext>
                  </a:extLst>
                </a:gridCol>
                <a:gridCol w="586938">
                  <a:extLst>
                    <a:ext uri="{9D8B030D-6E8A-4147-A177-3AD203B41FA5}">
                      <a16:colId xmlns:a16="http://schemas.microsoft.com/office/drawing/2014/main" val="20008"/>
                    </a:ext>
                  </a:extLst>
                </a:gridCol>
                <a:gridCol w="586938">
                  <a:extLst>
                    <a:ext uri="{9D8B030D-6E8A-4147-A177-3AD203B41FA5}">
                      <a16:colId xmlns:a16="http://schemas.microsoft.com/office/drawing/2014/main" val="20009"/>
                    </a:ext>
                  </a:extLst>
                </a:gridCol>
                <a:gridCol w="253813">
                  <a:extLst>
                    <a:ext uri="{9D8B030D-6E8A-4147-A177-3AD203B41FA5}">
                      <a16:colId xmlns:a16="http://schemas.microsoft.com/office/drawing/2014/main" val="20010"/>
                    </a:ext>
                  </a:extLst>
                </a:gridCol>
                <a:gridCol w="586938">
                  <a:extLst>
                    <a:ext uri="{9D8B030D-6E8A-4147-A177-3AD203B41FA5}">
                      <a16:colId xmlns:a16="http://schemas.microsoft.com/office/drawing/2014/main" val="20011"/>
                    </a:ext>
                  </a:extLst>
                </a:gridCol>
                <a:gridCol w="586938">
                  <a:extLst>
                    <a:ext uri="{9D8B030D-6E8A-4147-A177-3AD203B41FA5}">
                      <a16:colId xmlns:a16="http://schemas.microsoft.com/office/drawing/2014/main" val="20012"/>
                    </a:ext>
                  </a:extLst>
                </a:gridCol>
                <a:gridCol w="586938">
                  <a:extLst>
                    <a:ext uri="{9D8B030D-6E8A-4147-A177-3AD203B41FA5}">
                      <a16:colId xmlns:a16="http://schemas.microsoft.com/office/drawing/2014/main" val="20013"/>
                    </a:ext>
                  </a:extLst>
                </a:gridCol>
                <a:gridCol w="586938">
                  <a:extLst>
                    <a:ext uri="{9D8B030D-6E8A-4147-A177-3AD203B41FA5}">
                      <a16:colId xmlns:a16="http://schemas.microsoft.com/office/drawing/2014/main" val="20014"/>
                    </a:ext>
                  </a:extLst>
                </a:gridCol>
                <a:gridCol w="253813">
                  <a:extLst>
                    <a:ext uri="{9D8B030D-6E8A-4147-A177-3AD203B41FA5}">
                      <a16:colId xmlns:a16="http://schemas.microsoft.com/office/drawing/2014/main" val="20015"/>
                    </a:ext>
                  </a:extLst>
                </a:gridCol>
                <a:gridCol w="586938">
                  <a:extLst>
                    <a:ext uri="{9D8B030D-6E8A-4147-A177-3AD203B41FA5}">
                      <a16:colId xmlns:a16="http://schemas.microsoft.com/office/drawing/2014/main" val="20016"/>
                    </a:ext>
                  </a:extLst>
                </a:gridCol>
                <a:gridCol w="586938">
                  <a:extLst>
                    <a:ext uri="{9D8B030D-6E8A-4147-A177-3AD203B41FA5}">
                      <a16:colId xmlns:a16="http://schemas.microsoft.com/office/drawing/2014/main" val="20017"/>
                    </a:ext>
                  </a:extLst>
                </a:gridCol>
                <a:gridCol w="586938">
                  <a:extLst>
                    <a:ext uri="{9D8B030D-6E8A-4147-A177-3AD203B41FA5}">
                      <a16:colId xmlns:a16="http://schemas.microsoft.com/office/drawing/2014/main" val="20018"/>
                    </a:ext>
                  </a:extLst>
                </a:gridCol>
                <a:gridCol w="586938">
                  <a:extLst>
                    <a:ext uri="{9D8B030D-6E8A-4147-A177-3AD203B41FA5}">
                      <a16:colId xmlns:a16="http://schemas.microsoft.com/office/drawing/2014/main" val="20019"/>
                    </a:ext>
                  </a:extLst>
                </a:gridCol>
              </a:tblGrid>
              <a:tr h="618928">
                <a:tc>
                  <a:txBody>
                    <a:bodyPr/>
                    <a:lstStyle/>
                    <a:p>
                      <a:pPr algn="ctr" fontAlgn="ctr">
                        <a:lnSpc>
                          <a:spcPct val="150000"/>
                        </a:lnSpc>
                      </a:pPr>
                      <a:r>
                        <a:rPr lang="zh-CN" altLang="en-US" sz="2000" u="none" strike="noStrike">
                          <a:effectLst/>
                        </a:rPr>
                        <a:t>　</a:t>
                      </a: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0"/>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1"/>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extLst>
                  <a:ext uri="{0D108BD9-81ED-4DB2-BD59-A6C34878D82A}">
                    <a16:rowId xmlns:a16="http://schemas.microsoft.com/office/drawing/2014/main" val="10002"/>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3"/>
                  </a:ext>
                </a:extLst>
              </a:tr>
              <a:tr h="618928">
                <a:tc>
                  <a:txBody>
                    <a:bodyPr/>
                    <a:lstStyle/>
                    <a:p>
                      <a:pPr algn="ctr" fontAlgn="ctr">
                        <a:lnSpc>
                          <a:spcPct val="150000"/>
                        </a:lnSpc>
                      </a:pPr>
                      <a:endParaRPr lang="en-US" altLang="zh-CN" sz="2000" b="0" i="0" u="none" strike="noStrike" dirty="0">
                        <a:solidFill>
                          <a:schemeClr val="accent6"/>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extLst>
                  <a:ext uri="{0D108BD9-81ED-4DB2-BD59-A6C34878D82A}">
                    <a16:rowId xmlns:a16="http://schemas.microsoft.com/office/drawing/2014/main" val="10004"/>
                  </a:ext>
                </a:extLst>
              </a:tr>
            </a:tbl>
          </a:graphicData>
        </a:graphic>
      </p:graphicFrame>
      <p:sp>
        <p:nvSpPr>
          <p:cNvPr id="8" name="文本框 7"/>
          <p:cNvSpPr txBox="1"/>
          <p:nvPr/>
        </p:nvSpPr>
        <p:spPr>
          <a:xfrm>
            <a:off x="14293516" y="4973053"/>
            <a:ext cx="184731" cy="369332"/>
          </a:xfrm>
          <a:prstGeom prst="rect">
            <a:avLst/>
          </a:prstGeom>
          <a:noFill/>
        </p:spPr>
        <p:txBody>
          <a:bodyPr wrap="none" rtlCol="0">
            <a:spAutoFit/>
          </a:bodyPr>
          <a:lstStyle/>
          <a:p>
            <a:endParaRPr kumimoji="1" lang="zh-CN" altLang="en-US" dirty="0"/>
          </a:p>
        </p:txBody>
      </p:sp>
      <p:sp>
        <p:nvSpPr>
          <p:cNvPr id="18" name="矩形 17"/>
          <p:cNvSpPr/>
          <p:nvPr/>
        </p:nvSpPr>
        <p:spPr>
          <a:xfrm>
            <a:off x="166752" y="62310"/>
            <a:ext cx="1614545"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3.4.2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UDP</a:t>
            </a:r>
            <a:r>
              <a:rPr lang="zh-CN" altLang="en-US" sz="1200" dirty="0">
                <a:solidFill>
                  <a:schemeClr val="bg1">
                    <a:lumMod val="75000"/>
                  </a:schemeClr>
                </a:solidFill>
                <a:latin typeface="SimSun" charset="-122"/>
                <a:ea typeface="SimSun" charset="-122"/>
                <a:cs typeface="SimSun" charset="-122"/>
              </a:rPr>
              <a:t>校验和</a:t>
            </a:r>
          </a:p>
        </p:txBody>
      </p:sp>
      <p:sp>
        <p:nvSpPr>
          <p:cNvPr id="19" name="TextBox 4"/>
          <p:cNvSpPr txBox="1"/>
          <p:nvPr/>
        </p:nvSpPr>
        <p:spPr>
          <a:xfrm>
            <a:off x="318085" y="1544807"/>
            <a:ext cx="3632835" cy="581057"/>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第一步：求三个数值之和。</a:t>
            </a:r>
          </a:p>
        </p:txBody>
      </p:sp>
      <p:sp>
        <p:nvSpPr>
          <p:cNvPr id="20" name="矩形 19"/>
          <p:cNvSpPr/>
          <p:nvPr/>
        </p:nvSpPr>
        <p:spPr>
          <a:xfrm>
            <a:off x="-31138" y="2398045"/>
            <a:ext cx="848309" cy="400110"/>
          </a:xfrm>
          <a:prstGeom prst="rect">
            <a:avLst/>
          </a:prstGeom>
        </p:spPr>
        <p:txBody>
          <a:bodyPr wrap="none">
            <a:spAutoFit/>
          </a:bodyPr>
          <a:lstStyle/>
          <a:p>
            <a:r>
              <a:rPr lang="zh-CN" altLang="en-US" sz="2000" dirty="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1</a:t>
            </a:r>
            <a:endParaRPr lang="zh-CN" altLang="en-US" sz="2000" dirty="0"/>
          </a:p>
        </p:txBody>
      </p:sp>
      <p:sp>
        <p:nvSpPr>
          <p:cNvPr id="21" name="矩形 20"/>
          <p:cNvSpPr/>
          <p:nvPr/>
        </p:nvSpPr>
        <p:spPr>
          <a:xfrm>
            <a:off x="-1" y="2989447"/>
            <a:ext cx="848309" cy="400110"/>
          </a:xfrm>
          <a:prstGeom prst="rect">
            <a:avLst/>
          </a:prstGeom>
        </p:spPr>
        <p:txBody>
          <a:bodyPr wrap="none">
            <a:spAutoFit/>
          </a:bodyPr>
          <a:lstStyle/>
          <a:p>
            <a:r>
              <a:rPr lang="zh-CN" altLang="en-US" sz="2000" dirty="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2</a:t>
            </a:r>
            <a:endParaRPr lang="zh-CN" altLang="en-US" sz="2000" dirty="0"/>
          </a:p>
        </p:txBody>
      </p:sp>
      <p:sp>
        <p:nvSpPr>
          <p:cNvPr id="22" name="矩形 21"/>
          <p:cNvSpPr/>
          <p:nvPr/>
        </p:nvSpPr>
        <p:spPr>
          <a:xfrm>
            <a:off x="3275" y="3514258"/>
            <a:ext cx="676788" cy="400110"/>
          </a:xfrm>
          <a:prstGeom prst="rect">
            <a:avLst/>
          </a:prstGeom>
        </p:spPr>
        <p:txBody>
          <a:bodyPr wrap="none">
            <a:spAutoFit/>
          </a:bodyPr>
          <a:lstStyle/>
          <a:p>
            <a:r>
              <a:rPr lang="en-US" altLang="zh-CN" sz="2000">
                <a:latin typeface="微软雅黑" panose="020B0503020204020204" charset="-122"/>
                <a:ea typeface="微软雅黑" panose="020B0503020204020204" charset="-122"/>
                <a:cs typeface="微软雅黑" panose="020B0503020204020204" charset="-122"/>
              </a:rPr>
              <a:t>1+2</a:t>
            </a:r>
            <a:endParaRPr lang="zh-CN" altLang="en-US" sz="2000" dirty="0"/>
          </a:p>
        </p:txBody>
      </p:sp>
      <p:sp>
        <p:nvSpPr>
          <p:cNvPr id="23" name="矩形 22"/>
          <p:cNvSpPr/>
          <p:nvPr/>
        </p:nvSpPr>
        <p:spPr>
          <a:xfrm>
            <a:off x="0" y="4204264"/>
            <a:ext cx="848309" cy="400110"/>
          </a:xfrm>
          <a:prstGeom prst="rect">
            <a:avLst/>
          </a:prstGeom>
        </p:spPr>
        <p:txBody>
          <a:bodyPr wrap="none">
            <a:spAutoFit/>
          </a:bodyPr>
          <a:lstStyle/>
          <a:p>
            <a:r>
              <a:rPr lang="zh-CN" altLang="en-US" sz="200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3</a:t>
            </a:r>
            <a:endParaRPr lang="zh-CN" altLang="en-US" sz="2000" dirty="0"/>
          </a:p>
        </p:txBody>
      </p:sp>
      <p:sp>
        <p:nvSpPr>
          <p:cNvPr id="24" name="矩形 23"/>
          <p:cNvSpPr/>
          <p:nvPr/>
        </p:nvSpPr>
        <p:spPr>
          <a:xfrm>
            <a:off x="0" y="4938082"/>
            <a:ext cx="1018227" cy="400110"/>
          </a:xfrm>
          <a:prstGeom prst="rect">
            <a:avLst/>
          </a:prstGeom>
        </p:spPr>
        <p:txBody>
          <a:bodyPr wrap="none">
            <a:spAutoFit/>
          </a:bodyPr>
          <a:lstStyle/>
          <a:p>
            <a:r>
              <a:rPr lang="en-US" altLang="zh-CN" sz="2000">
                <a:latin typeface="微软雅黑" panose="020B0503020204020204" charset="-122"/>
                <a:ea typeface="微软雅黑" panose="020B0503020204020204" charset="-122"/>
                <a:cs typeface="微软雅黑" panose="020B0503020204020204" charset="-122"/>
              </a:rPr>
              <a:t>1+2+3</a:t>
            </a:r>
            <a:endParaRPr lang="zh-CN" altLang="en-US" sz="2000" dirty="0"/>
          </a:p>
        </p:txBody>
      </p:sp>
      <p:sp>
        <p:nvSpPr>
          <p:cNvPr id="25" name="文本框 2">
            <a:extLst>
              <a:ext uri="{FF2B5EF4-FFF2-40B4-BE49-F238E27FC236}">
                <a16:creationId xmlns:a16="http://schemas.microsoft.com/office/drawing/2014/main" id="{823B9082-A172-C04C-ABA4-74535B2405E4}"/>
              </a:ext>
            </a:extLst>
          </p:cNvPr>
          <p:cNvSpPr txBox="1"/>
          <p:nvPr>
            <p:custDataLst>
              <p:tags r:id="rId1"/>
            </p:custDataLst>
          </p:nvPr>
        </p:nvSpPr>
        <p:spPr>
          <a:xfrm>
            <a:off x="318085" y="452360"/>
            <a:ext cx="611449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3.4.3</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校验和</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选择、填空</a:t>
            </a:r>
            <a:r>
              <a:rPr lang="en-US" altLang="zh-CN" sz="28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294183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p:cNvGrpSpPr/>
          <p:nvPr/>
        </p:nvGrpSpPr>
        <p:grpSpPr>
          <a:xfrm>
            <a:off x="7389607" y="296257"/>
            <a:ext cx="4550008" cy="1247734"/>
            <a:chOff x="6305275" y="281374"/>
            <a:chExt cx="4550008" cy="1247734"/>
          </a:xfrm>
        </p:grpSpPr>
        <p:sp>
          <p:nvSpPr>
            <p:cNvPr id="11" name="左大括号 10"/>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矩形 11"/>
            <p:cNvSpPr/>
            <p:nvPr/>
          </p:nvSpPr>
          <p:spPr>
            <a:xfrm>
              <a:off x="9112497" y="281374"/>
              <a:ext cx="992580"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特点</a:t>
              </a:r>
              <a:endParaRPr lang="zh-CN" altLang="en-US" kern="900" spc="-100" dirty="0">
                <a:latin typeface="黑体" panose="02010609060101010101" pitchFamily="49" charset="-122"/>
                <a:ea typeface="黑体" panose="02010609060101010101" pitchFamily="49" charset="-122"/>
              </a:endParaRPr>
            </a:p>
          </p:txBody>
        </p:sp>
        <p:sp>
          <p:nvSpPr>
            <p:cNvPr id="13" name="矩形 12"/>
            <p:cNvSpPr/>
            <p:nvPr/>
          </p:nvSpPr>
          <p:spPr>
            <a:xfrm>
              <a:off x="9112497" y="1231591"/>
              <a:ext cx="1223413"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校验和</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4" name="矩形 13"/>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5" name="矩形 14"/>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graphicFrame>
        <p:nvGraphicFramePr>
          <p:cNvPr id="7" name="表格 6"/>
          <p:cNvGraphicFramePr>
            <a:graphicFrameLocks noGrp="1"/>
          </p:cNvGraphicFramePr>
          <p:nvPr>
            <p:extLst>
              <p:ext uri="{D42A27DB-BD31-4B8C-83A1-F6EECF244321}">
                <p14:modId xmlns:p14="http://schemas.microsoft.com/office/powerpoint/2010/main" val="2135971517"/>
              </p:ext>
            </p:extLst>
          </p:nvPr>
        </p:nvGraphicFramePr>
        <p:xfrm>
          <a:off x="1062890" y="2265572"/>
          <a:ext cx="10739385" cy="3094640"/>
        </p:xfrm>
        <a:graphic>
          <a:graphicData uri="http://schemas.openxmlformats.org/drawingml/2006/table">
            <a:tbl>
              <a:tblPr>
                <a:tableStyleId>{5940675A-B579-460E-94D1-54222C63F5DA}</a:tableStyleId>
              </a:tblPr>
              <a:tblGrid>
                <a:gridCol w="586938">
                  <a:extLst>
                    <a:ext uri="{9D8B030D-6E8A-4147-A177-3AD203B41FA5}">
                      <a16:colId xmlns:a16="http://schemas.microsoft.com/office/drawing/2014/main" val="20000"/>
                    </a:ext>
                  </a:extLst>
                </a:gridCol>
                <a:gridCol w="586938">
                  <a:extLst>
                    <a:ext uri="{9D8B030D-6E8A-4147-A177-3AD203B41FA5}">
                      <a16:colId xmlns:a16="http://schemas.microsoft.com/office/drawing/2014/main" val="20001"/>
                    </a:ext>
                  </a:extLst>
                </a:gridCol>
                <a:gridCol w="586938">
                  <a:extLst>
                    <a:ext uri="{9D8B030D-6E8A-4147-A177-3AD203B41FA5}">
                      <a16:colId xmlns:a16="http://schemas.microsoft.com/office/drawing/2014/main" val="20002"/>
                    </a:ext>
                  </a:extLst>
                </a:gridCol>
                <a:gridCol w="586938">
                  <a:extLst>
                    <a:ext uri="{9D8B030D-6E8A-4147-A177-3AD203B41FA5}">
                      <a16:colId xmlns:a16="http://schemas.microsoft.com/office/drawing/2014/main" val="20003"/>
                    </a:ext>
                  </a:extLst>
                </a:gridCol>
                <a:gridCol w="586938">
                  <a:extLst>
                    <a:ext uri="{9D8B030D-6E8A-4147-A177-3AD203B41FA5}">
                      <a16:colId xmlns:a16="http://schemas.microsoft.com/office/drawing/2014/main" val="20004"/>
                    </a:ext>
                  </a:extLst>
                </a:gridCol>
                <a:gridCol w="253813">
                  <a:extLst>
                    <a:ext uri="{9D8B030D-6E8A-4147-A177-3AD203B41FA5}">
                      <a16:colId xmlns:a16="http://schemas.microsoft.com/office/drawing/2014/main" val="20005"/>
                    </a:ext>
                  </a:extLst>
                </a:gridCol>
                <a:gridCol w="586938">
                  <a:extLst>
                    <a:ext uri="{9D8B030D-6E8A-4147-A177-3AD203B41FA5}">
                      <a16:colId xmlns:a16="http://schemas.microsoft.com/office/drawing/2014/main" val="20006"/>
                    </a:ext>
                  </a:extLst>
                </a:gridCol>
                <a:gridCol w="586938">
                  <a:extLst>
                    <a:ext uri="{9D8B030D-6E8A-4147-A177-3AD203B41FA5}">
                      <a16:colId xmlns:a16="http://schemas.microsoft.com/office/drawing/2014/main" val="20007"/>
                    </a:ext>
                  </a:extLst>
                </a:gridCol>
                <a:gridCol w="586938">
                  <a:extLst>
                    <a:ext uri="{9D8B030D-6E8A-4147-A177-3AD203B41FA5}">
                      <a16:colId xmlns:a16="http://schemas.microsoft.com/office/drawing/2014/main" val="20008"/>
                    </a:ext>
                  </a:extLst>
                </a:gridCol>
                <a:gridCol w="586938">
                  <a:extLst>
                    <a:ext uri="{9D8B030D-6E8A-4147-A177-3AD203B41FA5}">
                      <a16:colId xmlns:a16="http://schemas.microsoft.com/office/drawing/2014/main" val="20009"/>
                    </a:ext>
                  </a:extLst>
                </a:gridCol>
                <a:gridCol w="253813">
                  <a:extLst>
                    <a:ext uri="{9D8B030D-6E8A-4147-A177-3AD203B41FA5}">
                      <a16:colId xmlns:a16="http://schemas.microsoft.com/office/drawing/2014/main" val="20010"/>
                    </a:ext>
                  </a:extLst>
                </a:gridCol>
                <a:gridCol w="586938">
                  <a:extLst>
                    <a:ext uri="{9D8B030D-6E8A-4147-A177-3AD203B41FA5}">
                      <a16:colId xmlns:a16="http://schemas.microsoft.com/office/drawing/2014/main" val="20011"/>
                    </a:ext>
                  </a:extLst>
                </a:gridCol>
                <a:gridCol w="586938">
                  <a:extLst>
                    <a:ext uri="{9D8B030D-6E8A-4147-A177-3AD203B41FA5}">
                      <a16:colId xmlns:a16="http://schemas.microsoft.com/office/drawing/2014/main" val="20012"/>
                    </a:ext>
                  </a:extLst>
                </a:gridCol>
                <a:gridCol w="586938">
                  <a:extLst>
                    <a:ext uri="{9D8B030D-6E8A-4147-A177-3AD203B41FA5}">
                      <a16:colId xmlns:a16="http://schemas.microsoft.com/office/drawing/2014/main" val="20013"/>
                    </a:ext>
                  </a:extLst>
                </a:gridCol>
                <a:gridCol w="586938">
                  <a:extLst>
                    <a:ext uri="{9D8B030D-6E8A-4147-A177-3AD203B41FA5}">
                      <a16:colId xmlns:a16="http://schemas.microsoft.com/office/drawing/2014/main" val="20014"/>
                    </a:ext>
                  </a:extLst>
                </a:gridCol>
                <a:gridCol w="253813">
                  <a:extLst>
                    <a:ext uri="{9D8B030D-6E8A-4147-A177-3AD203B41FA5}">
                      <a16:colId xmlns:a16="http://schemas.microsoft.com/office/drawing/2014/main" val="20015"/>
                    </a:ext>
                  </a:extLst>
                </a:gridCol>
                <a:gridCol w="586938">
                  <a:extLst>
                    <a:ext uri="{9D8B030D-6E8A-4147-A177-3AD203B41FA5}">
                      <a16:colId xmlns:a16="http://schemas.microsoft.com/office/drawing/2014/main" val="20016"/>
                    </a:ext>
                  </a:extLst>
                </a:gridCol>
                <a:gridCol w="586938">
                  <a:extLst>
                    <a:ext uri="{9D8B030D-6E8A-4147-A177-3AD203B41FA5}">
                      <a16:colId xmlns:a16="http://schemas.microsoft.com/office/drawing/2014/main" val="20017"/>
                    </a:ext>
                  </a:extLst>
                </a:gridCol>
                <a:gridCol w="586938">
                  <a:extLst>
                    <a:ext uri="{9D8B030D-6E8A-4147-A177-3AD203B41FA5}">
                      <a16:colId xmlns:a16="http://schemas.microsoft.com/office/drawing/2014/main" val="20018"/>
                    </a:ext>
                  </a:extLst>
                </a:gridCol>
                <a:gridCol w="586938">
                  <a:extLst>
                    <a:ext uri="{9D8B030D-6E8A-4147-A177-3AD203B41FA5}">
                      <a16:colId xmlns:a16="http://schemas.microsoft.com/office/drawing/2014/main" val="20019"/>
                    </a:ext>
                  </a:extLst>
                </a:gridCol>
              </a:tblGrid>
              <a:tr h="618928">
                <a:tc>
                  <a:txBody>
                    <a:bodyPr/>
                    <a:lstStyle/>
                    <a:p>
                      <a:pPr algn="ctr" fontAlgn="ctr">
                        <a:lnSpc>
                          <a:spcPct val="150000"/>
                        </a:lnSpc>
                      </a:pPr>
                      <a:r>
                        <a:rPr lang="zh-CN" altLang="en-US" sz="2000" u="none" strike="noStrike">
                          <a:effectLst/>
                        </a:rPr>
                        <a:t>　</a:t>
                      </a: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0"/>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1"/>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extLst>
                  <a:ext uri="{0D108BD9-81ED-4DB2-BD59-A6C34878D82A}">
                    <a16:rowId xmlns:a16="http://schemas.microsoft.com/office/drawing/2014/main" val="10002"/>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3"/>
                  </a:ext>
                </a:extLst>
              </a:tr>
              <a:tr h="618928">
                <a:tc>
                  <a:txBody>
                    <a:bodyPr/>
                    <a:lstStyle/>
                    <a:p>
                      <a:pPr algn="ctr" fontAlgn="ctr">
                        <a:lnSpc>
                          <a:spcPct val="150000"/>
                        </a:lnSpc>
                      </a:pPr>
                      <a:endParaRPr lang="en-US" altLang="zh-CN" sz="2000" b="0" i="0" u="none" strike="noStrike" dirty="0">
                        <a:solidFill>
                          <a:schemeClr val="accent6"/>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extLst>
                  <a:ext uri="{0D108BD9-81ED-4DB2-BD59-A6C34878D82A}">
                    <a16:rowId xmlns:a16="http://schemas.microsoft.com/office/drawing/2014/main" val="10004"/>
                  </a:ext>
                </a:extLst>
              </a:tr>
            </a:tbl>
          </a:graphicData>
        </a:graphic>
      </p:graphicFrame>
      <p:sp>
        <p:nvSpPr>
          <p:cNvPr id="8" name="文本框 7"/>
          <p:cNvSpPr txBox="1"/>
          <p:nvPr/>
        </p:nvSpPr>
        <p:spPr>
          <a:xfrm>
            <a:off x="14293516" y="4973053"/>
            <a:ext cx="184731" cy="369332"/>
          </a:xfrm>
          <a:prstGeom prst="rect">
            <a:avLst/>
          </a:prstGeom>
          <a:noFill/>
        </p:spPr>
        <p:txBody>
          <a:bodyPr wrap="none" rtlCol="0">
            <a:spAutoFit/>
          </a:bodyPr>
          <a:lstStyle/>
          <a:p>
            <a:endParaRPr kumimoji="1" lang="zh-CN" altLang="en-US" dirty="0"/>
          </a:p>
        </p:txBody>
      </p:sp>
      <p:sp>
        <p:nvSpPr>
          <p:cNvPr id="18" name="矩形 17"/>
          <p:cNvSpPr/>
          <p:nvPr/>
        </p:nvSpPr>
        <p:spPr>
          <a:xfrm>
            <a:off x="166752" y="62310"/>
            <a:ext cx="1614545"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3.4.2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UDP</a:t>
            </a:r>
            <a:r>
              <a:rPr lang="zh-CN" altLang="en-US" sz="1200" dirty="0">
                <a:solidFill>
                  <a:schemeClr val="bg1">
                    <a:lumMod val="75000"/>
                  </a:schemeClr>
                </a:solidFill>
                <a:latin typeface="SimSun" charset="-122"/>
                <a:ea typeface="SimSun" charset="-122"/>
                <a:cs typeface="SimSun" charset="-122"/>
              </a:rPr>
              <a:t>校验和</a:t>
            </a:r>
          </a:p>
        </p:txBody>
      </p:sp>
      <p:sp>
        <p:nvSpPr>
          <p:cNvPr id="19" name="TextBox 4"/>
          <p:cNvSpPr txBox="1"/>
          <p:nvPr/>
        </p:nvSpPr>
        <p:spPr>
          <a:xfrm>
            <a:off x="318085" y="1544807"/>
            <a:ext cx="3632835" cy="581057"/>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第一步：求三个数值之和。</a:t>
            </a:r>
          </a:p>
        </p:txBody>
      </p:sp>
      <p:sp>
        <p:nvSpPr>
          <p:cNvPr id="20" name="矩形 19"/>
          <p:cNvSpPr/>
          <p:nvPr/>
        </p:nvSpPr>
        <p:spPr>
          <a:xfrm>
            <a:off x="-31138" y="2398045"/>
            <a:ext cx="848309" cy="400110"/>
          </a:xfrm>
          <a:prstGeom prst="rect">
            <a:avLst/>
          </a:prstGeom>
        </p:spPr>
        <p:txBody>
          <a:bodyPr wrap="none">
            <a:spAutoFit/>
          </a:bodyPr>
          <a:lstStyle/>
          <a:p>
            <a:r>
              <a:rPr lang="zh-CN" altLang="en-US" sz="2000" dirty="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1</a:t>
            </a:r>
            <a:endParaRPr lang="zh-CN" altLang="en-US" sz="2000" dirty="0"/>
          </a:p>
        </p:txBody>
      </p:sp>
      <p:sp>
        <p:nvSpPr>
          <p:cNvPr id="21" name="矩形 20"/>
          <p:cNvSpPr/>
          <p:nvPr/>
        </p:nvSpPr>
        <p:spPr>
          <a:xfrm>
            <a:off x="-1" y="2989447"/>
            <a:ext cx="848309" cy="400110"/>
          </a:xfrm>
          <a:prstGeom prst="rect">
            <a:avLst/>
          </a:prstGeom>
        </p:spPr>
        <p:txBody>
          <a:bodyPr wrap="none">
            <a:spAutoFit/>
          </a:bodyPr>
          <a:lstStyle/>
          <a:p>
            <a:r>
              <a:rPr lang="zh-CN" altLang="en-US" sz="2000" dirty="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2</a:t>
            </a:r>
            <a:endParaRPr lang="zh-CN" altLang="en-US" sz="2000" dirty="0"/>
          </a:p>
        </p:txBody>
      </p:sp>
      <p:sp>
        <p:nvSpPr>
          <p:cNvPr id="22" name="矩形 21"/>
          <p:cNvSpPr/>
          <p:nvPr/>
        </p:nvSpPr>
        <p:spPr>
          <a:xfrm>
            <a:off x="3275" y="3514258"/>
            <a:ext cx="676788" cy="400110"/>
          </a:xfrm>
          <a:prstGeom prst="rect">
            <a:avLst/>
          </a:prstGeom>
        </p:spPr>
        <p:txBody>
          <a:bodyPr wrap="none">
            <a:spAutoFit/>
          </a:bodyPr>
          <a:lstStyle/>
          <a:p>
            <a:r>
              <a:rPr lang="en-US" altLang="zh-CN" sz="2000">
                <a:latin typeface="微软雅黑" panose="020B0503020204020204" charset="-122"/>
                <a:ea typeface="微软雅黑" panose="020B0503020204020204" charset="-122"/>
                <a:cs typeface="微软雅黑" panose="020B0503020204020204" charset="-122"/>
              </a:rPr>
              <a:t>1+2</a:t>
            </a:r>
            <a:endParaRPr lang="zh-CN" altLang="en-US" sz="2000" dirty="0"/>
          </a:p>
        </p:txBody>
      </p:sp>
      <p:sp>
        <p:nvSpPr>
          <p:cNvPr id="23" name="矩形 22"/>
          <p:cNvSpPr/>
          <p:nvPr/>
        </p:nvSpPr>
        <p:spPr>
          <a:xfrm>
            <a:off x="0" y="4204264"/>
            <a:ext cx="848309" cy="400110"/>
          </a:xfrm>
          <a:prstGeom prst="rect">
            <a:avLst/>
          </a:prstGeom>
        </p:spPr>
        <p:txBody>
          <a:bodyPr wrap="none">
            <a:spAutoFit/>
          </a:bodyPr>
          <a:lstStyle/>
          <a:p>
            <a:r>
              <a:rPr lang="zh-CN" altLang="en-US" sz="200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3</a:t>
            </a:r>
            <a:endParaRPr lang="zh-CN" altLang="en-US" sz="2000" dirty="0"/>
          </a:p>
        </p:txBody>
      </p:sp>
      <p:sp>
        <p:nvSpPr>
          <p:cNvPr id="24" name="矩形 23"/>
          <p:cNvSpPr/>
          <p:nvPr/>
        </p:nvSpPr>
        <p:spPr>
          <a:xfrm>
            <a:off x="0" y="4938082"/>
            <a:ext cx="1018227" cy="400110"/>
          </a:xfrm>
          <a:prstGeom prst="rect">
            <a:avLst/>
          </a:prstGeom>
        </p:spPr>
        <p:txBody>
          <a:bodyPr wrap="none">
            <a:spAutoFit/>
          </a:bodyPr>
          <a:lstStyle/>
          <a:p>
            <a:r>
              <a:rPr lang="en-US" altLang="zh-CN" sz="2000">
                <a:latin typeface="微软雅黑" panose="020B0503020204020204" charset="-122"/>
                <a:ea typeface="微软雅黑" panose="020B0503020204020204" charset="-122"/>
                <a:cs typeface="微软雅黑" panose="020B0503020204020204" charset="-122"/>
              </a:rPr>
              <a:t>1+2+3</a:t>
            </a:r>
            <a:endParaRPr lang="zh-CN" altLang="en-US" sz="2000" dirty="0"/>
          </a:p>
        </p:txBody>
      </p:sp>
      <p:sp>
        <p:nvSpPr>
          <p:cNvPr id="25" name="文本框 2">
            <a:extLst>
              <a:ext uri="{FF2B5EF4-FFF2-40B4-BE49-F238E27FC236}">
                <a16:creationId xmlns:a16="http://schemas.microsoft.com/office/drawing/2014/main" id="{C7F18B9A-3655-AD4A-8726-83B8A73D42DB}"/>
              </a:ext>
            </a:extLst>
          </p:cNvPr>
          <p:cNvSpPr txBox="1"/>
          <p:nvPr>
            <p:custDataLst>
              <p:tags r:id="rId1"/>
            </p:custDataLst>
          </p:nvPr>
        </p:nvSpPr>
        <p:spPr>
          <a:xfrm>
            <a:off x="318085" y="452360"/>
            <a:ext cx="611449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3.4.3</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校验和</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选择、填空</a:t>
            </a:r>
            <a:r>
              <a:rPr lang="en-US" altLang="zh-CN" sz="28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91750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p:cNvGrpSpPr/>
          <p:nvPr/>
        </p:nvGrpSpPr>
        <p:grpSpPr>
          <a:xfrm>
            <a:off x="7389607" y="296257"/>
            <a:ext cx="4550008" cy="1247734"/>
            <a:chOff x="6305275" y="281374"/>
            <a:chExt cx="4550008" cy="1247734"/>
          </a:xfrm>
        </p:grpSpPr>
        <p:sp>
          <p:nvSpPr>
            <p:cNvPr id="11" name="左大括号 10"/>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矩形 11"/>
            <p:cNvSpPr/>
            <p:nvPr/>
          </p:nvSpPr>
          <p:spPr>
            <a:xfrm>
              <a:off x="9112497" y="281374"/>
              <a:ext cx="992580"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特点</a:t>
              </a:r>
              <a:endParaRPr lang="zh-CN" altLang="en-US" kern="900" spc="-100" dirty="0">
                <a:latin typeface="黑体" panose="02010609060101010101" pitchFamily="49" charset="-122"/>
                <a:ea typeface="黑体" panose="02010609060101010101" pitchFamily="49" charset="-122"/>
              </a:endParaRPr>
            </a:p>
          </p:txBody>
        </p:sp>
        <p:sp>
          <p:nvSpPr>
            <p:cNvPr id="13" name="矩形 12"/>
            <p:cNvSpPr/>
            <p:nvPr/>
          </p:nvSpPr>
          <p:spPr>
            <a:xfrm>
              <a:off x="9112497" y="1231591"/>
              <a:ext cx="1223413"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校验和</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4" name="矩形 13"/>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5" name="矩形 14"/>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graphicFrame>
        <p:nvGraphicFramePr>
          <p:cNvPr id="7" name="表格 6"/>
          <p:cNvGraphicFramePr>
            <a:graphicFrameLocks noGrp="1"/>
          </p:cNvGraphicFramePr>
          <p:nvPr>
            <p:extLst>
              <p:ext uri="{D42A27DB-BD31-4B8C-83A1-F6EECF244321}">
                <p14:modId xmlns:p14="http://schemas.microsoft.com/office/powerpoint/2010/main" val="1390724867"/>
              </p:ext>
            </p:extLst>
          </p:nvPr>
        </p:nvGraphicFramePr>
        <p:xfrm>
          <a:off x="1062890" y="2265572"/>
          <a:ext cx="10739385" cy="3094640"/>
        </p:xfrm>
        <a:graphic>
          <a:graphicData uri="http://schemas.openxmlformats.org/drawingml/2006/table">
            <a:tbl>
              <a:tblPr>
                <a:tableStyleId>{5940675A-B579-460E-94D1-54222C63F5DA}</a:tableStyleId>
              </a:tblPr>
              <a:tblGrid>
                <a:gridCol w="586938">
                  <a:extLst>
                    <a:ext uri="{9D8B030D-6E8A-4147-A177-3AD203B41FA5}">
                      <a16:colId xmlns:a16="http://schemas.microsoft.com/office/drawing/2014/main" val="20000"/>
                    </a:ext>
                  </a:extLst>
                </a:gridCol>
                <a:gridCol w="586938">
                  <a:extLst>
                    <a:ext uri="{9D8B030D-6E8A-4147-A177-3AD203B41FA5}">
                      <a16:colId xmlns:a16="http://schemas.microsoft.com/office/drawing/2014/main" val="20001"/>
                    </a:ext>
                  </a:extLst>
                </a:gridCol>
                <a:gridCol w="586938">
                  <a:extLst>
                    <a:ext uri="{9D8B030D-6E8A-4147-A177-3AD203B41FA5}">
                      <a16:colId xmlns:a16="http://schemas.microsoft.com/office/drawing/2014/main" val="20002"/>
                    </a:ext>
                  </a:extLst>
                </a:gridCol>
                <a:gridCol w="586938">
                  <a:extLst>
                    <a:ext uri="{9D8B030D-6E8A-4147-A177-3AD203B41FA5}">
                      <a16:colId xmlns:a16="http://schemas.microsoft.com/office/drawing/2014/main" val="20003"/>
                    </a:ext>
                  </a:extLst>
                </a:gridCol>
                <a:gridCol w="586938">
                  <a:extLst>
                    <a:ext uri="{9D8B030D-6E8A-4147-A177-3AD203B41FA5}">
                      <a16:colId xmlns:a16="http://schemas.microsoft.com/office/drawing/2014/main" val="20004"/>
                    </a:ext>
                  </a:extLst>
                </a:gridCol>
                <a:gridCol w="253813">
                  <a:extLst>
                    <a:ext uri="{9D8B030D-6E8A-4147-A177-3AD203B41FA5}">
                      <a16:colId xmlns:a16="http://schemas.microsoft.com/office/drawing/2014/main" val="20005"/>
                    </a:ext>
                  </a:extLst>
                </a:gridCol>
                <a:gridCol w="586938">
                  <a:extLst>
                    <a:ext uri="{9D8B030D-6E8A-4147-A177-3AD203B41FA5}">
                      <a16:colId xmlns:a16="http://schemas.microsoft.com/office/drawing/2014/main" val="20006"/>
                    </a:ext>
                  </a:extLst>
                </a:gridCol>
                <a:gridCol w="586938">
                  <a:extLst>
                    <a:ext uri="{9D8B030D-6E8A-4147-A177-3AD203B41FA5}">
                      <a16:colId xmlns:a16="http://schemas.microsoft.com/office/drawing/2014/main" val="20007"/>
                    </a:ext>
                  </a:extLst>
                </a:gridCol>
                <a:gridCol w="586938">
                  <a:extLst>
                    <a:ext uri="{9D8B030D-6E8A-4147-A177-3AD203B41FA5}">
                      <a16:colId xmlns:a16="http://schemas.microsoft.com/office/drawing/2014/main" val="20008"/>
                    </a:ext>
                  </a:extLst>
                </a:gridCol>
                <a:gridCol w="586938">
                  <a:extLst>
                    <a:ext uri="{9D8B030D-6E8A-4147-A177-3AD203B41FA5}">
                      <a16:colId xmlns:a16="http://schemas.microsoft.com/office/drawing/2014/main" val="20009"/>
                    </a:ext>
                  </a:extLst>
                </a:gridCol>
                <a:gridCol w="253813">
                  <a:extLst>
                    <a:ext uri="{9D8B030D-6E8A-4147-A177-3AD203B41FA5}">
                      <a16:colId xmlns:a16="http://schemas.microsoft.com/office/drawing/2014/main" val="20010"/>
                    </a:ext>
                  </a:extLst>
                </a:gridCol>
                <a:gridCol w="586938">
                  <a:extLst>
                    <a:ext uri="{9D8B030D-6E8A-4147-A177-3AD203B41FA5}">
                      <a16:colId xmlns:a16="http://schemas.microsoft.com/office/drawing/2014/main" val="20011"/>
                    </a:ext>
                  </a:extLst>
                </a:gridCol>
                <a:gridCol w="586938">
                  <a:extLst>
                    <a:ext uri="{9D8B030D-6E8A-4147-A177-3AD203B41FA5}">
                      <a16:colId xmlns:a16="http://schemas.microsoft.com/office/drawing/2014/main" val="20012"/>
                    </a:ext>
                  </a:extLst>
                </a:gridCol>
                <a:gridCol w="586938">
                  <a:extLst>
                    <a:ext uri="{9D8B030D-6E8A-4147-A177-3AD203B41FA5}">
                      <a16:colId xmlns:a16="http://schemas.microsoft.com/office/drawing/2014/main" val="20013"/>
                    </a:ext>
                  </a:extLst>
                </a:gridCol>
                <a:gridCol w="586938">
                  <a:extLst>
                    <a:ext uri="{9D8B030D-6E8A-4147-A177-3AD203B41FA5}">
                      <a16:colId xmlns:a16="http://schemas.microsoft.com/office/drawing/2014/main" val="20014"/>
                    </a:ext>
                  </a:extLst>
                </a:gridCol>
                <a:gridCol w="253813">
                  <a:extLst>
                    <a:ext uri="{9D8B030D-6E8A-4147-A177-3AD203B41FA5}">
                      <a16:colId xmlns:a16="http://schemas.microsoft.com/office/drawing/2014/main" val="20015"/>
                    </a:ext>
                  </a:extLst>
                </a:gridCol>
                <a:gridCol w="586938">
                  <a:extLst>
                    <a:ext uri="{9D8B030D-6E8A-4147-A177-3AD203B41FA5}">
                      <a16:colId xmlns:a16="http://schemas.microsoft.com/office/drawing/2014/main" val="20016"/>
                    </a:ext>
                  </a:extLst>
                </a:gridCol>
                <a:gridCol w="586938">
                  <a:extLst>
                    <a:ext uri="{9D8B030D-6E8A-4147-A177-3AD203B41FA5}">
                      <a16:colId xmlns:a16="http://schemas.microsoft.com/office/drawing/2014/main" val="20017"/>
                    </a:ext>
                  </a:extLst>
                </a:gridCol>
                <a:gridCol w="586938">
                  <a:extLst>
                    <a:ext uri="{9D8B030D-6E8A-4147-A177-3AD203B41FA5}">
                      <a16:colId xmlns:a16="http://schemas.microsoft.com/office/drawing/2014/main" val="20018"/>
                    </a:ext>
                  </a:extLst>
                </a:gridCol>
                <a:gridCol w="586938">
                  <a:extLst>
                    <a:ext uri="{9D8B030D-6E8A-4147-A177-3AD203B41FA5}">
                      <a16:colId xmlns:a16="http://schemas.microsoft.com/office/drawing/2014/main" val="20019"/>
                    </a:ext>
                  </a:extLst>
                </a:gridCol>
              </a:tblGrid>
              <a:tr h="618928">
                <a:tc>
                  <a:txBody>
                    <a:bodyPr/>
                    <a:lstStyle/>
                    <a:p>
                      <a:pPr algn="ctr" fontAlgn="ctr">
                        <a:lnSpc>
                          <a:spcPct val="150000"/>
                        </a:lnSpc>
                      </a:pPr>
                      <a:r>
                        <a:rPr lang="zh-CN" altLang="en-US" sz="2000" u="none" strike="noStrike">
                          <a:effectLst/>
                        </a:rPr>
                        <a:t>　</a:t>
                      </a: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0"/>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1"/>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extLst>
                  <a:ext uri="{0D108BD9-81ED-4DB2-BD59-A6C34878D82A}">
                    <a16:rowId xmlns:a16="http://schemas.microsoft.com/office/drawing/2014/main" val="10002"/>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3"/>
                  </a:ext>
                </a:extLst>
              </a:tr>
              <a:tr h="618928">
                <a:tc>
                  <a:txBody>
                    <a:bodyPr/>
                    <a:lstStyle/>
                    <a:p>
                      <a:pPr algn="ctr" fontAlgn="ctr">
                        <a:lnSpc>
                          <a:spcPct val="150000"/>
                        </a:lnSpc>
                      </a:pPr>
                      <a:endParaRPr lang="en-US" altLang="zh-CN" sz="2000" b="0" i="0" u="none" strike="noStrike" dirty="0">
                        <a:solidFill>
                          <a:schemeClr val="accent6"/>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extLst>
                  <a:ext uri="{0D108BD9-81ED-4DB2-BD59-A6C34878D82A}">
                    <a16:rowId xmlns:a16="http://schemas.microsoft.com/office/drawing/2014/main" val="10004"/>
                  </a:ext>
                </a:extLst>
              </a:tr>
            </a:tbl>
          </a:graphicData>
        </a:graphic>
      </p:graphicFrame>
      <p:sp>
        <p:nvSpPr>
          <p:cNvPr id="8" name="文本框 7"/>
          <p:cNvSpPr txBox="1"/>
          <p:nvPr/>
        </p:nvSpPr>
        <p:spPr>
          <a:xfrm>
            <a:off x="14293516" y="4973053"/>
            <a:ext cx="184731" cy="369332"/>
          </a:xfrm>
          <a:prstGeom prst="rect">
            <a:avLst/>
          </a:prstGeom>
          <a:noFill/>
        </p:spPr>
        <p:txBody>
          <a:bodyPr wrap="none" rtlCol="0">
            <a:spAutoFit/>
          </a:bodyPr>
          <a:lstStyle/>
          <a:p>
            <a:endParaRPr kumimoji="1" lang="zh-CN" altLang="en-US" dirty="0"/>
          </a:p>
        </p:txBody>
      </p:sp>
      <p:sp>
        <p:nvSpPr>
          <p:cNvPr id="18" name="矩形 17"/>
          <p:cNvSpPr/>
          <p:nvPr/>
        </p:nvSpPr>
        <p:spPr>
          <a:xfrm>
            <a:off x="166752" y="62310"/>
            <a:ext cx="1614545"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3.4.2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UDP</a:t>
            </a:r>
            <a:r>
              <a:rPr lang="zh-CN" altLang="en-US" sz="1200" dirty="0">
                <a:solidFill>
                  <a:schemeClr val="bg1">
                    <a:lumMod val="75000"/>
                  </a:schemeClr>
                </a:solidFill>
                <a:latin typeface="SimSun" charset="-122"/>
                <a:ea typeface="SimSun" charset="-122"/>
                <a:cs typeface="SimSun" charset="-122"/>
              </a:rPr>
              <a:t>校验和</a:t>
            </a:r>
          </a:p>
        </p:txBody>
      </p:sp>
      <p:sp>
        <p:nvSpPr>
          <p:cNvPr id="19" name="TextBox 4"/>
          <p:cNvSpPr txBox="1"/>
          <p:nvPr/>
        </p:nvSpPr>
        <p:spPr>
          <a:xfrm>
            <a:off x="318085" y="1544807"/>
            <a:ext cx="3632835" cy="581057"/>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第一步：求三个数值之和。</a:t>
            </a:r>
          </a:p>
        </p:txBody>
      </p:sp>
      <p:sp>
        <p:nvSpPr>
          <p:cNvPr id="20" name="矩形 19"/>
          <p:cNvSpPr/>
          <p:nvPr/>
        </p:nvSpPr>
        <p:spPr>
          <a:xfrm>
            <a:off x="-31138" y="2398045"/>
            <a:ext cx="848309" cy="400110"/>
          </a:xfrm>
          <a:prstGeom prst="rect">
            <a:avLst/>
          </a:prstGeom>
        </p:spPr>
        <p:txBody>
          <a:bodyPr wrap="none">
            <a:spAutoFit/>
          </a:bodyPr>
          <a:lstStyle/>
          <a:p>
            <a:r>
              <a:rPr lang="zh-CN" altLang="en-US" sz="2000" dirty="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1</a:t>
            </a:r>
            <a:endParaRPr lang="zh-CN" altLang="en-US" sz="2000" dirty="0"/>
          </a:p>
        </p:txBody>
      </p:sp>
      <p:sp>
        <p:nvSpPr>
          <p:cNvPr id="21" name="矩形 20"/>
          <p:cNvSpPr/>
          <p:nvPr/>
        </p:nvSpPr>
        <p:spPr>
          <a:xfrm>
            <a:off x="-1" y="2989447"/>
            <a:ext cx="848309" cy="400110"/>
          </a:xfrm>
          <a:prstGeom prst="rect">
            <a:avLst/>
          </a:prstGeom>
        </p:spPr>
        <p:txBody>
          <a:bodyPr wrap="none">
            <a:spAutoFit/>
          </a:bodyPr>
          <a:lstStyle/>
          <a:p>
            <a:r>
              <a:rPr lang="zh-CN" altLang="en-US" sz="2000" dirty="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2</a:t>
            </a:r>
            <a:endParaRPr lang="zh-CN" altLang="en-US" sz="2000" dirty="0"/>
          </a:p>
        </p:txBody>
      </p:sp>
      <p:sp>
        <p:nvSpPr>
          <p:cNvPr id="22" name="矩形 21"/>
          <p:cNvSpPr/>
          <p:nvPr/>
        </p:nvSpPr>
        <p:spPr>
          <a:xfrm>
            <a:off x="3275" y="3514258"/>
            <a:ext cx="676788" cy="400110"/>
          </a:xfrm>
          <a:prstGeom prst="rect">
            <a:avLst/>
          </a:prstGeom>
        </p:spPr>
        <p:txBody>
          <a:bodyPr wrap="none">
            <a:spAutoFit/>
          </a:bodyPr>
          <a:lstStyle/>
          <a:p>
            <a:r>
              <a:rPr lang="en-US" altLang="zh-CN" sz="2000">
                <a:latin typeface="微软雅黑" panose="020B0503020204020204" charset="-122"/>
                <a:ea typeface="微软雅黑" panose="020B0503020204020204" charset="-122"/>
                <a:cs typeface="微软雅黑" panose="020B0503020204020204" charset="-122"/>
              </a:rPr>
              <a:t>1+2</a:t>
            </a:r>
            <a:endParaRPr lang="zh-CN" altLang="en-US" sz="2000" dirty="0"/>
          </a:p>
        </p:txBody>
      </p:sp>
      <p:sp>
        <p:nvSpPr>
          <p:cNvPr id="23" name="矩形 22"/>
          <p:cNvSpPr/>
          <p:nvPr/>
        </p:nvSpPr>
        <p:spPr>
          <a:xfrm>
            <a:off x="0" y="4204264"/>
            <a:ext cx="848309" cy="400110"/>
          </a:xfrm>
          <a:prstGeom prst="rect">
            <a:avLst/>
          </a:prstGeom>
        </p:spPr>
        <p:txBody>
          <a:bodyPr wrap="none">
            <a:spAutoFit/>
          </a:bodyPr>
          <a:lstStyle/>
          <a:p>
            <a:r>
              <a:rPr lang="zh-CN" altLang="en-US" sz="200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3</a:t>
            </a:r>
            <a:endParaRPr lang="zh-CN" altLang="en-US" sz="2000" dirty="0"/>
          </a:p>
        </p:txBody>
      </p:sp>
      <p:sp>
        <p:nvSpPr>
          <p:cNvPr id="24" name="矩形 23"/>
          <p:cNvSpPr/>
          <p:nvPr/>
        </p:nvSpPr>
        <p:spPr>
          <a:xfrm>
            <a:off x="0" y="4938082"/>
            <a:ext cx="1018227" cy="400110"/>
          </a:xfrm>
          <a:prstGeom prst="rect">
            <a:avLst/>
          </a:prstGeom>
        </p:spPr>
        <p:txBody>
          <a:bodyPr wrap="none">
            <a:spAutoFit/>
          </a:bodyPr>
          <a:lstStyle/>
          <a:p>
            <a:r>
              <a:rPr lang="en-US" altLang="zh-CN" sz="2000">
                <a:latin typeface="微软雅黑" panose="020B0503020204020204" charset="-122"/>
                <a:ea typeface="微软雅黑" panose="020B0503020204020204" charset="-122"/>
                <a:cs typeface="微软雅黑" panose="020B0503020204020204" charset="-122"/>
              </a:rPr>
              <a:t>1+2+3</a:t>
            </a:r>
            <a:endParaRPr lang="zh-CN" altLang="en-US" sz="2000" dirty="0"/>
          </a:p>
        </p:txBody>
      </p:sp>
      <p:sp>
        <p:nvSpPr>
          <p:cNvPr id="25" name="文本框 2">
            <a:extLst>
              <a:ext uri="{FF2B5EF4-FFF2-40B4-BE49-F238E27FC236}">
                <a16:creationId xmlns:a16="http://schemas.microsoft.com/office/drawing/2014/main" id="{595F3E48-30AD-564B-A1E5-AC36A6E7EAC4}"/>
              </a:ext>
            </a:extLst>
          </p:cNvPr>
          <p:cNvSpPr txBox="1"/>
          <p:nvPr>
            <p:custDataLst>
              <p:tags r:id="rId1"/>
            </p:custDataLst>
          </p:nvPr>
        </p:nvSpPr>
        <p:spPr>
          <a:xfrm>
            <a:off x="318085" y="452360"/>
            <a:ext cx="611449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3.4.3</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校验和</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选择、填空</a:t>
            </a:r>
            <a:r>
              <a:rPr lang="en-US" altLang="zh-CN" sz="28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459947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p:cNvGrpSpPr/>
          <p:nvPr/>
        </p:nvGrpSpPr>
        <p:grpSpPr>
          <a:xfrm>
            <a:off x="7389607" y="296257"/>
            <a:ext cx="4550008" cy="1247734"/>
            <a:chOff x="6305275" y="281374"/>
            <a:chExt cx="4550008" cy="1247734"/>
          </a:xfrm>
        </p:grpSpPr>
        <p:sp>
          <p:nvSpPr>
            <p:cNvPr id="11" name="左大括号 10"/>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矩形 11"/>
            <p:cNvSpPr/>
            <p:nvPr/>
          </p:nvSpPr>
          <p:spPr>
            <a:xfrm>
              <a:off x="9112497" y="281374"/>
              <a:ext cx="992580"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特点</a:t>
              </a:r>
              <a:endParaRPr lang="zh-CN" altLang="en-US" kern="900" spc="-100" dirty="0">
                <a:latin typeface="黑体" panose="02010609060101010101" pitchFamily="49" charset="-122"/>
                <a:ea typeface="黑体" panose="02010609060101010101" pitchFamily="49" charset="-122"/>
              </a:endParaRPr>
            </a:p>
          </p:txBody>
        </p:sp>
        <p:sp>
          <p:nvSpPr>
            <p:cNvPr id="13" name="矩形 12"/>
            <p:cNvSpPr/>
            <p:nvPr/>
          </p:nvSpPr>
          <p:spPr>
            <a:xfrm>
              <a:off x="9112497" y="1231591"/>
              <a:ext cx="1223413"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校验和</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4" name="矩形 13"/>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5" name="矩形 14"/>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graphicFrame>
        <p:nvGraphicFramePr>
          <p:cNvPr id="7" name="表格 6"/>
          <p:cNvGraphicFramePr>
            <a:graphicFrameLocks noGrp="1"/>
          </p:cNvGraphicFramePr>
          <p:nvPr>
            <p:extLst>
              <p:ext uri="{D42A27DB-BD31-4B8C-83A1-F6EECF244321}">
                <p14:modId xmlns:p14="http://schemas.microsoft.com/office/powerpoint/2010/main" val="1153211505"/>
              </p:ext>
            </p:extLst>
          </p:nvPr>
        </p:nvGraphicFramePr>
        <p:xfrm>
          <a:off x="1062890" y="2265572"/>
          <a:ext cx="10739385" cy="3094640"/>
        </p:xfrm>
        <a:graphic>
          <a:graphicData uri="http://schemas.openxmlformats.org/drawingml/2006/table">
            <a:tbl>
              <a:tblPr>
                <a:tableStyleId>{5940675A-B579-460E-94D1-54222C63F5DA}</a:tableStyleId>
              </a:tblPr>
              <a:tblGrid>
                <a:gridCol w="586938">
                  <a:extLst>
                    <a:ext uri="{9D8B030D-6E8A-4147-A177-3AD203B41FA5}">
                      <a16:colId xmlns:a16="http://schemas.microsoft.com/office/drawing/2014/main" val="20000"/>
                    </a:ext>
                  </a:extLst>
                </a:gridCol>
                <a:gridCol w="586938">
                  <a:extLst>
                    <a:ext uri="{9D8B030D-6E8A-4147-A177-3AD203B41FA5}">
                      <a16:colId xmlns:a16="http://schemas.microsoft.com/office/drawing/2014/main" val="20001"/>
                    </a:ext>
                  </a:extLst>
                </a:gridCol>
                <a:gridCol w="586938">
                  <a:extLst>
                    <a:ext uri="{9D8B030D-6E8A-4147-A177-3AD203B41FA5}">
                      <a16:colId xmlns:a16="http://schemas.microsoft.com/office/drawing/2014/main" val="20002"/>
                    </a:ext>
                  </a:extLst>
                </a:gridCol>
                <a:gridCol w="586938">
                  <a:extLst>
                    <a:ext uri="{9D8B030D-6E8A-4147-A177-3AD203B41FA5}">
                      <a16:colId xmlns:a16="http://schemas.microsoft.com/office/drawing/2014/main" val="20003"/>
                    </a:ext>
                  </a:extLst>
                </a:gridCol>
                <a:gridCol w="586938">
                  <a:extLst>
                    <a:ext uri="{9D8B030D-6E8A-4147-A177-3AD203B41FA5}">
                      <a16:colId xmlns:a16="http://schemas.microsoft.com/office/drawing/2014/main" val="20004"/>
                    </a:ext>
                  </a:extLst>
                </a:gridCol>
                <a:gridCol w="253813">
                  <a:extLst>
                    <a:ext uri="{9D8B030D-6E8A-4147-A177-3AD203B41FA5}">
                      <a16:colId xmlns:a16="http://schemas.microsoft.com/office/drawing/2014/main" val="20005"/>
                    </a:ext>
                  </a:extLst>
                </a:gridCol>
                <a:gridCol w="586938">
                  <a:extLst>
                    <a:ext uri="{9D8B030D-6E8A-4147-A177-3AD203B41FA5}">
                      <a16:colId xmlns:a16="http://schemas.microsoft.com/office/drawing/2014/main" val="20006"/>
                    </a:ext>
                  </a:extLst>
                </a:gridCol>
                <a:gridCol w="586938">
                  <a:extLst>
                    <a:ext uri="{9D8B030D-6E8A-4147-A177-3AD203B41FA5}">
                      <a16:colId xmlns:a16="http://schemas.microsoft.com/office/drawing/2014/main" val="20007"/>
                    </a:ext>
                  </a:extLst>
                </a:gridCol>
                <a:gridCol w="586938">
                  <a:extLst>
                    <a:ext uri="{9D8B030D-6E8A-4147-A177-3AD203B41FA5}">
                      <a16:colId xmlns:a16="http://schemas.microsoft.com/office/drawing/2014/main" val="20008"/>
                    </a:ext>
                  </a:extLst>
                </a:gridCol>
                <a:gridCol w="586938">
                  <a:extLst>
                    <a:ext uri="{9D8B030D-6E8A-4147-A177-3AD203B41FA5}">
                      <a16:colId xmlns:a16="http://schemas.microsoft.com/office/drawing/2014/main" val="20009"/>
                    </a:ext>
                  </a:extLst>
                </a:gridCol>
                <a:gridCol w="253813">
                  <a:extLst>
                    <a:ext uri="{9D8B030D-6E8A-4147-A177-3AD203B41FA5}">
                      <a16:colId xmlns:a16="http://schemas.microsoft.com/office/drawing/2014/main" val="20010"/>
                    </a:ext>
                  </a:extLst>
                </a:gridCol>
                <a:gridCol w="586938">
                  <a:extLst>
                    <a:ext uri="{9D8B030D-6E8A-4147-A177-3AD203B41FA5}">
                      <a16:colId xmlns:a16="http://schemas.microsoft.com/office/drawing/2014/main" val="20011"/>
                    </a:ext>
                  </a:extLst>
                </a:gridCol>
                <a:gridCol w="586938">
                  <a:extLst>
                    <a:ext uri="{9D8B030D-6E8A-4147-A177-3AD203B41FA5}">
                      <a16:colId xmlns:a16="http://schemas.microsoft.com/office/drawing/2014/main" val="20012"/>
                    </a:ext>
                  </a:extLst>
                </a:gridCol>
                <a:gridCol w="586938">
                  <a:extLst>
                    <a:ext uri="{9D8B030D-6E8A-4147-A177-3AD203B41FA5}">
                      <a16:colId xmlns:a16="http://schemas.microsoft.com/office/drawing/2014/main" val="20013"/>
                    </a:ext>
                  </a:extLst>
                </a:gridCol>
                <a:gridCol w="586938">
                  <a:extLst>
                    <a:ext uri="{9D8B030D-6E8A-4147-A177-3AD203B41FA5}">
                      <a16:colId xmlns:a16="http://schemas.microsoft.com/office/drawing/2014/main" val="20014"/>
                    </a:ext>
                  </a:extLst>
                </a:gridCol>
                <a:gridCol w="253813">
                  <a:extLst>
                    <a:ext uri="{9D8B030D-6E8A-4147-A177-3AD203B41FA5}">
                      <a16:colId xmlns:a16="http://schemas.microsoft.com/office/drawing/2014/main" val="20015"/>
                    </a:ext>
                  </a:extLst>
                </a:gridCol>
                <a:gridCol w="586938">
                  <a:extLst>
                    <a:ext uri="{9D8B030D-6E8A-4147-A177-3AD203B41FA5}">
                      <a16:colId xmlns:a16="http://schemas.microsoft.com/office/drawing/2014/main" val="20016"/>
                    </a:ext>
                  </a:extLst>
                </a:gridCol>
                <a:gridCol w="586938">
                  <a:extLst>
                    <a:ext uri="{9D8B030D-6E8A-4147-A177-3AD203B41FA5}">
                      <a16:colId xmlns:a16="http://schemas.microsoft.com/office/drawing/2014/main" val="20017"/>
                    </a:ext>
                  </a:extLst>
                </a:gridCol>
                <a:gridCol w="586938">
                  <a:extLst>
                    <a:ext uri="{9D8B030D-6E8A-4147-A177-3AD203B41FA5}">
                      <a16:colId xmlns:a16="http://schemas.microsoft.com/office/drawing/2014/main" val="20018"/>
                    </a:ext>
                  </a:extLst>
                </a:gridCol>
                <a:gridCol w="586938">
                  <a:extLst>
                    <a:ext uri="{9D8B030D-6E8A-4147-A177-3AD203B41FA5}">
                      <a16:colId xmlns:a16="http://schemas.microsoft.com/office/drawing/2014/main" val="20019"/>
                    </a:ext>
                  </a:extLst>
                </a:gridCol>
              </a:tblGrid>
              <a:tr h="618928">
                <a:tc>
                  <a:txBody>
                    <a:bodyPr/>
                    <a:lstStyle/>
                    <a:p>
                      <a:pPr algn="ctr" fontAlgn="ctr">
                        <a:lnSpc>
                          <a:spcPct val="150000"/>
                        </a:lnSpc>
                      </a:pPr>
                      <a:r>
                        <a:rPr lang="zh-CN" altLang="en-US" sz="2000" u="none" strike="noStrike">
                          <a:effectLst/>
                        </a:rPr>
                        <a:t>　</a:t>
                      </a: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0"/>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1"/>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extLst>
                  <a:ext uri="{0D108BD9-81ED-4DB2-BD59-A6C34878D82A}">
                    <a16:rowId xmlns:a16="http://schemas.microsoft.com/office/drawing/2014/main" val="10002"/>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3"/>
                  </a:ext>
                </a:extLst>
              </a:tr>
              <a:tr h="618928">
                <a:tc>
                  <a:txBody>
                    <a:bodyPr/>
                    <a:lstStyle/>
                    <a:p>
                      <a:pPr algn="ctr" fontAlgn="ctr">
                        <a:lnSpc>
                          <a:spcPct val="150000"/>
                        </a:lnSpc>
                      </a:pPr>
                      <a:endParaRPr lang="en-US" altLang="zh-CN" sz="2000" b="0" i="0" u="none" strike="noStrike" dirty="0">
                        <a:solidFill>
                          <a:schemeClr val="accent6"/>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extLst>
                  <a:ext uri="{0D108BD9-81ED-4DB2-BD59-A6C34878D82A}">
                    <a16:rowId xmlns:a16="http://schemas.microsoft.com/office/drawing/2014/main" val="10004"/>
                  </a:ext>
                </a:extLst>
              </a:tr>
            </a:tbl>
          </a:graphicData>
        </a:graphic>
      </p:graphicFrame>
      <p:sp>
        <p:nvSpPr>
          <p:cNvPr id="8" name="文本框 7"/>
          <p:cNvSpPr txBox="1"/>
          <p:nvPr/>
        </p:nvSpPr>
        <p:spPr>
          <a:xfrm>
            <a:off x="14293516" y="4973053"/>
            <a:ext cx="184731" cy="369332"/>
          </a:xfrm>
          <a:prstGeom prst="rect">
            <a:avLst/>
          </a:prstGeom>
          <a:noFill/>
        </p:spPr>
        <p:txBody>
          <a:bodyPr wrap="none" rtlCol="0">
            <a:spAutoFit/>
          </a:bodyPr>
          <a:lstStyle/>
          <a:p>
            <a:endParaRPr kumimoji="1" lang="zh-CN" altLang="en-US" dirty="0"/>
          </a:p>
        </p:txBody>
      </p:sp>
      <p:sp>
        <p:nvSpPr>
          <p:cNvPr id="18" name="矩形 17"/>
          <p:cNvSpPr/>
          <p:nvPr/>
        </p:nvSpPr>
        <p:spPr>
          <a:xfrm>
            <a:off x="166752" y="62310"/>
            <a:ext cx="1614545"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3.4.2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UDP</a:t>
            </a:r>
            <a:r>
              <a:rPr lang="zh-CN" altLang="en-US" sz="1200" dirty="0">
                <a:solidFill>
                  <a:schemeClr val="bg1">
                    <a:lumMod val="75000"/>
                  </a:schemeClr>
                </a:solidFill>
                <a:latin typeface="SimSun" charset="-122"/>
                <a:ea typeface="SimSun" charset="-122"/>
                <a:cs typeface="SimSun" charset="-122"/>
              </a:rPr>
              <a:t>校验和</a:t>
            </a:r>
          </a:p>
        </p:txBody>
      </p:sp>
      <p:sp>
        <p:nvSpPr>
          <p:cNvPr id="19" name="TextBox 4"/>
          <p:cNvSpPr txBox="1"/>
          <p:nvPr/>
        </p:nvSpPr>
        <p:spPr>
          <a:xfrm>
            <a:off x="318085" y="1544807"/>
            <a:ext cx="3632835" cy="581057"/>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第一步：求三个数值之和。</a:t>
            </a:r>
          </a:p>
        </p:txBody>
      </p:sp>
      <p:sp>
        <p:nvSpPr>
          <p:cNvPr id="20" name="矩形 19"/>
          <p:cNvSpPr/>
          <p:nvPr/>
        </p:nvSpPr>
        <p:spPr>
          <a:xfrm>
            <a:off x="-31138" y="2398045"/>
            <a:ext cx="848309" cy="400110"/>
          </a:xfrm>
          <a:prstGeom prst="rect">
            <a:avLst/>
          </a:prstGeom>
        </p:spPr>
        <p:txBody>
          <a:bodyPr wrap="none">
            <a:spAutoFit/>
          </a:bodyPr>
          <a:lstStyle/>
          <a:p>
            <a:r>
              <a:rPr lang="zh-CN" altLang="en-US" sz="2000" dirty="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1</a:t>
            </a:r>
            <a:endParaRPr lang="zh-CN" altLang="en-US" sz="2000" dirty="0"/>
          </a:p>
        </p:txBody>
      </p:sp>
      <p:sp>
        <p:nvSpPr>
          <p:cNvPr id="21" name="矩形 20"/>
          <p:cNvSpPr/>
          <p:nvPr/>
        </p:nvSpPr>
        <p:spPr>
          <a:xfrm>
            <a:off x="-1" y="2989447"/>
            <a:ext cx="848309" cy="400110"/>
          </a:xfrm>
          <a:prstGeom prst="rect">
            <a:avLst/>
          </a:prstGeom>
        </p:spPr>
        <p:txBody>
          <a:bodyPr wrap="none">
            <a:spAutoFit/>
          </a:bodyPr>
          <a:lstStyle/>
          <a:p>
            <a:r>
              <a:rPr lang="zh-CN" altLang="en-US" sz="2000" dirty="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2</a:t>
            </a:r>
            <a:endParaRPr lang="zh-CN" altLang="en-US" sz="2000" dirty="0"/>
          </a:p>
        </p:txBody>
      </p:sp>
      <p:sp>
        <p:nvSpPr>
          <p:cNvPr id="22" name="矩形 21"/>
          <p:cNvSpPr/>
          <p:nvPr/>
        </p:nvSpPr>
        <p:spPr>
          <a:xfrm>
            <a:off x="3275" y="3514258"/>
            <a:ext cx="676788" cy="400110"/>
          </a:xfrm>
          <a:prstGeom prst="rect">
            <a:avLst/>
          </a:prstGeom>
        </p:spPr>
        <p:txBody>
          <a:bodyPr wrap="none">
            <a:spAutoFit/>
          </a:bodyPr>
          <a:lstStyle/>
          <a:p>
            <a:r>
              <a:rPr lang="en-US" altLang="zh-CN" sz="2000">
                <a:latin typeface="微软雅黑" panose="020B0503020204020204" charset="-122"/>
                <a:ea typeface="微软雅黑" panose="020B0503020204020204" charset="-122"/>
                <a:cs typeface="微软雅黑" panose="020B0503020204020204" charset="-122"/>
              </a:rPr>
              <a:t>1+2</a:t>
            </a:r>
            <a:endParaRPr lang="zh-CN" altLang="en-US" sz="2000" dirty="0"/>
          </a:p>
        </p:txBody>
      </p:sp>
      <p:sp>
        <p:nvSpPr>
          <p:cNvPr id="23" name="矩形 22"/>
          <p:cNvSpPr/>
          <p:nvPr/>
        </p:nvSpPr>
        <p:spPr>
          <a:xfrm>
            <a:off x="0" y="4204264"/>
            <a:ext cx="848309" cy="400110"/>
          </a:xfrm>
          <a:prstGeom prst="rect">
            <a:avLst/>
          </a:prstGeom>
        </p:spPr>
        <p:txBody>
          <a:bodyPr wrap="none">
            <a:spAutoFit/>
          </a:bodyPr>
          <a:lstStyle/>
          <a:p>
            <a:r>
              <a:rPr lang="zh-CN" altLang="en-US" sz="200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3</a:t>
            </a:r>
            <a:endParaRPr lang="zh-CN" altLang="en-US" sz="2000" dirty="0"/>
          </a:p>
        </p:txBody>
      </p:sp>
      <p:sp>
        <p:nvSpPr>
          <p:cNvPr id="24" name="矩形 23"/>
          <p:cNvSpPr/>
          <p:nvPr/>
        </p:nvSpPr>
        <p:spPr>
          <a:xfrm>
            <a:off x="0" y="4938082"/>
            <a:ext cx="1018227" cy="400110"/>
          </a:xfrm>
          <a:prstGeom prst="rect">
            <a:avLst/>
          </a:prstGeom>
        </p:spPr>
        <p:txBody>
          <a:bodyPr wrap="none">
            <a:spAutoFit/>
          </a:bodyPr>
          <a:lstStyle/>
          <a:p>
            <a:r>
              <a:rPr lang="en-US" altLang="zh-CN" sz="2000">
                <a:latin typeface="微软雅黑" panose="020B0503020204020204" charset="-122"/>
                <a:ea typeface="微软雅黑" panose="020B0503020204020204" charset="-122"/>
                <a:cs typeface="微软雅黑" panose="020B0503020204020204" charset="-122"/>
              </a:rPr>
              <a:t>1+2+3</a:t>
            </a:r>
            <a:endParaRPr lang="zh-CN" altLang="en-US" sz="2000" dirty="0"/>
          </a:p>
        </p:txBody>
      </p:sp>
      <p:sp>
        <p:nvSpPr>
          <p:cNvPr id="25" name="文本框 2">
            <a:extLst>
              <a:ext uri="{FF2B5EF4-FFF2-40B4-BE49-F238E27FC236}">
                <a16:creationId xmlns:a16="http://schemas.microsoft.com/office/drawing/2014/main" id="{E730D1E1-32F9-6F41-8864-EA621DC7AE51}"/>
              </a:ext>
            </a:extLst>
          </p:cNvPr>
          <p:cNvSpPr txBox="1"/>
          <p:nvPr>
            <p:custDataLst>
              <p:tags r:id="rId1"/>
            </p:custDataLst>
          </p:nvPr>
        </p:nvSpPr>
        <p:spPr>
          <a:xfrm>
            <a:off x="318085" y="452360"/>
            <a:ext cx="611449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3.4.3</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校验和</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选择、填空</a:t>
            </a:r>
            <a:r>
              <a:rPr lang="en-US" altLang="zh-CN" sz="28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1941087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p:cNvGrpSpPr/>
          <p:nvPr/>
        </p:nvGrpSpPr>
        <p:grpSpPr>
          <a:xfrm>
            <a:off x="7389607" y="296257"/>
            <a:ext cx="4550008" cy="1247734"/>
            <a:chOff x="6305275" y="281374"/>
            <a:chExt cx="4550008" cy="1247734"/>
          </a:xfrm>
        </p:grpSpPr>
        <p:sp>
          <p:nvSpPr>
            <p:cNvPr id="11" name="左大括号 10"/>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矩形 11"/>
            <p:cNvSpPr/>
            <p:nvPr/>
          </p:nvSpPr>
          <p:spPr>
            <a:xfrm>
              <a:off x="9112497" y="281374"/>
              <a:ext cx="992580"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特点</a:t>
              </a:r>
              <a:endParaRPr lang="zh-CN" altLang="en-US" kern="900" spc="-100" dirty="0">
                <a:latin typeface="黑体" panose="02010609060101010101" pitchFamily="49" charset="-122"/>
                <a:ea typeface="黑体" panose="02010609060101010101" pitchFamily="49" charset="-122"/>
              </a:endParaRPr>
            </a:p>
          </p:txBody>
        </p:sp>
        <p:sp>
          <p:nvSpPr>
            <p:cNvPr id="13" name="矩形 12"/>
            <p:cNvSpPr/>
            <p:nvPr/>
          </p:nvSpPr>
          <p:spPr>
            <a:xfrm>
              <a:off x="9112497" y="1231591"/>
              <a:ext cx="1223413"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校验和</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4" name="矩形 13"/>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5" name="矩形 14"/>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graphicFrame>
        <p:nvGraphicFramePr>
          <p:cNvPr id="7" name="表格 6"/>
          <p:cNvGraphicFramePr>
            <a:graphicFrameLocks noGrp="1"/>
          </p:cNvGraphicFramePr>
          <p:nvPr>
            <p:extLst>
              <p:ext uri="{D42A27DB-BD31-4B8C-83A1-F6EECF244321}">
                <p14:modId xmlns:p14="http://schemas.microsoft.com/office/powerpoint/2010/main" val="320632832"/>
              </p:ext>
            </p:extLst>
          </p:nvPr>
        </p:nvGraphicFramePr>
        <p:xfrm>
          <a:off x="1062890" y="2265572"/>
          <a:ext cx="10739385" cy="3094640"/>
        </p:xfrm>
        <a:graphic>
          <a:graphicData uri="http://schemas.openxmlformats.org/drawingml/2006/table">
            <a:tbl>
              <a:tblPr>
                <a:tableStyleId>{5940675A-B579-460E-94D1-54222C63F5DA}</a:tableStyleId>
              </a:tblPr>
              <a:tblGrid>
                <a:gridCol w="586938">
                  <a:extLst>
                    <a:ext uri="{9D8B030D-6E8A-4147-A177-3AD203B41FA5}">
                      <a16:colId xmlns:a16="http://schemas.microsoft.com/office/drawing/2014/main" val="20000"/>
                    </a:ext>
                  </a:extLst>
                </a:gridCol>
                <a:gridCol w="586938">
                  <a:extLst>
                    <a:ext uri="{9D8B030D-6E8A-4147-A177-3AD203B41FA5}">
                      <a16:colId xmlns:a16="http://schemas.microsoft.com/office/drawing/2014/main" val="20001"/>
                    </a:ext>
                  </a:extLst>
                </a:gridCol>
                <a:gridCol w="586938">
                  <a:extLst>
                    <a:ext uri="{9D8B030D-6E8A-4147-A177-3AD203B41FA5}">
                      <a16:colId xmlns:a16="http://schemas.microsoft.com/office/drawing/2014/main" val="20002"/>
                    </a:ext>
                  </a:extLst>
                </a:gridCol>
                <a:gridCol w="586938">
                  <a:extLst>
                    <a:ext uri="{9D8B030D-6E8A-4147-A177-3AD203B41FA5}">
                      <a16:colId xmlns:a16="http://schemas.microsoft.com/office/drawing/2014/main" val="20003"/>
                    </a:ext>
                  </a:extLst>
                </a:gridCol>
                <a:gridCol w="586938">
                  <a:extLst>
                    <a:ext uri="{9D8B030D-6E8A-4147-A177-3AD203B41FA5}">
                      <a16:colId xmlns:a16="http://schemas.microsoft.com/office/drawing/2014/main" val="20004"/>
                    </a:ext>
                  </a:extLst>
                </a:gridCol>
                <a:gridCol w="253813">
                  <a:extLst>
                    <a:ext uri="{9D8B030D-6E8A-4147-A177-3AD203B41FA5}">
                      <a16:colId xmlns:a16="http://schemas.microsoft.com/office/drawing/2014/main" val="20005"/>
                    </a:ext>
                  </a:extLst>
                </a:gridCol>
                <a:gridCol w="586938">
                  <a:extLst>
                    <a:ext uri="{9D8B030D-6E8A-4147-A177-3AD203B41FA5}">
                      <a16:colId xmlns:a16="http://schemas.microsoft.com/office/drawing/2014/main" val="20006"/>
                    </a:ext>
                  </a:extLst>
                </a:gridCol>
                <a:gridCol w="586938">
                  <a:extLst>
                    <a:ext uri="{9D8B030D-6E8A-4147-A177-3AD203B41FA5}">
                      <a16:colId xmlns:a16="http://schemas.microsoft.com/office/drawing/2014/main" val="20007"/>
                    </a:ext>
                  </a:extLst>
                </a:gridCol>
                <a:gridCol w="586938">
                  <a:extLst>
                    <a:ext uri="{9D8B030D-6E8A-4147-A177-3AD203B41FA5}">
                      <a16:colId xmlns:a16="http://schemas.microsoft.com/office/drawing/2014/main" val="20008"/>
                    </a:ext>
                  </a:extLst>
                </a:gridCol>
                <a:gridCol w="586938">
                  <a:extLst>
                    <a:ext uri="{9D8B030D-6E8A-4147-A177-3AD203B41FA5}">
                      <a16:colId xmlns:a16="http://schemas.microsoft.com/office/drawing/2014/main" val="20009"/>
                    </a:ext>
                  </a:extLst>
                </a:gridCol>
                <a:gridCol w="253813">
                  <a:extLst>
                    <a:ext uri="{9D8B030D-6E8A-4147-A177-3AD203B41FA5}">
                      <a16:colId xmlns:a16="http://schemas.microsoft.com/office/drawing/2014/main" val="20010"/>
                    </a:ext>
                  </a:extLst>
                </a:gridCol>
                <a:gridCol w="586938">
                  <a:extLst>
                    <a:ext uri="{9D8B030D-6E8A-4147-A177-3AD203B41FA5}">
                      <a16:colId xmlns:a16="http://schemas.microsoft.com/office/drawing/2014/main" val="20011"/>
                    </a:ext>
                  </a:extLst>
                </a:gridCol>
                <a:gridCol w="586938">
                  <a:extLst>
                    <a:ext uri="{9D8B030D-6E8A-4147-A177-3AD203B41FA5}">
                      <a16:colId xmlns:a16="http://schemas.microsoft.com/office/drawing/2014/main" val="20012"/>
                    </a:ext>
                  </a:extLst>
                </a:gridCol>
                <a:gridCol w="586938">
                  <a:extLst>
                    <a:ext uri="{9D8B030D-6E8A-4147-A177-3AD203B41FA5}">
                      <a16:colId xmlns:a16="http://schemas.microsoft.com/office/drawing/2014/main" val="20013"/>
                    </a:ext>
                  </a:extLst>
                </a:gridCol>
                <a:gridCol w="586938">
                  <a:extLst>
                    <a:ext uri="{9D8B030D-6E8A-4147-A177-3AD203B41FA5}">
                      <a16:colId xmlns:a16="http://schemas.microsoft.com/office/drawing/2014/main" val="20014"/>
                    </a:ext>
                  </a:extLst>
                </a:gridCol>
                <a:gridCol w="253813">
                  <a:extLst>
                    <a:ext uri="{9D8B030D-6E8A-4147-A177-3AD203B41FA5}">
                      <a16:colId xmlns:a16="http://schemas.microsoft.com/office/drawing/2014/main" val="20015"/>
                    </a:ext>
                  </a:extLst>
                </a:gridCol>
                <a:gridCol w="586938">
                  <a:extLst>
                    <a:ext uri="{9D8B030D-6E8A-4147-A177-3AD203B41FA5}">
                      <a16:colId xmlns:a16="http://schemas.microsoft.com/office/drawing/2014/main" val="20016"/>
                    </a:ext>
                  </a:extLst>
                </a:gridCol>
                <a:gridCol w="586938">
                  <a:extLst>
                    <a:ext uri="{9D8B030D-6E8A-4147-A177-3AD203B41FA5}">
                      <a16:colId xmlns:a16="http://schemas.microsoft.com/office/drawing/2014/main" val="20017"/>
                    </a:ext>
                  </a:extLst>
                </a:gridCol>
                <a:gridCol w="586938">
                  <a:extLst>
                    <a:ext uri="{9D8B030D-6E8A-4147-A177-3AD203B41FA5}">
                      <a16:colId xmlns:a16="http://schemas.microsoft.com/office/drawing/2014/main" val="20018"/>
                    </a:ext>
                  </a:extLst>
                </a:gridCol>
                <a:gridCol w="586938">
                  <a:extLst>
                    <a:ext uri="{9D8B030D-6E8A-4147-A177-3AD203B41FA5}">
                      <a16:colId xmlns:a16="http://schemas.microsoft.com/office/drawing/2014/main" val="20019"/>
                    </a:ext>
                  </a:extLst>
                </a:gridCol>
              </a:tblGrid>
              <a:tr h="618928">
                <a:tc>
                  <a:txBody>
                    <a:bodyPr/>
                    <a:lstStyle/>
                    <a:p>
                      <a:pPr algn="ctr" fontAlgn="ctr">
                        <a:lnSpc>
                          <a:spcPct val="150000"/>
                        </a:lnSpc>
                      </a:pPr>
                      <a:r>
                        <a:rPr lang="zh-CN" altLang="en-US" sz="2000" u="none" strike="noStrike">
                          <a:effectLst/>
                        </a:rPr>
                        <a:t>　</a:t>
                      </a: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0"/>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1"/>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extLst>
                  <a:ext uri="{0D108BD9-81ED-4DB2-BD59-A6C34878D82A}">
                    <a16:rowId xmlns:a16="http://schemas.microsoft.com/office/drawing/2014/main" val="10002"/>
                  </a:ext>
                </a:extLst>
              </a:tr>
              <a:tr h="618928">
                <a:tc>
                  <a:txBody>
                    <a:bodyPr/>
                    <a:lstStyle/>
                    <a:p>
                      <a:pPr algn="ctr" fontAlgn="ctr">
                        <a:lnSpc>
                          <a:spcPct val="150000"/>
                        </a:lnSpc>
                      </a:pPr>
                      <a:r>
                        <a:rPr lang="zh-CN" altLang="en-US" sz="2000" u="none" strike="noStrike" dirty="0">
                          <a:effectLst/>
                        </a:rPr>
                        <a:t>　</a:t>
                      </a:r>
                      <a:endParaRPr lang="zh-CN" altLang="en-US" sz="2000" b="0" i="0" u="none" strike="noStrike" dirty="0">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tc>
                <a:extLst>
                  <a:ext uri="{0D108BD9-81ED-4DB2-BD59-A6C34878D82A}">
                    <a16:rowId xmlns:a16="http://schemas.microsoft.com/office/drawing/2014/main" val="10003"/>
                  </a:ext>
                </a:extLst>
              </a:tr>
              <a:tr h="618928">
                <a:tc>
                  <a:txBody>
                    <a:bodyPr/>
                    <a:lstStyle/>
                    <a:p>
                      <a:pPr algn="ctr" fontAlgn="ctr">
                        <a:lnSpc>
                          <a:spcPct val="150000"/>
                        </a:lnSpc>
                      </a:pPr>
                      <a:r>
                        <a:rPr lang="en-US" altLang="zh-CN" sz="2000" u="none" strike="noStrike" dirty="0">
                          <a:solidFill>
                            <a:schemeClr val="accent6"/>
                          </a:solidFill>
                          <a:effectLst/>
                        </a:rPr>
                        <a:t>1</a:t>
                      </a:r>
                      <a:endParaRPr lang="en-US" altLang="zh-CN" sz="2000" b="0" i="0" u="none" strike="noStrike" dirty="0">
                        <a:solidFill>
                          <a:schemeClr val="accent6"/>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rPr>
                        <a:t>0</a:t>
                      </a: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rPr>
                        <a:t>1</a:t>
                      </a:r>
                      <a:endParaRPr lang="en-US" altLang="zh-CN"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0</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rPr>
                        <a:t>1</a:t>
                      </a:r>
                      <a:endParaRPr lang="en-US" altLang="zh-CN" sz="2000" b="0" i="0" u="none" strike="noStrike" dirty="0">
                        <a:solidFill>
                          <a:srgbClr val="000000"/>
                        </a:solidFill>
                        <a:effectLst/>
                        <a:latin typeface="微软雅黑" charset="-122"/>
                      </a:endParaRPr>
                    </a:p>
                  </a:txBody>
                  <a:tcPr marL="6350" marR="6350" marT="6350" marB="0" anchor="ctr">
                    <a:solidFill>
                      <a:schemeClr val="accent3"/>
                    </a:solidFill>
                  </a:tcPr>
                </a:tc>
                <a:extLst>
                  <a:ext uri="{0D108BD9-81ED-4DB2-BD59-A6C34878D82A}">
                    <a16:rowId xmlns:a16="http://schemas.microsoft.com/office/drawing/2014/main" val="10004"/>
                  </a:ext>
                </a:extLst>
              </a:tr>
            </a:tbl>
          </a:graphicData>
        </a:graphic>
      </p:graphicFrame>
      <p:sp>
        <p:nvSpPr>
          <p:cNvPr id="8" name="文本框 7"/>
          <p:cNvSpPr txBox="1"/>
          <p:nvPr/>
        </p:nvSpPr>
        <p:spPr>
          <a:xfrm>
            <a:off x="14293516" y="4973053"/>
            <a:ext cx="184731" cy="369332"/>
          </a:xfrm>
          <a:prstGeom prst="rect">
            <a:avLst/>
          </a:prstGeom>
          <a:noFill/>
        </p:spPr>
        <p:txBody>
          <a:bodyPr wrap="none" rtlCol="0">
            <a:spAutoFit/>
          </a:bodyPr>
          <a:lstStyle/>
          <a:p>
            <a:endParaRPr kumimoji="1" lang="zh-CN" altLang="en-US" dirty="0"/>
          </a:p>
        </p:txBody>
      </p:sp>
      <p:sp>
        <p:nvSpPr>
          <p:cNvPr id="18" name="矩形 17"/>
          <p:cNvSpPr/>
          <p:nvPr/>
        </p:nvSpPr>
        <p:spPr>
          <a:xfrm>
            <a:off x="166752" y="62310"/>
            <a:ext cx="1614545"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3.4.2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UDP</a:t>
            </a:r>
            <a:r>
              <a:rPr lang="zh-CN" altLang="en-US" sz="1200" dirty="0">
                <a:solidFill>
                  <a:schemeClr val="bg1">
                    <a:lumMod val="75000"/>
                  </a:schemeClr>
                </a:solidFill>
                <a:latin typeface="SimSun" charset="-122"/>
                <a:ea typeface="SimSun" charset="-122"/>
                <a:cs typeface="SimSun" charset="-122"/>
              </a:rPr>
              <a:t>校验和</a:t>
            </a:r>
          </a:p>
        </p:txBody>
      </p:sp>
      <p:sp>
        <p:nvSpPr>
          <p:cNvPr id="19" name="TextBox 4"/>
          <p:cNvSpPr txBox="1"/>
          <p:nvPr/>
        </p:nvSpPr>
        <p:spPr>
          <a:xfrm>
            <a:off x="318085" y="1544807"/>
            <a:ext cx="3632835" cy="581057"/>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第一步：求三个数值之和。</a:t>
            </a:r>
          </a:p>
        </p:txBody>
      </p:sp>
      <p:sp>
        <p:nvSpPr>
          <p:cNvPr id="20" name="矩形 19"/>
          <p:cNvSpPr/>
          <p:nvPr/>
        </p:nvSpPr>
        <p:spPr>
          <a:xfrm>
            <a:off x="-31138" y="2398045"/>
            <a:ext cx="848309" cy="400110"/>
          </a:xfrm>
          <a:prstGeom prst="rect">
            <a:avLst/>
          </a:prstGeom>
        </p:spPr>
        <p:txBody>
          <a:bodyPr wrap="none">
            <a:spAutoFit/>
          </a:bodyPr>
          <a:lstStyle/>
          <a:p>
            <a:r>
              <a:rPr lang="zh-CN" altLang="en-US" sz="2000" dirty="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1</a:t>
            </a:r>
            <a:endParaRPr lang="zh-CN" altLang="en-US" sz="2000" dirty="0"/>
          </a:p>
        </p:txBody>
      </p:sp>
      <p:sp>
        <p:nvSpPr>
          <p:cNvPr id="21" name="矩形 20"/>
          <p:cNvSpPr/>
          <p:nvPr/>
        </p:nvSpPr>
        <p:spPr>
          <a:xfrm>
            <a:off x="-1" y="2989447"/>
            <a:ext cx="848309" cy="400110"/>
          </a:xfrm>
          <a:prstGeom prst="rect">
            <a:avLst/>
          </a:prstGeom>
        </p:spPr>
        <p:txBody>
          <a:bodyPr wrap="none">
            <a:spAutoFit/>
          </a:bodyPr>
          <a:lstStyle/>
          <a:p>
            <a:r>
              <a:rPr lang="zh-CN" altLang="en-US" sz="2000" dirty="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2</a:t>
            </a:r>
            <a:endParaRPr lang="zh-CN" altLang="en-US" sz="2000" dirty="0"/>
          </a:p>
        </p:txBody>
      </p:sp>
      <p:sp>
        <p:nvSpPr>
          <p:cNvPr id="22" name="矩形 21"/>
          <p:cNvSpPr/>
          <p:nvPr/>
        </p:nvSpPr>
        <p:spPr>
          <a:xfrm>
            <a:off x="3275" y="3514258"/>
            <a:ext cx="676788" cy="400110"/>
          </a:xfrm>
          <a:prstGeom prst="rect">
            <a:avLst/>
          </a:prstGeom>
        </p:spPr>
        <p:txBody>
          <a:bodyPr wrap="none">
            <a:spAutoFit/>
          </a:bodyPr>
          <a:lstStyle/>
          <a:p>
            <a:r>
              <a:rPr lang="en-US" altLang="zh-CN" sz="2000">
                <a:latin typeface="微软雅黑" panose="020B0503020204020204" charset="-122"/>
                <a:ea typeface="微软雅黑" panose="020B0503020204020204" charset="-122"/>
                <a:cs typeface="微软雅黑" panose="020B0503020204020204" charset="-122"/>
              </a:rPr>
              <a:t>1+2</a:t>
            </a:r>
            <a:endParaRPr lang="zh-CN" altLang="en-US" sz="2000" dirty="0"/>
          </a:p>
        </p:txBody>
      </p:sp>
      <p:sp>
        <p:nvSpPr>
          <p:cNvPr id="23" name="矩形 22"/>
          <p:cNvSpPr/>
          <p:nvPr/>
        </p:nvSpPr>
        <p:spPr>
          <a:xfrm>
            <a:off x="0" y="4204264"/>
            <a:ext cx="848309" cy="400110"/>
          </a:xfrm>
          <a:prstGeom prst="rect">
            <a:avLst/>
          </a:prstGeom>
        </p:spPr>
        <p:txBody>
          <a:bodyPr wrap="none">
            <a:spAutoFit/>
          </a:bodyPr>
          <a:lstStyle/>
          <a:p>
            <a:r>
              <a:rPr lang="zh-CN" altLang="en-US" sz="2000">
                <a:latin typeface="微软雅黑" panose="020B0503020204020204" charset="-122"/>
                <a:ea typeface="微软雅黑" panose="020B0503020204020204" charset="-122"/>
                <a:cs typeface="微软雅黑" panose="020B0503020204020204" charset="-122"/>
              </a:rPr>
              <a:t>数值</a:t>
            </a:r>
            <a:r>
              <a:rPr lang="en-US" altLang="zh-CN" sz="2000" dirty="0">
                <a:latin typeface="微软雅黑" panose="020B0503020204020204" charset="-122"/>
                <a:ea typeface="微软雅黑" panose="020B0503020204020204" charset="-122"/>
                <a:cs typeface="微软雅黑" panose="020B0503020204020204" charset="-122"/>
              </a:rPr>
              <a:t>3</a:t>
            </a:r>
            <a:endParaRPr lang="zh-CN" altLang="en-US" sz="2000" dirty="0"/>
          </a:p>
        </p:txBody>
      </p:sp>
      <p:sp>
        <p:nvSpPr>
          <p:cNvPr id="24" name="矩形 23"/>
          <p:cNvSpPr/>
          <p:nvPr/>
        </p:nvSpPr>
        <p:spPr>
          <a:xfrm>
            <a:off x="0" y="4938082"/>
            <a:ext cx="1018227" cy="400110"/>
          </a:xfrm>
          <a:prstGeom prst="rect">
            <a:avLst/>
          </a:prstGeom>
        </p:spPr>
        <p:txBody>
          <a:bodyPr wrap="none">
            <a:spAutoFit/>
          </a:bodyPr>
          <a:lstStyle/>
          <a:p>
            <a:r>
              <a:rPr lang="en-US" altLang="zh-CN" sz="2000">
                <a:latin typeface="微软雅黑" panose="020B0503020204020204" charset="-122"/>
                <a:ea typeface="微软雅黑" panose="020B0503020204020204" charset="-122"/>
                <a:cs typeface="微软雅黑" panose="020B0503020204020204" charset="-122"/>
              </a:rPr>
              <a:t>1+2+3</a:t>
            </a:r>
            <a:endParaRPr lang="zh-CN" altLang="en-US" sz="2000" dirty="0"/>
          </a:p>
        </p:txBody>
      </p:sp>
      <p:sp>
        <p:nvSpPr>
          <p:cNvPr id="25" name="文本框 2">
            <a:extLst>
              <a:ext uri="{FF2B5EF4-FFF2-40B4-BE49-F238E27FC236}">
                <a16:creationId xmlns:a16="http://schemas.microsoft.com/office/drawing/2014/main" id="{9DDD7796-D792-1B47-9EF6-C0647A4CC0EC}"/>
              </a:ext>
            </a:extLst>
          </p:cNvPr>
          <p:cNvSpPr txBox="1"/>
          <p:nvPr>
            <p:custDataLst>
              <p:tags r:id="rId1"/>
            </p:custDataLst>
          </p:nvPr>
        </p:nvSpPr>
        <p:spPr>
          <a:xfrm>
            <a:off x="318085" y="452360"/>
            <a:ext cx="611449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3.4.3</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校验和</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选择、填空</a:t>
            </a:r>
            <a:r>
              <a:rPr lang="en-US" altLang="zh-CN" sz="28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560565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p:cNvSpPr txBox="1"/>
          <p:nvPr/>
        </p:nvSpPr>
        <p:spPr>
          <a:xfrm>
            <a:off x="857885" y="2120265"/>
            <a:ext cx="11209020" cy="1689052"/>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二、</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校验和计算规则：</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、所有参与运算的内容按</a:t>
            </a:r>
            <a:r>
              <a:rPr lang="en-US" altLang="zh-CN" sz="2400" dirty="0">
                <a:solidFill>
                  <a:srgbClr val="C00000"/>
                </a:solidFill>
                <a:latin typeface="微软雅黑" panose="020B0503020204020204" charset="-122"/>
                <a:ea typeface="微软雅黑" panose="020B0503020204020204" charset="-122"/>
                <a:cs typeface="微软雅黑" panose="020B0503020204020204" charset="-122"/>
              </a:rPr>
              <a:t>16</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位对齐求和</a:t>
            </a:r>
            <a:r>
              <a:rPr lang="zh-CN" altLang="en-US" sz="2400" dirty="0">
                <a:latin typeface="微软雅黑" panose="020B0503020204020204" charset="-122"/>
                <a:ea typeface="微软雅黑" panose="020B0503020204020204" charset="-122"/>
                <a:cs typeface="微软雅黑" panose="020B0503020204020204" charset="-122"/>
              </a:rPr>
              <a:t>。</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、求和过程中遇到</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溢出</a:t>
            </a:r>
            <a:r>
              <a:rPr lang="zh-CN" altLang="en-US" sz="2400" dirty="0">
                <a:latin typeface="微软雅黑" panose="020B0503020204020204" charset="-122"/>
                <a:ea typeface="微软雅黑" panose="020B0503020204020204" charset="-122"/>
                <a:cs typeface="微软雅黑" panose="020B0503020204020204" charset="-122"/>
              </a:rPr>
              <a:t>（即进位）都被</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回卷</a:t>
            </a:r>
            <a:r>
              <a:rPr lang="zh-CN" altLang="en-US" sz="2400" dirty="0">
                <a:latin typeface="微软雅黑" panose="020B0503020204020204" charset="-122"/>
                <a:ea typeface="微软雅黑" panose="020B0503020204020204" charset="-122"/>
                <a:cs typeface="微软雅黑" panose="020B0503020204020204" charset="-122"/>
              </a:rPr>
              <a:t>（即进位与和的最低位再相加）。</a:t>
            </a:r>
            <a:endParaRPr lang="en-US" altLang="zh-CN" sz="2400" dirty="0">
              <a:latin typeface="微软雅黑" panose="020B0503020204020204" charset="-122"/>
              <a:ea typeface="微软雅黑" panose="020B0503020204020204" charset="-122"/>
              <a:cs typeface="微软雅黑" panose="020B0503020204020204" charset="-122"/>
            </a:endParaRPr>
          </a:p>
        </p:txBody>
      </p:sp>
      <p:grpSp>
        <p:nvGrpSpPr>
          <p:cNvPr id="9" name="组合 8"/>
          <p:cNvGrpSpPr/>
          <p:nvPr/>
        </p:nvGrpSpPr>
        <p:grpSpPr>
          <a:xfrm>
            <a:off x="7389607" y="296257"/>
            <a:ext cx="4550008" cy="1247734"/>
            <a:chOff x="6305275" y="281374"/>
            <a:chExt cx="4550008" cy="1247734"/>
          </a:xfrm>
        </p:grpSpPr>
        <p:sp>
          <p:nvSpPr>
            <p:cNvPr id="10" name="左大括号 9"/>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矩形 10"/>
            <p:cNvSpPr/>
            <p:nvPr/>
          </p:nvSpPr>
          <p:spPr>
            <a:xfrm>
              <a:off x="9112497" y="281374"/>
              <a:ext cx="992580"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特点</a:t>
              </a:r>
              <a:endParaRPr lang="zh-CN" altLang="en-US" kern="900" spc="-100" dirty="0">
                <a:latin typeface="黑体" panose="02010609060101010101" pitchFamily="49" charset="-122"/>
                <a:ea typeface="黑体" panose="02010609060101010101" pitchFamily="49" charset="-122"/>
              </a:endParaRPr>
            </a:p>
          </p:txBody>
        </p:sp>
        <p:sp>
          <p:nvSpPr>
            <p:cNvPr id="12" name="矩形 11"/>
            <p:cNvSpPr/>
            <p:nvPr/>
          </p:nvSpPr>
          <p:spPr>
            <a:xfrm>
              <a:off x="9112497" y="1231591"/>
              <a:ext cx="1223413"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校验和</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3" name="矩形 12"/>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4" name="矩形 13"/>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sp>
        <p:nvSpPr>
          <p:cNvPr id="15" name="矩形 14"/>
          <p:cNvSpPr/>
          <p:nvPr/>
        </p:nvSpPr>
        <p:spPr>
          <a:xfrm>
            <a:off x="166752" y="62310"/>
            <a:ext cx="1614545"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3.4.2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UDP</a:t>
            </a:r>
            <a:r>
              <a:rPr lang="zh-CN" altLang="en-US" sz="1200" dirty="0">
                <a:solidFill>
                  <a:schemeClr val="bg1">
                    <a:lumMod val="75000"/>
                  </a:schemeClr>
                </a:solidFill>
                <a:latin typeface="SimSun" charset="-122"/>
                <a:ea typeface="SimSun" charset="-122"/>
                <a:cs typeface="SimSun" charset="-122"/>
              </a:rPr>
              <a:t>校验和</a:t>
            </a:r>
          </a:p>
        </p:txBody>
      </p:sp>
      <p:sp>
        <p:nvSpPr>
          <p:cNvPr id="16" name="文本框 2">
            <a:extLst>
              <a:ext uri="{FF2B5EF4-FFF2-40B4-BE49-F238E27FC236}">
                <a16:creationId xmlns:a16="http://schemas.microsoft.com/office/drawing/2014/main" id="{B1946FD2-E98E-9F43-AAD2-D7F56857BA2C}"/>
              </a:ext>
            </a:extLst>
          </p:cNvPr>
          <p:cNvSpPr txBox="1"/>
          <p:nvPr>
            <p:custDataLst>
              <p:tags r:id="rId1"/>
            </p:custDataLst>
          </p:nvPr>
        </p:nvSpPr>
        <p:spPr>
          <a:xfrm>
            <a:off x="318085" y="452360"/>
            <a:ext cx="611449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3.4.3</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校验和</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选择、填空</a:t>
            </a:r>
            <a:r>
              <a:rPr lang="en-US" altLang="zh-CN" sz="28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1262526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p:cNvGrpSpPr/>
          <p:nvPr/>
        </p:nvGrpSpPr>
        <p:grpSpPr>
          <a:xfrm>
            <a:off x="7389607" y="296257"/>
            <a:ext cx="4550008" cy="1247734"/>
            <a:chOff x="6305275" y="281374"/>
            <a:chExt cx="4550008" cy="1247734"/>
          </a:xfrm>
        </p:grpSpPr>
        <p:sp>
          <p:nvSpPr>
            <p:cNvPr id="11" name="左大括号 10"/>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矩形 11"/>
            <p:cNvSpPr/>
            <p:nvPr/>
          </p:nvSpPr>
          <p:spPr>
            <a:xfrm>
              <a:off x="9112497" y="281374"/>
              <a:ext cx="992580"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特点</a:t>
              </a:r>
              <a:endParaRPr lang="zh-CN" altLang="en-US" kern="900" spc="-100" dirty="0">
                <a:latin typeface="黑体" panose="02010609060101010101" pitchFamily="49" charset="-122"/>
                <a:ea typeface="黑体" panose="02010609060101010101" pitchFamily="49" charset="-122"/>
              </a:endParaRPr>
            </a:p>
          </p:txBody>
        </p:sp>
        <p:sp>
          <p:nvSpPr>
            <p:cNvPr id="13" name="矩形 12"/>
            <p:cNvSpPr/>
            <p:nvPr/>
          </p:nvSpPr>
          <p:spPr>
            <a:xfrm>
              <a:off x="9112497" y="1231591"/>
              <a:ext cx="1223413"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校验和</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4" name="矩形 13"/>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5" name="矩形 14"/>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graphicFrame>
        <p:nvGraphicFramePr>
          <p:cNvPr id="7" name="表格 6"/>
          <p:cNvGraphicFramePr>
            <a:graphicFrameLocks noGrp="1"/>
          </p:cNvGraphicFramePr>
          <p:nvPr>
            <p:extLst>
              <p:ext uri="{D42A27DB-BD31-4B8C-83A1-F6EECF244321}">
                <p14:modId xmlns:p14="http://schemas.microsoft.com/office/powerpoint/2010/main" val="1558636017"/>
              </p:ext>
            </p:extLst>
          </p:nvPr>
        </p:nvGraphicFramePr>
        <p:xfrm>
          <a:off x="1062890" y="2265572"/>
          <a:ext cx="10739385" cy="618928"/>
        </p:xfrm>
        <a:graphic>
          <a:graphicData uri="http://schemas.openxmlformats.org/drawingml/2006/table">
            <a:tbl>
              <a:tblPr>
                <a:tableStyleId>{5940675A-B579-460E-94D1-54222C63F5DA}</a:tableStyleId>
              </a:tblPr>
              <a:tblGrid>
                <a:gridCol w="586938">
                  <a:extLst>
                    <a:ext uri="{9D8B030D-6E8A-4147-A177-3AD203B41FA5}">
                      <a16:colId xmlns:a16="http://schemas.microsoft.com/office/drawing/2014/main" val="20000"/>
                    </a:ext>
                  </a:extLst>
                </a:gridCol>
                <a:gridCol w="586938">
                  <a:extLst>
                    <a:ext uri="{9D8B030D-6E8A-4147-A177-3AD203B41FA5}">
                      <a16:colId xmlns:a16="http://schemas.microsoft.com/office/drawing/2014/main" val="20001"/>
                    </a:ext>
                  </a:extLst>
                </a:gridCol>
                <a:gridCol w="586938">
                  <a:extLst>
                    <a:ext uri="{9D8B030D-6E8A-4147-A177-3AD203B41FA5}">
                      <a16:colId xmlns:a16="http://schemas.microsoft.com/office/drawing/2014/main" val="20002"/>
                    </a:ext>
                  </a:extLst>
                </a:gridCol>
                <a:gridCol w="586938">
                  <a:extLst>
                    <a:ext uri="{9D8B030D-6E8A-4147-A177-3AD203B41FA5}">
                      <a16:colId xmlns:a16="http://schemas.microsoft.com/office/drawing/2014/main" val="20003"/>
                    </a:ext>
                  </a:extLst>
                </a:gridCol>
                <a:gridCol w="586938">
                  <a:extLst>
                    <a:ext uri="{9D8B030D-6E8A-4147-A177-3AD203B41FA5}">
                      <a16:colId xmlns:a16="http://schemas.microsoft.com/office/drawing/2014/main" val="20004"/>
                    </a:ext>
                  </a:extLst>
                </a:gridCol>
                <a:gridCol w="253813">
                  <a:extLst>
                    <a:ext uri="{9D8B030D-6E8A-4147-A177-3AD203B41FA5}">
                      <a16:colId xmlns:a16="http://schemas.microsoft.com/office/drawing/2014/main" val="20005"/>
                    </a:ext>
                  </a:extLst>
                </a:gridCol>
                <a:gridCol w="586938">
                  <a:extLst>
                    <a:ext uri="{9D8B030D-6E8A-4147-A177-3AD203B41FA5}">
                      <a16:colId xmlns:a16="http://schemas.microsoft.com/office/drawing/2014/main" val="20006"/>
                    </a:ext>
                  </a:extLst>
                </a:gridCol>
                <a:gridCol w="586938">
                  <a:extLst>
                    <a:ext uri="{9D8B030D-6E8A-4147-A177-3AD203B41FA5}">
                      <a16:colId xmlns:a16="http://schemas.microsoft.com/office/drawing/2014/main" val="20007"/>
                    </a:ext>
                  </a:extLst>
                </a:gridCol>
                <a:gridCol w="586938">
                  <a:extLst>
                    <a:ext uri="{9D8B030D-6E8A-4147-A177-3AD203B41FA5}">
                      <a16:colId xmlns:a16="http://schemas.microsoft.com/office/drawing/2014/main" val="20008"/>
                    </a:ext>
                  </a:extLst>
                </a:gridCol>
                <a:gridCol w="586938">
                  <a:extLst>
                    <a:ext uri="{9D8B030D-6E8A-4147-A177-3AD203B41FA5}">
                      <a16:colId xmlns:a16="http://schemas.microsoft.com/office/drawing/2014/main" val="20009"/>
                    </a:ext>
                  </a:extLst>
                </a:gridCol>
                <a:gridCol w="253813">
                  <a:extLst>
                    <a:ext uri="{9D8B030D-6E8A-4147-A177-3AD203B41FA5}">
                      <a16:colId xmlns:a16="http://schemas.microsoft.com/office/drawing/2014/main" val="20010"/>
                    </a:ext>
                  </a:extLst>
                </a:gridCol>
                <a:gridCol w="586938">
                  <a:extLst>
                    <a:ext uri="{9D8B030D-6E8A-4147-A177-3AD203B41FA5}">
                      <a16:colId xmlns:a16="http://schemas.microsoft.com/office/drawing/2014/main" val="20011"/>
                    </a:ext>
                  </a:extLst>
                </a:gridCol>
                <a:gridCol w="586938">
                  <a:extLst>
                    <a:ext uri="{9D8B030D-6E8A-4147-A177-3AD203B41FA5}">
                      <a16:colId xmlns:a16="http://schemas.microsoft.com/office/drawing/2014/main" val="20012"/>
                    </a:ext>
                  </a:extLst>
                </a:gridCol>
                <a:gridCol w="586938">
                  <a:extLst>
                    <a:ext uri="{9D8B030D-6E8A-4147-A177-3AD203B41FA5}">
                      <a16:colId xmlns:a16="http://schemas.microsoft.com/office/drawing/2014/main" val="20013"/>
                    </a:ext>
                  </a:extLst>
                </a:gridCol>
                <a:gridCol w="586938">
                  <a:extLst>
                    <a:ext uri="{9D8B030D-6E8A-4147-A177-3AD203B41FA5}">
                      <a16:colId xmlns:a16="http://schemas.microsoft.com/office/drawing/2014/main" val="20014"/>
                    </a:ext>
                  </a:extLst>
                </a:gridCol>
                <a:gridCol w="253813">
                  <a:extLst>
                    <a:ext uri="{9D8B030D-6E8A-4147-A177-3AD203B41FA5}">
                      <a16:colId xmlns:a16="http://schemas.microsoft.com/office/drawing/2014/main" val="20015"/>
                    </a:ext>
                  </a:extLst>
                </a:gridCol>
                <a:gridCol w="586938">
                  <a:extLst>
                    <a:ext uri="{9D8B030D-6E8A-4147-A177-3AD203B41FA5}">
                      <a16:colId xmlns:a16="http://schemas.microsoft.com/office/drawing/2014/main" val="20016"/>
                    </a:ext>
                  </a:extLst>
                </a:gridCol>
                <a:gridCol w="586938">
                  <a:extLst>
                    <a:ext uri="{9D8B030D-6E8A-4147-A177-3AD203B41FA5}">
                      <a16:colId xmlns:a16="http://schemas.microsoft.com/office/drawing/2014/main" val="20017"/>
                    </a:ext>
                  </a:extLst>
                </a:gridCol>
                <a:gridCol w="586938">
                  <a:extLst>
                    <a:ext uri="{9D8B030D-6E8A-4147-A177-3AD203B41FA5}">
                      <a16:colId xmlns:a16="http://schemas.microsoft.com/office/drawing/2014/main" val="20018"/>
                    </a:ext>
                  </a:extLst>
                </a:gridCol>
                <a:gridCol w="586938">
                  <a:extLst>
                    <a:ext uri="{9D8B030D-6E8A-4147-A177-3AD203B41FA5}">
                      <a16:colId xmlns:a16="http://schemas.microsoft.com/office/drawing/2014/main" val="20019"/>
                    </a:ext>
                  </a:extLst>
                </a:gridCol>
              </a:tblGrid>
              <a:tr h="618928">
                <a:tc>
                  <a:txBody>
                    <a:bodyPr/>
                    <a:lstStyle/>
                    <a:p>
                      <a:pPr algn="ctr" fontAlgn="ctr">
                        <a:lnSpc>
                          <a:spcPct val="150000"/>
                        </a:lnSpc>
                      </a:pPr>
                      <a:r>
                        <a:rPr lang="en-US" altLang="zh-CN" sz="2000" u="none" strike="noStrike" dirty="0">
                          <a:solidFill>
                            <a:schemeClr val="accent6"/>
                          </a:solidFill>
                          <a:effectLst/>
                          <a:latin typeface="Microsoft YaHei" charset="-122"/>
                          <a:ea typeface="Microsoft YaHei" charset="-122"/>
                          <a:cs typeface="Microsoft YaHei" charset="-122"/>
                        </a:rPr>
                        <a:t>1</a:t>
                      </a:r>
                      <a:endParaRPr lang="en-US" altLang="zh-CN" sz="2000" b="0" i="0" u="none" strike="noStrike" dirty="0">
                        <a:solidFill>
                          <a:schemeClr val="accent6"/>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latin typeface="Microsoft YaHei" charset="-122"/>
                          <a:ea typeface="Microsoft YaHei" charset="-122"/>
                          <a:cs typeface="Microsoft YaHei" charset="-122"/>
                        </a:rPr>
                        <a:t>0</a:t>
                      </a:r>
                      <a:endParaRPr lang="en-US" altLang="zh-CN" sz="2000" b="0" i="0" u="none" strike="noStrike">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a:effectLst/>
                          <a:latin typeface="Microsoft YaHei" charset="-122"/>
                          <a:ea typeface="Microsoft YaHei" charset="-122"/>
                          <a:cs typeface="Microsoft YaHei" charset="-122"/>
                        </a:rPr>
                        <a:t>1</a:t>
                      </a:r>
                      <a:endParaRPr lang="en-US" altLang="zh-CN" sz="2000" b="0" i="0" u="none" strike="noStrike">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extLst>
                  <a:ext uri="{0D108BD9-81ED-4DB2-BD59-A6C34878D82A}">
                    <a16:rowId xmlns:a16="http://schemas.microsoft.com/office/drawing/2014/main" val="10000"/>
                  </a:ext>
                </a:extLst>
              </a:tr>
            </a:tbl>
          </a:graphicData>
        </a:graphic>
      </p:graphicFrame>
      <p:sp>
        <p:nvSpPr>
          <p:cNvPr id="8" name="文本框 7"/>
          <p:cNvSpPr txBox="1"/>
          <p:nvPr/>
        </p:nvSpPr>
        <p:spPr>
          <a:xfrm>
            <a:off x="14293516" y="4973053"/>
            <a:ext cx="184731" cy="369332"/>
          </a:xfrm>
          <a:prstGeom prst="rect">
            <a:avLst/>
          </a:prstGeom>
          <a:noFill/>
        </p:spPr>
        <p:txBody>
          <a:bodyPr wrap="none" rtlCol="0">
            <a:spAutoFit/>
          </a:bodyPr>
          <a:lstStyle/>
          <a:p>
            <a:endParaRPr kumimoji="1" lang="zh-CN" altLang="en-US" dirty="0"/>
          </a:p>
        </p:txBody>
      </p:sp>
      <p:sp>
        <p:nvSpPr>
          <p:cNvPr id="18" name="矩形 17"/>
          <p:cNvSpPr/>
          <p:nvPr/>
        </p:nvSpPr>
        <p:spPr>
          <a:xfrm>
            <a:off x="166752" y="62310"/>
            <a:ext cx="1614545"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3.4.2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UDP</a:t>
            </a:r>
            <a:r>
              <a:rPr lang="zh-CN" altLang="en-US" sz="1200" dirty="0">
                <a:solidFill>
                  <a:schemeClr val="bg1">
                    <a:lumMod val="75000"/>
                  </a:schemeClr>
                </a:solidFill>
                <a:latin typeface="SimSun" charset="-122"/>
                <a:ea typeface="SimSun" charset="-122"/>
                <a:cs typeface="SimSun" charset="-122"/>
              </a:rPr>
              <a:t>校验和</a:t>
            </a:r>
          </a:p>
        </p:txBody>
      </p:sp>
      <p:sp>
        <p:nvSpPr>
          <p:cNvPr id="19" name="TextBox 4"/>
          <p:cNvSpPr txBox="1"/>
          <p:nvPr/>
        </p:nvSpPr>
        <p:spPr>
          <a:xfrm>
            <a:off x="318085" y="1544807"/>
            <a:ext cx="3632835" cy="646331"/>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第二步：溢出回卷。</a:t>
            </a:r>
          </a:p>
        </p:txBody>
      </p:sp>
      <p:sp>
        <p:nvSpPr>
          <p:cNvPr id="24" name="矩形 23"/>
          <p:cNvSpPr/>
          <p:nvPr/>
        </p:nvSpPr>
        <p:spPr>
          <a:xfrm>
            <a:off x="0" y="2374981"/>
            <a:ext cx="1018227" cy="400110"/>
          </a:xfrm>
          <a:prstGeom prst="rect">
            <a:avLst/>
          </a:prstGeom>
        </p:spPr>
        <p:txBody>
          <a:bodyPr wrap="none">
            <a:spAutoFit/>
          </a:bodyPr>
          <a:lstStyle/>
          <a:p>
            <a:r>
              <a:rPr lang="en-US" altLang="zh-CN" sz="2000" dirty="0">
                <a:latin typeface="微软雅黑" panose="020B0503020204020204" charset="-122"/>
                <a:ea typeface="微软雅黑" panose="020B0503020204020204" charset="-122"/>
                <a:cs typeface="微软雅黑" panose="020B0503020204020204" charset="-122"/>
              </a:rPr>
              <a:t>1+2+3</a:t>
            </a:r>
            <a:endParaRPr lang="zh-CN" altLang="en-US" sz="2000" dirty="0"/>
          </a:p>
        </p:txBody>
      </p:sp>
      <p:graphicFrame>
        <p:nvGraphicFramePr>
          <p:cNvPr id="25" name="表格 24"/>
          <p:cNvGraphicFramePr>
            <a:graphicFrameLocks noGrp="1"/>
          </p:cNvGraphicFramePr>
          <p:nvPr>
            <p:extLst>
              <p:ext uri="{D42A27DB-BD31-4B8C-83A1-F6EECF244321}">
                <p14:modId xmlns:p14="http://schemas.microsoft.com/office/powerpoint/2010/main" val="248598370"/>
              </p:ext>
            </p:extLst>
          </p:nvPr>
        </p:nvGraphicFramePr>
        <p:xfrm>
          <a:off x="1062889" y="3593462"/>
          <a:ext cx="10739385" cy="1856784"/>
        </p:xfrm>
        <a:graphic>
          <a:graphicData uri="http://schemas.openxmlformats.org/drawingml/2006/table">
            <a:tbl>
              <a:tblPr>
                <a:tableStyleId>{5940675A-B579-460E-94D1-54222C63F5DA}</a:tableStyleId>
              </a:tblPr>
              <a:tblGrid>
                <a:gridCol w="586938">
                  <a:extLst>
                    <a:ext uri="{9D8B030D-6E8A-4147-A177-3AD203B41FA5}">
                      <a16:colId xmlns:a16="http://schemas.microsoft.com/office/drawing/2014/main" val="20000"/>
                    </a:ext>
                  </a:extLst>
                </a:gridCol>
                <a:gridCol w="586938">
                  <a:extLst>
                    <a:ext uri="{9D8B030D-6E8A-4147-A177-3AD203B41FA5}">
                      <a16:colId xmlns:a16="http://schemas.microsoft.com/office/drawing/2014/main" val="20001"/>
                    </a:ext>
                  </a:extLst>
                </a:gridCol>
                <a:gridCol w="586938">
                  <a:extLst>
                    <a:ext uri="{9D8B030D-6E8A-4147-A177-3AD203B41FA5}">
                      <a16:colId xmlns:a16="http://schemas.microsoft.com/office/drawing/2014/main" val="20002"/>
                    </a:ext>
                  </a:extLst>
                </a:gridCol>
                <a:gridCol w="586938">
                  <a:extLst>
                    <a:ext uri="{9D8B030D-6E8A-4147-A177-3AD203B41FA5}">
                      <a16:colId xmlns:a16="http://schemas.microsoft.com/office/drawing/2014/main" val="20003"/>
                    </a:ext>
                  </a:extLst>
                </a:gridCol>
                <a:gridCol w="586938">
                  <a:extLst>
                    <a:ext uri="{9D8B030D-6E8A-4147-A177-3AD203B41FA5}">
                      <a16:colId xmlns:a16="http://schemas.microsoft.com/office/drawing/2014/main" val="20004"/>
                    </a:ext>
                  </a:extLst>
                </a:gridCol>
                <a:gridCol w="253813">
                  <a:extLst>
                    <a:ext uri="{9D8B030D-6E8A-4147-A177-3AD203B41FA5}">
                      <a16:colId xmlns:a16="http://schemas.microsoft.com/office/drawing/2014/main" val="20005"/>
                    </a:ext>
                  </a:extLst>
                </a:gridCol>
                <a:gridCol w="586938">
                  <a:extLst>
                    <a:ext uri="{9D8B030D-6E8A-4147-A177-3AD203B41FA5}">
                      <a16:colId xmlns:a16="http://schemas.microsoft.com/office/drawing/2014/main" val="20006"/>
                    </a:ext>
                  </a:extLst>
                </a:gridCol>
                <a:gridCol w="586938">
                  <a:extLst>
                    <a:ext uri="{9D8B030D-6E8A-4147-A177-3AD203B41FA5}">
                      <a16:colId xmlns:a16="http://schemas.microsoft.com/office/drawing/2014/main" val="20007"/>
                    </a:ext>
                  </a:extLst>
                </a:gridCol>
                <a:gridCol w="586938">
                  <a:extLst>
                    <a:ext uri="{9D8B030D-6E8A-4147-A177-3AD203B41FA5}">
                      <a16:colId xmlns:a16="http://schemas.microsoft.com/office/drawing/2014/main" val="20008"/>
                    </a:ext>
                  </a:extLst>
                </a:gridCol>
                <a:gridCol w="586938">
                  <a:extLst>
                    <a:ext uri="{9D8B030D-6E8A-4147-A177-3AD203B41FA5}">
                      <a16:colId xmlns:a16="http://schemas.microsoft.com/office/drawing/2014/main" val="20009"/>
                    </a:ext>
                  </a:extLst>
                </a:gridCol>
                <a:gridCol w="253813">
                  <a:extLst>
                    <a:ext uri="{9D8B030D-6E8A-4147-A177-3AD203B41FA5}">
                      <a16:colId xmlns:a16="http://schemas.microsoft.com/office/drawing/2014/main" val="20010"/>
                    </a:ext>
                  </a:extLst>
                </a:gridCol>
                <a:gridCol w="586938">
                  <a:extLst>
                    <a:ext uri="{9D8B030D-6E8A-4147-A177-3AD203B41FA5}">
                      <a16:colId xmlns:a16="http://schemas.microsoft.com/office/drawing/2014/main" val="20011"/>
                    </a:ext>
                  </a:extLst>
                </a:gridCol>
                <a:gridCol w="586938">
                  <a:extLst>
                    <a:ext uri="{9D8B030D-6E8A-4147-A177-3AD203B41FA5}">
                      <a16:colId xmlns:a16="http://schemas.microsoft.com/office/drawing/2014/main" val="20012"/>
                    </a:ext>
                  </a:extLst>
                </a:gridCol>
                <a:gridCol w="586938">
                  <a:extLst>
                    <a:ext uri="{9D8B030D-6E8A-4147-A177-3AD203B41FA5}">
                      <a16:colId xmlns:a16="http://schemas.microsoft.com/office/drawing/2014/main" val="20013"/>
                    </a:ext>
                  </a:extLst>
                </a:gridCol>
                <a:gridCol w="586938">
                  <a:extLst>
                    <a:ext uri="{9D8B030D-6E8A-4147-A177-3AD203B41FA5}">
                      <a16:colId xmlns:a16="http://schemas.microsoft.com/office/drawing/2014/main" val="20014"/>
                    </a:ext>
                  </a:extLst>
                </a:gridCol>
                <a:gridCol w="253813">
                  <a:extLst>
                    <a:ext uri="{9D8B030D-6E8A-4147-A177-3AD203B41FA5}">
                      <a16:colId xmlns:a16="http://schemas.microsoft.com/office/drawing/2014/main" val="20015"/>
                    </a:ext>
                  </a:extLst>
                </a:gridCol>
                <a:gridCol w="586938">
                  <a:extLst>
                    <a:ext uri="{9D8B030D-6E8A-4147-A177-3AD203B41FA5}">
                      <a16:colId xmlns:a16="http://schemas.microsoft.com/office/drawing/2014/main" val="20016"/>
                    </a:ext>
                  </a:extLst>
                </a:gridCol>
                <a:gridCol w="586938">
                  <a:extLst>
                    <a:ext uri="{9D8B030D-6E8A-4147-A177-3AD203B41FA5}">
                      <a16:colId xmlns:a16="http://schemas.microsoft.com/office/drawing/2014/main" val="20017"/>
                    </a:ext>
                  </a:extLst>
                </a:gridCol>
                <a:gridCol w="586938">
                  <a:extLst>
                    <a:ext uri="{9D8B030D-6E8A-4147-A177-3AD203B41FA5}">
                      <a16:colId xmlns:a16="http://schemas.microsoft.com/office/drawing/2014/main" val="20018"/>
                    </a:ext>
                  </a:extLst>
                </a:gridCol>
                <a:gridCol w="586938">
                  <a:extLst>
                    <a:ext uri="{9D8B030D-6E8A-4147-A177-3AD203B41FA5}">
                      <a16:colId xmlns:a16="http://schemas.microsoft.com/office/drawing/2014/main" val="20019"/>
                    </a:ext>
                  </a:extLst>
                </a:gridCol>
              </a:tblGrid>
              <a:tr h="618928">
                <a:tc>
                  <a:txBody>
                    <a:bodyPr/>
                    <a:lstStyle/>
                    <a:p>
                      <a:pPr algn="ctr" fontAlgn="ctr">
                        <a:lnSpc>
                          <a:spcPct val="150000"/>
                        </a:lnSpc>
                      </a:pPr>
                      <a:endParaRPr lang="en-US" altLang="zh-CN" sz="2000" b="0" i="0" u="none" strike="noStrike" dirty="0">
                        <a:solidFill>
                          <a:schemeClr val="accent6"/>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extLst>
                  <a:ext uri="{0D108BD9-81ED-4DB2-BD59-A6C34878D82A}">
                    <a16:rowId xmlns:a16="http://schemas.microsoft.com/office/drawing/2014/main" val="10000"/>
                  </a:ext>
                </a:extLst>
              </a:tr>
              <a:tr h="618928">
                <a:tc>
                  <a:txBody>
                    <a:bodyPr/>
                    <a:lstStyle/>
                    <a:p>
                      <a:pPr algn="ctr" fontAlgn="ctr">
                        <a:lnSpc>
                          <a:spcPct val="150000"/>
                        </a:lnSpc>
                      </a:pPr>
                      <a:endParaRPr lang="en-US" altLang="zh-CN" sz="2000" b="0" i="0" u="none" strike="noStrike" dirty="0">
                        <a:solidFill>
                          <a:schemeClr val="accent6"/>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zh-CN" altLang="en-US" sz="2000" b="0" i="0" u="none" strike="noStrike">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lnSpc>
                          <a:spcPct val="150000"/>
                        </a:lnSpc>
                      </a:pPr>
                      <a:r>
                        <a:rPr lang="en-US" altLang="zh-CN" sz="2000" b="0" i="0" u="none" strike="noStrike" dirty="0">
                          <a:solidFill>
                            <a:srgbClr val="000000"/>
                          </a:solidFill>
                          <a:effectLst/>
                          <a:latin typeface="Microsoft YaHei" charset="-122"/>
                          <a:ea typeface="Microsoft YaHei" charset="-122"/>
                          <a:cs typeface="Microsoft YaHei" charset="-122"/>
                        </a:rPr>
                        <a:t>1</a:t>
                      </a:r>
                    </a:p>
                  </a:txBody>
                  <a:tcPr marL="6350" marR="6350" marT="6350" marB="0" anchor="ctr">
                    <a:noFill/>
                  </a:tcPr>
                </a:tc>
                <a:extLst>
                  <a:ext uri="{0D108BD9-81ED-4DB2-BD59-A6C34878D82A}">
                    <a16:rowId xmlns:a16="http://schemas.microsoft.com/office/drawing/2014/main" val="10001"/>
                  </a:ext>
                </a:extLst>
              </a:tr>
              <a:tr h="618928">
                <a:tc>
                  <a:txBody>
                    <a:bodyPr/>
                    <a:lstStyle/>
                    <a:p>
                      <a:pPr algn="ctr" fontAlgn="ctr">
                        <a:lnSpc>
                          <a:spcPct val="150000"/>
                        </a:lnSpc>
                      </a:pPr>
                      <a:endParaRPr lang="en-US" altLang="zh-CN" sz="2000" b="0" i="0" u="none" strike="noStrike" dirty="0">
                        <a:solidFill>
                          <a:schemeClr val="accent6"/>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solidFill>
                      <a:schemeClr val="accent3"/>
                    </a:solidFill>
                  </a:tcPr>
                </a:tc>
                <a:extLst>
                  <a:ext uri="{0D108BD9-81ED-4DB2-BD59-A6C34878D82A}">
                    <a16:rowId xmlns:a16="http://schemas.microsoft.com/office/drawing/2014/main" val="10002"/>
                  </a:ext>
                </a:extLst>
              </a:tr>
            </a:tbl>
          </a:graphicData>
        </a:graphic>
      </p:graphicFrame>
      <p:sp>
        <p:nvSpPr>
          <p:cNvPr id="16" name="文本框 2">
            <a:extLst>
              <a:ext uri="{FF2B5EF4-FFF2-40B4-BE49-F238E27FC236}">
                <a16:creationId xmlns:a16="http://schemas.microsoft.com/office/drawing/2014/main" id="{071B16AE-ADFF-BB41-9FC1-F4E83F446DEA}"/>
              </a:ext>
            </a:extLst>
          </p:cNvPr>
          <p:cNvSpPr txBox="1"/>
          <p:nvPr>
            <p:custDataLst>
              <p:tags r:id="rId1"/>
            </p:custDataLst>
          </p:nvPr>
        </p:nvSpPr>
        <p:spPr>
          <a:xfrm>
            <a:off x="318085" y="452360"/>
            <a:ext cx="611449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3.4.3</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校验和</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选择、填空</a:t>
            </a:r>
            <a:r>
              <a:rPr lang="en-US" altLang="zh-CN" sz="28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498689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523007" y="2135045"/>
            <a:ext cx="10897235" cy="1135054"/>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一、用户数据协议</a:t>
            </a:r>
            <a:r>
              <a:rPr lang="en-US" altLang="zh-CN" sz="2400" dirty="0">
                <a:latin typeface="Microsoft YaHei" charset="-122"/>
                <a:ea typeface="Microsoft YaHei" charset="-122"/>
                <a:cs typeface="Microsoft YaHei" charset="-122"/>
              </a:rPr>
              <a:t>(User Datagram </a:t>
            </a:r>
            <a:r>
              <a:rPr lang="en-US" altLang="zh-CN" sz="2400" dirty="0" err="1">
                <a:latin typeface="Microsoft YaHei" charset="-122"/>
                <a:ea typeface="Microsoft YaHei" charset="-122"/>
                <a:cs typeface="Microsoft YaHei" charset="-122"/>
              </a:rPr>
              <a:t>Protocol,UDP</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Internet</a:t>
            </a:r>
            <a:r>
              <a:rPr lang="zh-CN" altLang="en-US" sz="2400" dirty="0">
                <a:solidFill>
                  <a:srgbClr val="FF0000"/>
                </a:solidFill>
                <a:latin typeface="Microsoft YaHei" charset="-122"/>
                <a:ea typeface="Microsoft YaHei" charset="-122"/>
                <a:cs typeface="Microsoft YaHei" charset="-122"/>
              </a:rPr>
              <a:t>传输层</a:t>
            </a:r>
            <a:r>
              <a:rPr lang="zh-CN" altLang="en-US" sz="2400" dirty="0">
                <a:latin typeface="Microsoft YaHei" charset="-122"/>
                <a:ea typeface="Microsoft YaHei" charset="-122"/>
                <a:cs typeface="Microsoft YaHei" charset="-122"/>
              </a:rPr>
              <a:t>协议，提供无连接、不可靠、数据报尽力传输服务。</a:t>
            </a:r>
          </a:p>
        </p:txBody>
      </p:sp>
      <p:grpSp>
        <p:nvGrpSpPr>
          <p:cNvPr id="14" name="组合 13"/>
          <p:cNvGrpSpPr/>
          <p:nvPr/>
        </p:nvGrpSpPr>
        <p:grpSpPr>
          <a:xfrm>
            <a:off x="7389607" y="296257"/>
            <a:ext cx="4550008" cy="1247734"/>
            <a:chOff x="6305275" y="281374"/>
            <a:chExt cx="4550008" cy="1247734"/>
          </a:xfrm>
        </p:grpSpPr>
        <p:sp>
          <p:nvSpPr>
            <p:cNvPr id="15" name="左大括号 14"/>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矩形 15"/>
            <p:cNvSpPr/>
            <p:nvPr/>
          </p:nvSpPr>
          <p:spPr>
            <a:xfrm>
              <a:off x="9112497" y="281374"/>
              <a:ext cx="992580"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特点</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7" name="矩形 16"/>
            <p:cNvSpPr/>
            <p:nvPr/>
          </p:nvSpPr>
          <p:spPr>
            <a:xfrm>
              <a:off x="9112497" y="1231591"/>
              <a:ext cx="1223413"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校验和</a:t>
              </a:r>
              <a:endParaRPr lang="zh-CN" altLang="en-US" kern="900" spc="-100" dirty="0">
                <a:latin typeface="黑体" panose="02010609060101010101" pitchFamily="49" charset="-122"/>
                <a:ea typeface="黑体" panose="02010609060101010101" pitchFamily="49" charset="-122"/>
              </a:endParaRPr>
            </a:p>
          </p:txBody>
        </p:sp>
        <p:sp>
          <p:nvSpPr>
            <p:cNvPr id="18" name="矩形 17"/>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9" name="矩形 18"/>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sp>
        <p:nvSpPr>
          <p:cNvPr id="10" name="文本框 2"/>
          <p:cNvSpPr txBox="1"/>
          <p:nvPr>
            <p:custDataLst>
              <p:tags r:id="rId1"/>
            </p:custDataLst>
          </p:nvPr>
        </p:nvSpPr>
        <p:spPr>
          <a:xfrm>
            <a:off x="318085" y="452360"/>
            <a:ext cx="502393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3.4.1</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特点</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选择、简答</a:t>
            </a:r>
            <a:r>
              <a:rPr lang="en-US" altLang="zh-CN" sz="28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6956017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p:cNvSpPr txBox="1"/>
          <p:nvPr/>
        </p:nvSpPr>
        <p:spPr>
          <a:xfrm>
            <a:off x="857885" y="2120265"/>
            <a:ext cx="11209020" cy="2308324"/>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二、</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校验和计算规则：</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、所有参与运算的内容按</a:t>
            </a:r>
            <a:r>
              <a:rPr lang="en-US" altLang="zh-CN" sz="2400" dirty="0">
                <a:solidFill>
                  <a:srgbClr val="C00000"/>
                </a:solidFill>
                <a:latin typeface="微软雅黑" panose="020B0503020204020204" charset="-122"/>
                <a:ea typeface="微软雅黑" panose="020B0503020204020204" charset="-122"/>
                <a:cs typeface="微软雅黑" panose="020B0503020204020204" charset="-122"/>
              </a:rPr>
              <a:t>16</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位对齐求和</a:t>
            </a:r>
            <a:r>
              <a:rPr lang="zh-CN" altLang="en-US" sz="2400" dirty="0">
                <a:latin typeface="微软雅黑" panose="020B0503020204020204" charset="-122"/>
                <a:ea typeface="微软雅黑" panose="020B0503020204020204" charset="-122"/>
                <a:cs typeface="微软雅黑" panose="020B0503020204020204" charset="-122"/>
              </a:rPr>
              <a:t>。</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、求和过程中遇到</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溢出</a:t>
            </a:r>
            <a:r>
              <a:rPr lang="zh-CN" altLang="en-US" sz="2400" dirty="0">
                <a:latin typeface="微软雅黑" panose="020B0503020204020204" charset="-122"/>
                <a:ea typeface="微软雅黑" panose="020B0503020204020204" charset="-122"/>
                <a:cs typeface="微软雅黑" panose="020B0503020204020204" charset="-122"/>
              </a:rPr>
              <a:t>（即进位）都被</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回卷</a:t>
            </a:r>
            <a:r>
              <a:rPr lang="zh-CN" altLang="en-US" sz="2400" dirty="0">
                <a:latin typeface="微软雅黑" panose="020B0503020204020204" charset="-122"/>
                <a:ea typeface="微软雅黑" panose="020B0503020204020204" charset="-122"/>
                <a:cs typeface="微软雅黑" panose="020B0503020204020204" charset="-122"/>
              </a:rPr>
              <a:t>（即进位与和的最低位再相加）。</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、最后得到的和</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取反码</a:t>
            </a:r>
            <a:r>
              <a:rPr lang="zh-CN" altLang="en-US" sz="2400" dirty="0">
                <a:latin typeface="微软雅黑" panose="020B0503020204020204" charset="-122"/>
                <a:ea typeface="微软雅黑" panose="020B0503020204020204" charset="-122"/>
                <a:cs typeface="微软雅黑" panose="020B0503020204020204" charset="-122"/>
              </a:rPr>
              <a:t>，就是</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的校验和，填入</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数据报的</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校验和字段</a:t>
            </a:r>
            <a:r>
              <a:rPr lang="zh-CN" altLang="en-US" sz="2400" dirty="0">
                <a:latin typeface="微软雅黑" panose="020B0503020204020204" charset="-122"/>
                <a:ea typeface="微软雅黑" panose="020B0503020204020204" charset="-122"/>
                <a:cs typeface="微软雅黑" panose="020B0503020204020204" charset="-122"/>
              </a:rPr>
              <a:t>。</a:t>
            </a:r>
          </a:p>
        </p:txBody>
      </p:sp>
      <p:grpSp>
        <p:nvGrpSpPr>
          <p:cNvPr id="9" name="组合 8"/>
          <p:cNvGrpSpPr/>
          <p:nvPr/>
        </p:nvGrpSpPr>
        <p:grpSpPr>
          <a:xfrm>
            <a:off x="7389607" y="296257"/>
            <a:ext cx="4550008" cy="1247734"/>
            <a:chOff x="6305275" y="281374"/>
            <a:chExt cx="4550008" cy="1247734"/>
          </a:xfrm>
        </p:grpSpPr>
        <p:sp>
          <p:nvSpPr>
            <p:cNvPr id="10" name="左大括号 9"/>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矩形 10"/>
            <p:cNvSpPr/>
            <p:nvPr/>
          </p:nvSpPr>
          <p:spPr>
            <a:xfrm>
              <a:off x="9112497" y="281374"/>
              <a:ext cx="992580"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特点</a:t>
              </a:r>
              <a:endParaRPr lang="zh-CN" altLang="en-US" kern="900" spc="-100" dirty="0">
                <a:latin typeface="黑体" panose="02010609060101010101" pitchFamily="49" charset="-122"/>
                <a:ea typeface="黑体" panose="02010609060101010101" pitchFamily="49" charset="-122"/>
              </a:endParaRPr>
            </a:p>
          </p:txBody>
        </p:sp>
        <p:sp>
          <p:nvSpPr>
            <p:cNvPr id="12" name="矩形 11"/>
            <p:cNvSpPr/>
            <p:nvPr/>
          </p:nvSpPr>
          <p:spPr>
            <a:xfrm>
              <a:off x="9112497" y="1231591"/>
              <a:ext cx="1223413"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校验和</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3" name="矩形 12"/>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4" name="矩形 13"/>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sp>
        <p:nvSpPr>
          <p:cNvPr id="15" name="矩形 14"/>
          <p:cNvSpPr/>
          <p:nvPr/>
        </p:nvSpPr>
        <p:spPr>
          <a:xfrm>
            <a:off x="166752" y="62310"/>
            <a:ext cx="1614545"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3.4.2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UDP</a:t>
            </a:r>
            <a:r>
              <a:rPr lang="zh-CN" altLang="en-US" sz="1200" dirty="0">
                <a:solidFill>
                  <a:schemeClr val="bg1">
                    <a:lumMod val="75000"/>
                  </a:schemeClr>
                </a:solidFill>
                <a:latin typeface="SimSun" charset="-122"/>
                <a:ea typeface="SimSun" charset="-122"/>
                <a:cs typeface="SimSun" charset="-122"/>
              </a:rPr>
              <a:t>校验和</a:t>
            </a:r>
          </a:p>
        </p:txBody>
      </p:sp>
      <p:sp>
        <p:nvSpPr>
          <p:cNvPr id="16" name="文本框 2">
            <a:extLst>
              <a:ext uri="{FF2B5EF4-FFF2-40B4-BE49-F238E27FC236}">
                <a16:creationId xmlns:a16="http://schemas.microsoft.com/office/drawing/2014/main" id="{EE963B39-9928-8D4B-99C1-4BA6001807DF}"/>
              </a:ext>
            </a:extLst>
          </p:cNvPr>
          <p:cNvSpPr txBox="1"/>
          <p:nvPr>
            <p:custDataLst>
              <p:tags r:id="rId1"/>
            </p:custDataLst>
          </p:nvPr>
        </p:nvSpPr>
        <p:spPr>
          <a:xfrm>
            <a:off x="318085" y="452360"/>
            <a:ext cx="611449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3.4.3</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校验和</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选择、填空</a:t>
            </a:r>
            <a:r>
              <a:rPr lang="en-US" altLang="zh-CN" sz="28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763200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p:cNvGrpSpPr/>
          <p:nvPr/>
        </p:nvGrpSpPr>
        <p:grpSpPr>
          <a:xfrm>
            <a:off x="7389607" y="296257"/>
            <a:ext cx="4550008" cy="1247734"/>
            <a:chOff x="6305275" y="281374"/>
            <a:chExt cx="4550008" cy="1247734"/>
          </a:xfrm>
        </p:grpSpPr>
        <p:sp>
          <p:nvSpPr>
            <p:cNvPr id="11" name="左大括号 10"/>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矩形 11"/>
            <p:cNvSpPr/>
            <p:nvPr/>
          </p:nvSpPr>
          <p:spPr>
            <a:xfrm>
              <a:off x="9112497" y="281374"/>
              <a:ext cx="992580"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特点</a:t>
              </a:r>
              <a:endParaRPr lang="zh-CN" altLang="en-US" kern="900" spc="-100" dirty="0">
                <a:latin typeface="黑体" panose="02010609060101010101" pitchFamily="49" charset="-122"/>
                <a:ea typeface="黑体" panose="02010609060101010101" pitchFamily="49" charset="-122"/>
              </a:endParaRPr>
            </a:p>
          </p:txBody>
        </p:sp>
        <p:sp>
          <p:nvSpPr>
            <p:cNvPr id="13" name="矩形 12"/>
            <p:cNvSpPr/>
            <p:nvPr/>
          </p:nvSpPr>
          <p:spPr>
            <a:xfrm>
              <a:off x="9112497" y="1231591"/>
              <a:ext cx="1223413"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校验和</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4" name="矩形 13"/>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5" name="矩形 14"/>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sp>
        <p:nvSpPr>
          <p:cNvPr id="8" name="文本框 7"/>
          <p:cNvSpPr txBox="1"/>
          <p:nvPr/>
        </p:nvSpPr>
        <p:spPr>
          <a:xfrm>
            <a:off x="14293516" y="4973053"/>
            <a:ext cx="184731" cy="369332"/>
          </a:xfrm>
          <a:prstGeom prst="rect">
            <a:avLst/>
          </a:prstGeom>
          <a:noFill/>
        </p:spPr>
        <p:txBody>
          <a:bodyPr wrap="none" rtlCol="0">
            <a:spAutoFit/>
          </a:bodyPr>
          <a:lstStyle/>
          <a:p>
            <a:endParaRPr kumimoji="1" lang="zh-CN" altLang="en-US" dirty="0"/>
          </a:p>
        </p:txBody>
      </p:sp>
      <p:sp>
        <p:nvSpPr>
          <p:cNvPr id="18" name="矩形 17"/>
          <p:cNvSpPr/>
          <p:nvPr/>
        </p:nvSpPr>
        <p:spPr>
          <a:xfrm>
            <a:off x="166752" y="62310"/>
            <a:ext cx="1614545"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3.4.2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UDP</a:t>
            </a:r>
            <a:r>
              <a:rPr lang="zh-CN" altLang="en-US" sz="1200" dirty="0">
                <a:solidFill>
                  <a:schemeClr val="bg1">
                    <a:lumMod val="75000"/>
                  </a:schemeClr>
                </a:solidFill>
                <a:latin typeface="SimSun" charset="-122"/>
                <a:ea typeface="SimSun" charset="-122"/>
                <a:cs typeface="SimSun" charset="-122"/>
              </a:rPr>
              <a:t>校验和</a:t>
            </a:r>
          </a:p>
        </p:txBody>
      </p:sp>
      <p:sp>
        <p:nvSpPr>
          <p:cNvPr id="19" name="TextBox 4"/>
          <p:cNvSpPr txBox="1"/>
          <p:nvPr/>
        </p:nvSpPr>
        <p:spPr>
          <a:xfrm>
            <a:off x="318085" y="1544807"/>
            <a:ext cx="3632835" cy="646331"/>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第三步：取反码。</a:t>
            </a:r>
          </a:p>
        </p:txBody>
      </p:sp>
      <p:graphicFrame>
        <p:nvGraphicFramePr>
          <p:cNvPr id="25" name="表格 24"/>
          <p:cNvGraphicFramePr>
            <a:graphicFrameLocks noGrp="1"/>
          </p:cNvGraphicFramePr>
          <p:nvPr>
            <p:extLst>
              <p:ext uri="{D42A27DB-BD31-4B8C-83A1-F6EECF244321}">
                <p14:modId xmlns:p14="http://schemas.microsoft.com/office/powerpoint/2010/main" val="938347937"/>
              </p:ext>
            </p:extLst>
          </p:nvPr>
        </p:nvGraphicFramePr>
        <p:xfrm>
          <a:off x="1062890" y="2492796"/>
          <a:ext cx="10739385" cy="618928"/>
        </p:xfrm>
        <a:graphic>
          <a:graphicData uri="http://schemas.openxmlformats.org/drawingml/2006/table">
            <a:tbl>
              <a:tblPr>
                <a:tableStyleId>{5940675A-B579-460E-94D1-54222C63F5DA}</a:tableStyleId>
              </a:tblPr>
              <a:tblGrid>
                <a:gridCol w="586938">
                  <a:extLst>
                    <a:ext uri="{9D8B030D-6E8A-4147-A177-3AD203B41FA5}">
                      <a16:colId xmlns:a16="http://schemas.microsoft.com/office/drawing/2014/main" val="20000"/>
                    </a:ext>
                  </a:extLst>
                </a:gridCol>
                <a:gridCol w="586938">
                  <a:extLst>
                    <a:ext uri="{9D8B030D-6E8A-4147-A177-3AD203B41FA5}">
                      <a16:colId xmlns:a16="http://schemas.microsoft.com/office/drawing/2014/main" val="20001"/>
                    </a:ext>
                  </a:extLst>
                </a:gridCol>
                <a:gridCol w="586938">
                  <a:extLst>
                    <a:ext uri="{9D8B030D-6E8A-4147-A177-3AD203B41FA5}">
                      <a16:colId xmlns:a16="http://schemas.microsoft.com/office/drawing/2014/main" val="20002"/>
                    </a:ext>
                  </a:extLst>
                </a:gridCol>
                <a:gridCol w="586938">
                  <a:extLst>
                    <a:ext uri="{9D8B030D-6E8A-4147-A177-3AD203B41FA5}">
                      <a16:colId xmlns:a16="http://schemas.microsoft.com/office/drawing/2014/main" val="20003"/>
                    </a:ext>
                  </a:extLst>
                </a:gridCol>
                <a:gridCol w="586938">
                  <a:extLst>
                    <a:ext uri="{9D8B030D-6E8A-4147-A177-3AD203B41FA5}">
                      <a16:colId xmlns:a16="http://schemas.microsoft.com/office/drawing/2014/main" val="20004"/>
                    </a:ext>
                  </a:extLst>
                </a:gridCol>
                <a:gridCol w="253813">
                  <a:extLst>
                    <a:ext uri="{9D8B030D-6E8A-4147-A177-3AD203B41FA5}">
                      <a16:colId xmlns:a16="http://schemas.microsoft.com/office/drawing/2014/main" val="20005"/>
                    </a:ext>
                  </a:extLst>
                </a:gridCol>
                <a:gridCol w="586938">
                  <a:extLst>
                    <a:ext uri="{9D8B030D-6E8A-4147-A177-3AD203B41FA5}">
                      <a16:colId xmlns:a16="http://schemas.microsoft.com/office/drawing/2014/main" val="20006"/>
                    </a:ext>
                  </a:extLst>
                </a:gridCol>
                <a:gridCol w="586938">
                  <a:extLst>
                    <a:ext uri="{9D8B030D-6E8A-4147-A177-3AD203B41FA5}">
                      <a16:colId xmlns:a16="http://schemas.microsoft.com/office/drawing/2014/main" val="20007"/>
                    </a:ext>
                  </a:extLst>
                </a:gridCol>
                <a:gridCol w="586938">
                  <a:extLst>
                    <a:ext uri="{9D8B030D-6E8A-4147-A177-3AD203B41FA5}">
                      <a16:colId xmlns:a16="http://schemas.microsoft.com/office/drawing/2014/main" val="20008"/>
                    </a:ext>
                  </a:extLst>
                </a:gridCol>
                <a:gridCol w="586938">
                  <a:extLst>
                    <a:ext uri="{9D8B030D-6E8A-4147-A177-3AD203B41FA5}">
                      <a16:colId xmlns:a16="http://schemas.microsoft.com/office/drawing/2014/main" val="20009"/>
                    </a:ext>
                  </a:extLst>
                </a:gridCol>
                <a:gridCol w="253813">
                  <a:extLst>
                    <a:ext uri="{9D8B030D-6E8A-4147-A177-3AD203B41FA5}">
                      <a16:colId xmlns:a16="http://schemas.microsoft.com/office/drawing/2014/main" val="20010"/>
                    </a:ext>
                  </a:extLst>
                </a:gridCol>
                <a:gridCol w="586938">
                  <a:extLst>
                    <a:ext uri="{9D8B030D-6E8A-4147-A177-3AD203B41FA5}">
                      <a16:colId xmlns:a16="http://schemas.microsoft.com/office/drawing/2014/main" val="20011"/>
                    </a:ext>
                  </a:extLst>
                </a:gridCol>
                <a:gridCol w="586938">
                  <a:extLst>
                    <a:ext uri="{9D8B030D-6E8A-4147-A177-3AD203B41FA5}">
                      <a16:colId xmlns:a16="http://schemas.microsoft.com/office/drawing/2014/main" val="20012"/>
                    </a:ext>
                  </a:extLst>
                </a:gridCol>
                <a:gridCol w="586938">
                  <a:extLst>
                    <a:ext uri="{9D8B030D-6E8A-4147-A177-3AD203B41FA5}">
                      <a16:colId xmlns:a16="http://schemas.microsoft.com/office/drawing/2014/main" val="20013"/>
                    </a:ext>
                  </a:extLst>
                </a:gridCol>
                <a:gridCol w="586938">
                  <a:extLst>
                    <a:ext uri="{9D8B030D-6E8A-4147-A177-3AD203B41FA5}">
                      <a16:colId xmlns:a16="http://schemas.microsoft.com/office/drawing/2014/main" val="20014"/>
                    </a:ext>
                  </a:extLst>
                </a:gridCol>
                <a:gridCol w="253813">
                  <a:extLst>
                    <a:ext uri="{9D8B030D-6E8A-4147-A177-3AD203B41FA5}">
                      <a16:colId xmlns:a16="http://schemas.microsoft.com/office/drawing/2014/main" val="20015"/>
                    </a:ext>
                  </a:extLst>
                </a:gridCol>
                <a:gridCol w="586938">
                  <a:extLst>
                    <a:ext uri="{9D8B030D-6E8A-4147-A177-3AD203B41FA5}">
                      <a16:colId xmlns:a16="http://schemas.microsoft.com/office/drawing/2014/main" val="20016"/>
                    </a:ext>
                  </a:extLst>
                </a:gridCol>
                <a:gridCol w="586938">
                  <a:extLst>
                    <a:ext uri="{9D8B030D-6E8A-4147-A177-3AD203B41FA5}">
                      <a16:colId xmlns:a16="http://schemas.microsoft.com/office/drawing/2014/main" val="20017"/>
                    </a:ext>
                  </a:extLst>
                </a:gridCol>
                <a:gridCol w="586938">
                  <a:extLst>
                    <a:ext uri="{9D8B030D-6E8A-4147-A177-3AD203B41FA5}">
                      <a16:colId xmlns:a16="http://schemas.microsoft.com/office/drawing/2014/main" val="20018"/>
                    </a:ext>
                  </a:extLst>
                </a:gridCol>
                <a:gridCol w="586938">
                  <a:extLst>
                    <a:ext uri="{9D8B030D-6E8A-4147-A177-3AD203B41FA5}">
                      <a16:colId xmlns:a16="http://schemas.microsoft.com/office/drawing/2014/main" val="20019"/>
                    </a:ext>
                  </a:extLst>
                </a:gridCol>
              </a:tblGrid>
              <a:tr h="618928">
                <a:tc>
                  <a:txBody>
                    <a:bodyPr/>
                    <a:lstStyle/>
                    <a:p>
                      <a:pPr algn="ctr" fontAlgn="ctr">
                        <a:lnSpc>
                          <a:spcPct val="150000"/>
                        </a:lnSpc>
                      </a:pPr>
                      <a:endParaRPr lang="en-US" altLang="zh-CN" sz="2000" b="0" i="0" u="none" strike="noStrike" dirty="0">
                        <a:solidFill>
                          <a:schemeClr val="accent6"/>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extLst>
                  <a:ext uri="{0D108BD9-81ED-4DB2-BD59-A6C34878D82A}">
                    <a16:rowId xmlns:a16="http://schemas.microsoft.com/office/drawing/2014/main" val="10000"/>
                  </a:ext>
                </a:extLst>
              </a:tr>
            </a:tbl>
          </a:graphicData>
        </a:graphic>
      </p:graphicFrame>
      <p:sp>
        <p:nvSpPr>
          <p:cNvPr id="2" name="下箭头 1"/>
          <p:cNvSpPr/>
          <p:nvPr/>
        </p:nvSpPr>
        <p:spPr>
          <a:xfrm>
            <a:off x="5638799" y="3217287"/>
            <a:ext cx="558800" cy="98213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graphicFrame>
        <p:nvGraphicFramePr>
          <p:cNvPr id="16" name="表格 15"/>
          <p:cNvGraphicFramePr>
            <a:graphicFrameLocks noGrp="1"/>
          </p:cNvGraphicFramePr>
          <p:nvPr>
            <p:extLst>
              <p:ext uri="{D42A27DB-BD31-4B8C-83A1-F6EECF244321}">
                <p14:modId xmlns:p14="http://schemas.microsoft.com/office/powerpoint/2010/main" val="946537209"/>
              </p:ext>
            </p:extLst>
          </p:nvPr>
        </p:nvGraphicFramePr>
        <p:xfrm>
          <a:off x="1062890" y="4267285"/>
          <a:ext cx="10739385" cy="618928"/>
        </p:xfrm>
        <a:graphic>
          <a:graphicData uri="http://schemas.openxmlformats.org/drawingml/2006/table">
            <a:tbl>
              <a:tblPr>
                <a:tableStyleId>{5940675A-B579-460E-94D1-54222C63F5DA}</a:tableStyleId>
              </a:tblPr>
              <a:tblGrid>
                <a:gridCol w="586938">
                  <a:extLst>
                    <a:ext uri="{9D8B030D-6E8A-4147-A177-3AD203B41FA5}">
                      <a16:colId xmlns:a16="http://schemas.microsoft.com/office/drawing/2014/main" val="20000"/>
                    </a:ext>
                  </a:extLst>
                </a:gridCol>
                <a:gridCol w="586938">
                  <a:extLst>
                    <a:ext uri="{9D8B030D-6E8A-4147-A177-3AD203B41FA5}">
                      <a16:colId xmlns:a16="http://schemas.microsoft.com/office/drawing/2014/main" val="20001"/>
                    </a:ext>
                  </a:extLst>
                </a:gridCol>
                <a:gridCol w="586938">
                  <a:extLst>
                    <a:ext uri="{9D8B030D-6E8A-4147-A177-3AD203B41FA5}">
                      <a16:colId xmlns:a16="http://schemas.microsoft.com/office/drawing/2014/main" val="20002"/>
                    </a:ext>
                  </a:extLst>
                </a:gridCol>
                <a:gridCol w="586938">
                  <a:extLst>
                    <a:ext uri="{9D8B030D-6E8A-4147-A177-3AD203B41FA5}">
                      <a16:colId xmlns:a16="http://schemas.microsoft.com/office/drawing/2014/main" val="20003"/>
                    </a:ext>
                  </a:extLst>
                </a:gridCol>
                <a:gridCol w="586938">
                  <a:extLst>
                    <a:ext uri="{9D8B030D-6E8A-4147-A177-3AD203B41FA5}">
                      <a16:colId xmlns:a16="http://schemas.microsoft.com/office/drawing/2014/main" val="20004"/>
                    </a:ext>
                  </a:extLst>
                </a:gridCol>
                <a:gridCol w="253813">
                  <a:extLst>
                    <a:ext uri="{9D8B030D-6E8A-4147-A177-3AD203B41FA5}">
                      <a16:colId xmlns:a16="http://schemas.microsoft.com/office/drawing/2014/main" val="20005"/>
                    </a:ext>
                  </a:extLst>
                </a:gridCol>
                <a:gridCol w="586938">
                  <a:extLst>
                    <a:ext uri="{9D8B030D-6E8A-4147-A177-3AD203B41FA5}">
                      <a16:colId xmlns:a16="http://schemas.microsoft.com/office/drawing/2014/main" val="20006"/>
                    </a:ext>
                  </a:extLst>
                </a:gridCol>
                <a:gridCol w="586938">
                  <a:extLst>
                    <a:ext uri="{9D8B030D-6E8A-4147-A177-3AD203B41FA5}">
                      <a16:colId xmlns:a16="http://schemas.microsoft.com/office/drawing/2014/main" val="20007"/>
                    </a:ext>
                  </a:extLst>
                </a:gridCol>
                <a:gridCol w="586938">
                  <a:extLst>
                    <a:ext uri="{9D8B030D-6E8A-4147-A177-3AD203B41FA5}">
                      <a16:colId xmlns:a16="http://schemas.microsoft.com/office/drawing/2014/main" val="20008"/>
                    </a:ext>
                  </a:extLst>
                </a:gridCol>
                <a:gridCol w="586938">
                  <a:extLst>
                    <a:ext uri="{9D8B030D-6E8A-4147-A177-3AD203B41FA5}">
                      <a16:colId xmlns:a16="http://schemas.microsoft.com/office/drawing/2014/main" val="20009"/>
                    </a:ext>
                  </a:extLst>
                </a:gridCol>
                <a:gridCol w="253813">
                  <a:extLst>
                    <a:ext uri="{9D8B030D-6E8A-4147-A177-3AD203B41FA5}">
                      <a16:colId xmlns:a16="http://schemas.microsoft.com/office/drawing/2014/main" val="20010"/>
                    </a:ext>
                  </a:extLst>
                </a:gridCol>
                <a:gridCol w="586938">
                  <a:extLst>
                    <a:ext uri="{9D8B030D-6E8A-4147-A177-3AD203B41FA5}">
                      <a16:colId xmlns:a16="http://schemas.microsoft.com/office/drawing/2014/main" val="20011"/>
                    </a:ext>
                  </a:extLst>
                </a:gridCol>
                <a:gridCol w="586938">
                  <a:extLst>
                    <a:ext uri="{9D8B030D-6E8A-4147-A177-3AD203B41FA5}">
                      <a16:colId xmlns:a16="http://schemas.microsoft.com/office/drawing/2014/main" val="20012"/>
                    </a:ext>
                  </a:extLst>
                </a:gridCol>
                <a:gridCol w="586938">
                  <a:extLst>
                    <a:ext uri="{9D8B030D-6E8A-4147-A177-3AD203B41FA5}">
                      <a16:colId xmlns:a16="http://schemas.microsoft.com/office/drawing/2014/main" val="20013"/>
                    </a:ext>
                  </a:extLst>
                </a:gridCol>
                <a:gridCol w="586938">
                  <a:extLst>
                    <a:ext uri="{9D8B030D-6E8A-4147-A177-3AD203B41FA5}">
                      <a16:colId xmlns:a16="http://schemas.microsoft.com/office/drawing/2014/main" val="20014"/>
                    </a:ext>
                  </a:extLst>
                </a:gridCol>
                <a:gridCol w="253813">
                  <a:extLst>
                    <a:ext uri="{9D8B030D-6E8A-4147-A177-3AD203B41FA5}">
                      <a16:colId xmlns:a16="http://schemas.microsoft.com/office/drawing/2014/main" val="20015"/>
                    </a:ext>
                  </a:extLst>
                </a:gridCol>
                <a:gridCol w="586938">
                  <a:extLst>
                    <a:ext uri="{9D8B030D-6E8A-4147-A177-3AD203B41FA5}">
                      <a16:colId xmlns:a16="http://schemas.microsoft.com/office/drawing/2014/main" val="20016"/>
                    </a:ext>
                  </a:extLst>
                </a:gridCol>
                <a:gridCol w="586938">
                  <a:extLst>
                    <a:ext uri="{9D8B030D-6E8A-4147-A177-3AD203B41FA5}">
                      <a16:colId xmlns:a16="http://schemas.microsoft.com/office/drawing/2014/main" val="20017"/>
                    </a:ext>
                  </a:extLst>
                </a:gridCol>
                <a:gridCol w="586938">
                  <a:extLst>
                    <a:ext uri="{9D8B030D-6E8A-4147-A177-3AD203B41FA5}">
                      <a16:colId xmlns:a16="http://schemas.microsoft.com/office/drawing/2014/main" val="20018"/>
                    </a:ext>
                  </a:extLst>
                </a:gridCol>
                <a:gridCol w="586938">
                  <a:extLst>
                    <a:ext uri="{9D8B030D-6E8A-4147-A177-3AD203B41FA5}">
                      <a16:colId xmlns:a16="http://schemas.microsoft.com/office/drawing/2014/main" val="20019"/>
                    </a:ext>
                  </a:extLst>
                </a:gridCol>
              </a:tblGrid>
              <a:tr h="618928">
                <a:tc>
                  <a:txBody>
                    <a:bodyPr/>
                    <a:lstStyle/>
                    <a:p>
                      <a:pPr algn="ctr" fontAlgn="ctr">
                        <a:lnSpc>
                          <a:spcPct val="150000"/>
                        </a:lnSpc>
                      </a:pPr>
                      <a:endParaRPr lang="en-US" altLang="zh-CN" sz="2000" b="0" i="0" u="none" strike="noStrike" dirty="0">
                        <a:solidFill>
                          <a:schemeClr val="accent6"/>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extLst>
                  <a:ext uri="{0D108BD9-81ED-4DB2-BD59-A6C34878D82A}">
                    <a16:rowId xmlns:a16="http://schemas.microsoft.com/office/drawing/2014/main" val="10000"/>
                  </a:ext>
                </a:extLst>
              </a:tr>
            </a:tbl>
          </a:graphicData>
        </a:graphic>
      </p:graphicFrame>
      <p:sp>
        <p:nvSpPr>
          <p:cNvPr id="20" name="TextBox 4"/>
          <p:cNvSpPr txBox="1"/>
          <p:nvPr/>
        </p:nvSpPr>
        <p:spPr>
          <a:xfrm>
            <a:off x="6472049" y="3349588"/>
            <a:ext cx="2671951" cy="646331"/>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反码：</a:t>
            </a:r>
            <a:r>
              <a:rPr lang="en-US" altLang="zh-CN" sz="2400" dirty="0">
                <a:latin typeface="微软雅黑" panose="020B0503020204020204" charset="-122"/>
                <a:ea typeface="微软雅黑" panose="020B0503020204020204" charset="-122"/>
                <a:cs typeface="微软雅黑" panose="020B0503020204020204" charset="-122"/>
              </a:rPr>
              <a:t>0-1</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1-0</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21" name="文本框 2">
            <a:extLst>
              <a:ext uri="{FF2B5EF4-FFF2-40B4-BE49-F238E27FC236}">
                <a16:creationId xmlns:a16="http://schemas.microsoft.com/office/drawing/2014/main" id="{59B61599-DDB0-694B-A4FE-8E5181732CEE}"/>
              </a:ext>
            </a:extLst>
          </p:cNvPr>
          <p:cNvSpPr txBox="1"/>
          <p:nvPr>
            <p:custDataLst>
              <p:tags r:id="rId1"/>
            </p:custDataLst>
          </p:nvPr>
        </p:nvSpPr>
        <p:spPr>
          <a:xfrm>
            <a:off x="318085" y="452360"/>
            <a:ext cx="611449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3.4.3</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校验和</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选择、填空</a:t>
            </a:r>
            <a:r>
              <a:rPr lang="en-US" altLang="zh-CN" sz="28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1190409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p:cNvGrpSpPr/>
          <p:nvPr/>
        </p:nvGrpSpPr>
        <p:grpSpPr>
          <a:xfrm>
            <a:off x="7389607" y="296257"/>
            <a:ext cx="4550008" cy="1247734"/>
            <a:chOff x="6305275" y="281374"/>
            <a:chExt cx="4550008" cy="1247734"/>
          </a:xfrm>
        </p:grpSpPr>
        <p:sp>
          <p:nvSpPr>
            <p:cNvPr id="11" name="左大括号 10"/>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矩形 11"/>
            <p:cNvSpPr/>
            <p:nvPr/>
          </p:nvSpPr>
          <p:spPr>
            <a:xfrm>
              <a:off x="9112497" y="281374"/>
              <a:ext cx="992580"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特点</a:t>
              </a:r>
              <a:endParaRPr lang="zh-CN" altLang="en-US" kern="900" spc="-100" dirty="0">
                <a:latin typeface="黑体" panose="02010609060101010101" pitchFamily="49" charset="-122"/>
                <a:ea typeface="黑体" panose="02010609060101010101" pitchFamily="49" charset="-122"/>
              </a:endParaRPr>
            </a:p>
          </p:txBody>
        </p:sp>
        <p:sp>
          <p:nvSpPr>
            <p:cNvPr id="13" name="矩形 12"/>
            <p:cNvSpPr/>
            <p:nvPr/>
          </p:nvSpPr>
          <p:spPr>
            <a:xfrm>
              <a:off x="9112497" y="1231591"/>
              <a:ext cx="1223413"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校验和</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4" name="矩形 13"/>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5" name="矩形 14"/>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sp>
        <p:nvSpPr>
          <p:cNvPr id="8" name="文本框 7"/>
          <p:cNvSpPr txBox="1"/>
          <p:nvPr/>
        </p:nvSpPr>
        <p:spPr>
          <a:xfrm>
            <a:off x="14293516" y="4973053"/>
            <a:ext cx="184731" cy="369332"/>
          </a:xfrm>
          <a:prstGeom prst="rect">
            <a:avLst/>
          </a:prstGeom>
          <a:noFill/>
        </p:spPr>
        <p:txBody>
          <a:bodyPr wrap="none" rtlCol="0">
            <a:spAutoFit/>
          </a:bodyPr>
          <a:lstStyle/>
          <a:p>
            <a:endParaRPr kumimoji="1" lang="zh-CN" altLang="en-US" dirty="0"/>
          </a:p>
        </p:txBody>
      </p:sp>
      <p:sp>
        <p:nvSpPr>
          <p:cNvPr id="18" name="矩形 17"/>
          <p:cNvSpPr/>
          <p:nvPr/>
        </p:nvSpPr>
        <p:spPr>
          <a:xfrm>
            <a:off x="166752" y="62310"/>
            <a:ext cx="1614545"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3.4.2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UDP</a:t>
            </a:r>
            <a:r>
              <a:rPr lang="zh-CN" altLang="en-US" sz="1200" dirty="0">
                <a:solidFill>
                  <a:schemeClr val="bg1">
                    <a:lumMod val="75000"/>
                  </a:schemeClr>
                </a:solidFill>
                <a:latin typeface="SimSun" charset="-122"/>
                <a:ea typeface="SimSun" charset="-122"/>
                <a:cs typeface="SimSun" charset="-122"/>
              </a:rPr>
              <a:t>校验和</a:t>
            </a:r>
          </a:p>
        </p:txBody>
      </p:sp>
      <p:sp>
        <p:nvSpPr>
          <p:cNvPr id="19" name="TextBox 4"/>
          <p:cNvSpPr txBox="1"/>
          <p:nvPr/>
        </p:nvSpPr>
        <p:spPr>
          <a:xfrm>
            <a:off x="318085" y="1544807"/>
            <a:ext cx="3632835" cy="646331"/>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第三步：取反码。</a:t>
            </a:r>
          </a:p>
        </p:txBody>
      </p:sp>
      <p:graphicFrame>
        <p:nvGraphicFramePr>
          <p:cNvPr id="25" name="表格 24"/>
          <p:cNvGraphicFramePr>
            <a:graphicFrameLocks noGrp="1"/>
          </p:cNvGraphicFramePr>
          <p:nvPr>
            <p:extLst>
              <p:ext uri="{D42A27DB-BD31-4B8C-83A1-F6EECF244321}">
                <p14:modId xmlns:p14="http://schemas.microsoft.com/office/powerpoint/2010/main" val="938347937"/>
              </p:ext>
            </p:extLst>
          </p:nvPr>
        </p:nvGraphicFramePr>
        <p:xfrm>
          <a:off x="1062890" y="2492796"/>
          <a:ext cx="10739385" cy="618928"/>
        </p:xfrm>
        <a:graphic>
          <a:graphicData uri="http://schemas.openxmlformats.org/drawingml/2006/table">
            <a:tbl>
              <a:tblPr>
                <a:tableStyleId>{5940675A-B579-460E-94D1-54222C63F5DA}</a:tableStyleId>
              </a:tblPr>
              <a:tblGrid>
                <a:gridCol w="586938">
                  <a:extLst>
                    <a:ext uri="{9D8B030D-6E8A-4147-A177-3AD203B41FA5}">
                      <a16:colId xmlns:a16="http://schemas.microsoft.com/office/drawing/2014/main" val="20000"/>
                    </a:ext>
                  </a:extLst>
                </a:gridCol>
                <a:gridCol w="586938">
                  <a:extLst>
                    <a:ext uri="{9D8B030D-6E8A-4147-A177-3AD203B41FA5}">
                      <a16:colId xmlns:a16="http://schemas.microsoft.com/office/drawing/2014/main" val="20001"/>
                    </a:ext>
                  </a:extLst>
                </a:gridCol>
                <a:gridCol w="586938">
                  <a:extLst>
                    <a:ext uri="{9D8B030D-6E8A-4147-A177-3AD203B41FA5}">
                      <a16:colId xmlns:a16="http://schemas.microsoft.com/office/drawing/2014/main" val="20002"/>
                    </a:ext>
                  </a:extLst>
                </a:gridCol>
                <a:gridCol w="586938">
                  <a:extLst>
                    <a:ext uri="{9D8B030D-6E8A-4147-A177-3AD203B41FA5}">
                      <a16:colId xmlns:a16="http://schemas.microsoft.com/office/drawing/2014/main" val="20003"/>
                    </a:ext>
                  </a:extLst>
                </a:gridCol>
                <a:gridCol w="586938">
                  <a:extLst>
                    <a:ext uri="{9D8B030D-6E8A-4147-A177-3AD203B41FA5}">
                      <a16:colId xmlns:a16="http://schemas.microsoft.com/office/drawing/2014/main" val="20004"/>
                    </a:ext>
                  </a:extLst>
                </a:gridCol>
                <a:gridCol w="253813">
                  <a:extLst>
                    <a:ext uri="{9D8B030D-6E8A-4147-A177-3AD203B41FA5}">
                      <a16:colId xmlns:a16="http://schemas.microsoft.com/office/drawing/2014/main" val="20005"/>
                    </a:ext>
                  </a:extLst>
                </a:gridCol>
                <a:gridCol w="586938">
                  <a:extLst>
                    <a:ext uri="{9D8B030D-6E8A-4147-A177-3AD203B41FA5}">
                      <a16:colId xmlns:a16="http://schemas.microsoft.com/office/drawing/2014/main" val="20006"/>
                    </a:ext>
                  </a:extLst>
                </a:gridCol>
                <a:gridCol w="586938">
                  <a:extLst>
                    <a:ext uri="{9D8B030D-6E8A-4147-A177-3AD203B41FA5}">
                      <a16:colId xmlns:a16="http://schemas.microsoft.com/office/drawing/2014/main" val="20007"/>
                    </a:ext>
                  </a:extLst>
                </a:gridCol>
                <a:gridCol w="586938">
                  <a:extLst>
                    <a:ext uri="{9D8B030D-6E8A-4147-A177-3AD203B41FA5}">
                      <a16:colId xmlns:a16="http://schemas.microsoft.com/office/drawing/2014/main" val="20008"/>
                    </a:ext>
                  </a:extLst>
                </a:gridCol>
                <a:gridCol w="586938">
                  <a:extLst>
                    <a:ext uri="{9D8B030D-6E8A-4147-A177-3AD203B41FA5}">
                      <a16:colId xmlns:a16="http://schemas.microsoft.com/office/drawing/2014/main" val="20009"/>
                    </a:ext>
                  </a:extLst>
                </a:gridCol>
                <a:gridCol w="253813">
                  <a:extLst>
                    <a:ext uri="{9D8B030D-6E8A-4147-A177-3AD203B41FA5}">
                      <a16:colId xmlns:a16="http://schemas.microsoft.com/office/drawing/2014/main" val="20010"/>
                    </a:ext>
                  </a:extLst>
                </a:gridCol>
                <a:gridCol w="586938">
                  <a:extLst>
                    <a:ext uri="{9D8B030D-6E8A-4147-A177-3AD203B41FA5}">
                      <a16:colId xmlns:a16="http://schemas.microsoft.com/office/drawing/2014/main" val="20011"/>
                    </a:ext>
                  </a:extLst>
                </a:gridCol>
                <a:gridCol w="586938">
                  <a:extLst>
                    <a:ext uri="{9D8B030D-6E8A-4147-A177-3AD203B41FA5}">
                      <a16:colId xmlns:a16="http://schemas.microsoft.com/office/drawing/2014/main" val="20012"/>
                    </a:ext>
                  </a:extLst>
                </a:gridCol>
                <a:gridCol w="586938">
                  <a:extLst>
                    <a:ext uri="{9D8B030D-6E8A-4147-A177-3AD203B41FA5}">
                      <a16:colId xmlns:a16="http://schemas.microsoft.com/office/drawing/2014/main" val="20013"/>
                    </a:ext>
                  </a:extLst>
                </a:gridCol>
                <a:gridCol w="586938">
                  <a:extLst>
                    <a:ext uri="{9D8B030D-6E8A-4147-A177-3AD203B41FA5}">
                      <a16:colId xmlns:a16="http://schemas.microsoft.com/office/drawing/2014/main" val="20014"/>
                    </a:ext>
                  </a:extLst>
                </a:gridCol>
                <a:gridCol w="253813">
                  <a:extLst>
                    <a:ext uri="{9D8B030D-6E8A-4147-A177-3AD203B41FA5}">
                      <a16:colId xmlns:a16="http://schemas.microsoft.com/office/drawing/2014/main" val="20015"/>
                    </a:ext>
                  </a:extLst>
                </a:gridCol>
                <a:gridCol w="586938">
                  <a:extLst>
                    <a:ext uri="{9D8B030D-6E8A-4147-A177-3AD203B41FA5}">
                      <a16:colId xmlns:a16="http://schemas.microsoft.com/office/drawing/2014/main" val="20016"/>
                    </a:ext>
                  </a:extLst>
                </a:gridCol>
                <a:gridCol w="586938">
                  <a:extLst>
                    <a:ext uri="{9D8B030D-6E8A-4147-A177-3AD203B41FA5}">
                      <a16:colId xmlns:a16="http://schemas.microsoft.com/office/drawing/2014/main" val="20017"/>
                    </a:ext>
                  </a:extLst>
                </a:gridCol>
                <a:gridCol w="586938">
                  <a:extLst>
                    <a:ext uri="{9D8B030D-6E8A-4147-A177-3AD203B41FA5}">
                      <a16:colId xmlns:a16="http://schemas.microsoft.com/office/drawing/2014/main" val="20018"/>
                    </a:ext>
                  </a:extLst>
                </a:gridCol>
                <a:gridCol w="586938">
                  <a:extLst>
                    <a:ext uri="{9D8B030D-6E8A-4147-A177-3AD203B41FA5}">
                      <a16:colId xmlns:a16="http://schemas.microsoft.com/office/drawing/2014/main" val="20019"/>
                    </a:ext>
                  </a:extLst>
                </a:gridCol>
              </a:tblGrid>
              <a:tr h="618928">
                <a:tc>
                  <a:txBody>
                    <a:bodyPr/>
                    <a:lstStyle/>
                    <a:p>
                      <a:pPr algn="ctr" fontAlgn="ctr">
                        <a:lnSpc>
                          <a:spcPct val="150000"/>
                        </a:lnSpc>
                      </a:pPr>
                      <a:endParaRPr lang="en-US" altLang="zh-CN" sz="2000" b="0" i="0" u="none" strike="noStrike" dirty="0">
                        <a:solidFill>
                          <a:schemeClr val="accent6"/>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extLst>
                  <a:ext uri="{0D108BD9-81ED-4DB2-BD59-A6C34878D82A}">
                    <a16:rowId xmlns:a16="http://schemas.microsoft.com/office/drawing/2014/main" val="10000"/>
                  </a:ext>
                </a:extLst>
              </a:tr>
            </a:tbl>
          </a:graphicData>
        </a:graphic>
      </p:graphicFrame>
      <p:sp>
        <p:nvSpPr>
          <p:cNvPr id="2" name="下箭头 1"/>
          <p:cNvSpPr/>
          <p:nvPr/>
        </p:nvSpPr>
        <p:spPr>
          <a:xfrm>
            <a:off x="5638799" y="3217287"/>
            <a:ext cx="558800" cy="98213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graphicFrame>
        <p:nvGraphicFramePr>
          <p:cNvPr id="16" name="表格 15"/>
          <p:cNvGraphicFramePr>
            <a:graphicFrameLocks noGrp="1"/>
          </p:cNvGraphicFramePr>
          <p:nvPr>
            <p:extLst>
              <p:ext uri="{D42A27DB-BD31-4B8C-83A1-F6EECF244321}">
                <p14:modId xmlns:p14="http://schemas.microsoft.com/office/powerpoint/2010/main" val="1786870599"/>
              </p:ext>
            </p:extLst>
          </p:nvPr>
        </p:nvGraphicFramePr>
        <p:xfrm>
          <a:off x="1062890" y="4267285"/>
          <a:ext cx="10739385" cy="618928"/>
        </p:xfrm>
        <a:graphic>
          <a:graphicData uri="http://schemas.openxmlformats.org/drawingml/2006/table">
            <a:tbl>
              <a:tblPr>
                <a:tableStyleId>{5940675A-B579-460E-94D1-54222C63F5DA}</a:tableStyleId>
              </a:tblPr>
              <a:tblGrid>
                <a:gridCol w="586938">
                  <a:extLst>
                    <a:ext uri="{9D8B030D-6E8A-4147-A177-3AD203B41FA5}">
                      <a16:colId xmlns:a16="http://schemas.microsoft.com/office/drawing/2014/main" val="20000"/>
                    </a:ext>
                  </a:extLst>
                </a:gridCol>
                <a:gridCol w="586938">
                  <a:extLst>
                    <a:ext uri="{9D8B030D-6E8A-4147-A177-3AD203B41FA5}">
                      <a16:colId xmlns:a16="http://schemas.microsoft.com/office/drawing/2014/main" val="20001"/>
                    </a:ext>
                  </a:extLst>
                </a:gridCol>
                <a:gridCol w="586938">
                  <a:extLst>
                    <a:ext uri="{9D8B030D-6E8A-4147-A177-3AD203B41FA5}">
                      <a16:colId xmlns:a16="http://schemas.microsoft.com/office/drawing/2014/main" val="20002"/>
                    </a:ext>
                  </a:extLst>
                </a:gridCol>
                <a:gridCol w="586938">
                  <a:extLst>
                    <a:ext uri="{9D8B030D-6E8A-4147-A177-3AD203B41FA5}">
                      <a16:colId xmlns:a16="http://schemas.microsoft.com/office/drawing/2014/main" val="20003"/>
                    </a:ext>
                  </a:extLst>
                </a:gridCol>
                <a:gridCol w="586938">
                  <a:extLst>
                    <a:ext uri="{9D8B030D-6E8A-4147-A177-3AD203B41FA5}">
                      <a16:colId xmlns:a16="http://schemas.microsoft.com/office/drawing/2014/main" val="20004"/>
                    </a:ext>
                  </a:extLst>
                </a:gridCol>
                <a:gridCol w="253813">
                  <a:extLst>
                    <a:ext uri="{9D8B030D-6E8A-4147-A177-3AD203B41FA5}">
                      <a16:colId xmlns:a16="http://schemas.microsoft.com/office/drawing/2014/main" val="20005"/>
                    </a:ext>
                  </a:extLst>
                </a:gridCol>
                <a:gridCol w="586938">
                  <a:extLst>
                    <a:ext uri="{9D8B030D-6E8A-4147-A177-3AD203B41FA5}">
                      <a16:colId xmlns:a16="http://schemas.microsoft.com/office/drawing/2014/main" val="20006"/>
                    </a:ext>
                  </a:extLst>
                </a:gridCol>
                <a:gridCol w="586938">
                  <a:extLst>
                    <a:ext uri="{9D8B030D-6E8A-4147-A177-3AD203B41FA5}">
                      <a16:colId xmlns:a16="http://schemas.microsoft.com/office/drawing/2014/main" val="20007"/>
                    </a:ext>
                  </a:extLst>
                </a:gridCol>
                <a:gridCol w="586938">
                  <a:extLst>
                    <a:ext uri="{9D8B030D-6E8A-4147-A177-3AD203B41FA5}">
                      <a16:colId xmlns:a16="http://schemas.microsoft.com/office/drawing/2014/main" val="20008"/>
                    </a:ext>
                  </a:extLst>
                </a:gridCol>
                <a:gridCol w="586938">
                  <a:extLst>
                    <a:ext uri="{9D8B030D-6E8A-4147-A177-3AD203B41FA5}">
                      <a16:colId xmlns:a16="http://schemas.microsoft.com/office/drawing/2014/main" val="20009"/>
                    </a:ext>
                  </a:extLst>
                </a:gridCol>
                <a:gridCol w="253813">
                  <a:extLst>
                    <a:ext uri="{9D8B030D-6E8A-4147-A177-3AD203B41FA5}">
                      <a16:colId xmlns:a16="http://schemas.microsoft.com/office/drawing/2014/main" val="20010"/>
                    </a:ext>
                  </a:extLst>
                </a:gridCol>
                <a:gridCol w="586938">
                  <a:extLst>
                    <a:ext uri="{9D8B030D-6E8A-4147-A177-3AD203B41FA5}">
                      <a16:colId xmlns:a16="http://schemas.microsoft.com/office/drawing/2014/main" val="20011"/>
                    </a:ext>
                  </a:extLst>
                </a:gridCol>
                <a:gridCol w="586938">
                  <a:extLst>
                    <a:ext uri="{9D8B030D-6E8A-4147-A177-3AD203B41FA5}">
                      <a16:colId xmlns:a16="http://schemas.microsoft.com/office/drawing/2014/main" val="20012"/>
                    </a:ext>
                  </a:extLst>
                </a:gridCol>
                <a:gridCol w="586938">
                  <a:extLst>
                    <a:ext uri="{9D8B030D-6E8A-4147-A177-3AD203B41FA5}">
                      <a16:colId xmlns:a16="http://schemas.microsoft.com/office/drawing/2014/main" val="20013"/>
                    </a:ext>
                  </a:extLst>
                </a:gridCol>
                <a:gridCol w="586938">
                  <a:extLst>
                    <a:ext uri="{9D8B030D-6E8A-4147-A177-3AD203B41FA5}">
                      <a16:colId xmlns:a16="http://schemas.microsoft.com/office/drawing/2014/main" val="20014"/>
                    </a:ext>
                  </a:extLst>
                </a:gridCol>
                <a:gridCol w="253813">
                  <a:extLst>
                    <a:ext uri="{9D8B030D-6E8A-4147-A177-3AD203B41FA5}">
                      <a16:colId xmlns:a16="http://schemas.microsoft.com/office/drawing/2014/main" val="20015"/>
                    </a:ext>
                  </a:extLst>
                </a:gridCol>
                <a:gridCol w="586938">
                  <a:extLst>
                    <a:ext uri="{9D8B030D-6E8A-4147-A177-3AD203B41FA5}">
                      <a16:colId xmlns:a16="http://schemas.microsoft.com/office/drawing/2014/main" val="20016"/>
                    </a:ext>
                  </a:extLst>
                </a:gridCol>
                <a:gridCol w="586938">
                  <a:extLst>
                    <a:ext uri="{9D8B030D-6E8A-4147-A177-3AD203B41FA5}">
                      <a16:colId xmlns:a16="http://schemas.microsoft.com/office/drawing/2014/main" val="20017"/>
                    </a:ext>
                  </a:extLst>
                </a:gridCol>
                <a:gridCol w="586938">
                  <a:extLst>
                    <a:ext uri="{9D8B030D-6E8A-4147-A177-3AD203B41FA5}">
                      <a16:colId xmlns:a16="http://schemas.microsoft.com/office/drawing/2014/main" val="20018"/>
                    </a:ext>
                  </a:extLst>
                </a:gridCol>
                <a:gridCol w="586938">
                  <a:extLst>
                    <a:ext uri="{9D8B030D-6E8A-4147-A177-3AD203B41FA5}">
                      <a16:colId xmlns:a16="http://schemas.microsoft.com/office/drawing/2014/main" val="20019"/>
                    </a:ext>
                  </a:extLst>
                </a:gridCol>
              </a:tblGrid>
              <a:tr h="618928">
                <a:tc>
                  <a:txBody>
                    <a:bodyPr/>
                    <a:lstStyle/>
                    <a:p>
                      <a:pPr algn="ctr" fontAlgn="ctr">
                        <a:lnSpc>
                          <a:spcPct val="150000"/>
                        </a:lnSpc>
                      </a:pPr>
                      <a:endParaRPr lang="en-US" altLang="zh-CN" sz="2000" b="0" i="0" u="none" strike="noStrike" dirty="0">
                        <a:solidFill>
                          <a:schemeClr val="accent6"/>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b="0" i="0" u="none" strike="noStrike" dirty="0">
                          <a:solidFill>
                            <a:schemeClr val="tx1"/>
                          </a:solidFill>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b="0" i="0" u="none" strike="noStrike" dirty="0">
                          <a:solidFill>
                            <a:schemeClr val="tx1"/>
                          </a:solidFill>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b="0" i="0" u="none" strike="noStrike" dirty="0">
                          <a:solidFill>
                            <a:schemeClr val="tx1"/>
                          </a:solidFill>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b="0" i="0" u="none" strike="noStrike" dirty="0">
                          <a:solidFill>
                            <a:schemeClr val="tx1"/>
                          </a:solidFill>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b="0" i="0" u="none" strike="noStrike" dirty="0">
                          <a:solidFill>
                            <a:schemeClr val="tx1"/>
                          </a:solidFill>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endParaRPr lang="zh-CN" altLang="en-US"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0</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tc>
                  <a:txBody>
                    <a:bodyPr/>
                    <a:lstStyle/>
                    <a:p>
                      <a:pPr algn="ctr" fontAlgn="ctr"/>
                      <a:r>
                        <a:rPr lang="en-US" altLang="zh-CN" sz="2000" u="none" strike="noStrike" dirty="0">
                          <a:effectLst/>
                          <a:latin typeface="Microsoft YaHei" charset="-122"/>
                          <a:ea typeface="Microsoft YaHei" charset="-122"/>
                          <a:cs typeface="Microsoft YaHei" charset="-122"/>
                        </a:rPr>
                        <a:t>1</a:t>
                      </a:r>
                      <a:endParaRPr lang="en-US" altLang="zh-CN" sz="2000" b="0" i="0" u="none" strike="noStrike" dirty="0">
                        <a:solidFill>
                          <a:srgbClr val="000000"/>
                        </a:solidFill>
                        <a:effectLst/>
                        <a:latin typeface="Microsoft YaHei" charset="-122"/>
                        <a:ea typeface="Microsoft YaHei" charset="-122"/>
                        <a:cs typeface="Microsoft YaHei" charset="-122"/>
                      </a:endParaRPr>
                    </a:p>
                  </a:txBody>
                  <a:tcPr marL="6350" marR="6350" marT="6350" marB="0" anchor="ctr">
                    <a:noFill/>
                  </a:tcPr>
                </a:tc>
                <a:extLst>
                  <a:ext uri="{0D108BD9-81ED-4DB2-BD59-A6C34878D82A}">
                    <a16:rowId xmlns:a16="http://schemas.microsoft.com/office/drawing/2014/main" val="10000"/>
                  </a:ext>
                </a:extLst>
              </a:tr>
            </a:tbl>
          </a:graphicData>
        </a:graphic>
      </p:graphicFrame>
      <p:sp>
        <p:nvSpPr>
          <p:cNvPr id="20" name="TextBox 4"/>
          <p:cNvSpPr txBox="1"/>
          <p:nvPr/>
        </p:nvSpPr>
        <p:spPr>
          <a:xfrm>
            <a:off x="6472049" y="3349588"/>
            <a:ext cx="2671951" cy="646331"/>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反码：</a:t>
            </a:r>
            <a:r>
              <a:rPr lang="en-US" altLang="zh-CN" sz="2400" dirty="0">
                <a:latin typeface="微软雅黑" panose="020B0503020204020204" charset="-122"/>
                <a:ea typeface="微软雅黑" panose="020B0503020204020204" charset="-122"/>
                <a:cs typeface="微软雅黑" panose="020B0503020204020204" charset="-122"/>
              </a:rPr>
              <a:t>0-1</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1-0</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21" name="文本框 2">
            <a:extLst>
              <a:ext uri="{FF2B5EF4-FFF2-40B4-BE49-F238E27FC236}">
                <a16:creationId xmlns:a16="http://schemas.microsoft.com/office/drawing/2014/main" id="{36844924-8510-D44A-9889-6ABF0DD934AA}"/>
              </a:ext>
            </a:extLst>
          </p:cNvPr>
          <p:cNvSpPr txBox="1"/>
          <p:nvPr>
            <p:custDataLst>
              <p:tags r:id="rId1"/>
            </p:custDataLst>
          </p:nvPr>
        </p:nvSpPr>
        <p:spPr>
          <a:xfrm>
            <a:off x="318085" y="452360"/>
            <a:ext cx="611449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3.4.3</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校验和</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选择、填空</a:t>
            </a:r>
            <a:r>
              <a:rPr lang="en-US" altLang="zh-CN" sz="28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664980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组合 12"/>
          <p:cNvGrpSpPr/>
          <p:nvPr/>
        </p:nvGrpSpPr>
        <p:grpSpPr>
          <a:xfrm>
            <a:off x="7389607" y="296257"/>
            <a:ext cx="4550008" cy="1247734"/>
            <a:chOff x="6305275" y="281374"/>
            <a:chExt cx="4550008" cy="1247734"/>
          </a:xfrm>
        </p:grpSpPr>
        <p:sp>
          <p:nvSpPr>
            <p:cNvPr id="14" name="左大括号 13"/>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112497" y="281374"/>
              <a:ext cx="992580"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特点</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9112497" y="1231591"/>
              <a:ext cx="1223413"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校验和</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7" name="矩形 16"/>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2" name="矩形 21"/>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sp>
        <p:nvSpPr>
          <p:cNvPr id="20" name="TextBox 17"/>
          <p:cNvSpPr txBox="1"/>
          <p:nvPr/>
        </p:nvSpPr>
        <p:spPr>
          <a:xfrm>
            <a:off x="857885" y="2120265"/>
            <a:ext cx="11209020" cy="2308324"/>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二、</a:t>
            </a:r>
            <a:r>
              <a:rPr lang="en-US" altLang="zh-CN" sz="2400" dirty="0">
                <a:latin typeface="微软雅黑" panose="020B0503020204020204" charset="-122"/>
                <a:ea typeface="微软雅黑" panose="020B0503020204020204" charset="-122"/>
                <a:cs typeface="微软雅黑" panose="020B0503020204020204" charset="-122"/>
              </a:rPr>
              <a:t>UDP</a:t>
            </a:r>
            <a:r>
              <a:rPr lang="zh-CN" altLang="en-US" sz="2400" dirty="0">
                <a:latin typeface="微软雅黑" panose="020B0503020204020204" charset="-122"/>
                <a:ea typeface="微软雅黑" panose="020B0503020204020204" charset="-122"/>
                <a:cs typeface="微软雅黑" panose="020B0503020204020204" charset="-122"/>
              </a:rPr>
              <a:t>校验和计算规则：</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第一步：求数值之和。</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第二步：溢出回卷。</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第三步：求反码。</a:t>
            </a:r>
          </a:p>
        </p:txBody>
      </p:sp>
      <p:sp>
        <p:nvSpPr>
          <p:cNvPr id="10" name="文本框 2">
            <a:extLst>
              <a:ext uri="{FF2B5EF4-FFF2-40B4-BE49-F238E27FC236}">
                <a16:creationId xmlns:a16="http://schemas.microsoft.com/office/drawing/2014/main" id="{1F77F11D-5172-0541-A5AD-D66B51B78F5D}"/>
              </a:ext>
            </a:extLst>
          </p:cNvPr>
          <p:cNvSpPr txBox="1"/>
          <p:nvPr>
            <p:custDataLst>
              <p:tags r:id="rId1"/>
            </p:custDataLst>
          </p:nvPr>
        </p:nvSpPr>
        <p:spPr>
          <a:xfrm>
            <a:off x="318085" y="452360"/>
            <a:ext cx="6114498"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3.4.3</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校验和</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选择、填空</a:t>
            </a:r>
            <a:r>
              <a:rPr lang="en-US" altLang="zh-CN" sz="28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1378378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1470025" y="1567180"/>
            <a:ext cx="8505825" cy="2861310"/>
          </a:xfrm>
          <a:prstGeom prst="rect">
            <a:avLst/>
          </a:prstGeom>
          <a:noFill/>
        </p:spPr>
        <p:txBody>
          <a:bodyPr wrap="square" rtlCol="0" anchor="t">
            <a:spAutoFit/>
          </a:bodyPr>
          <a:lstStyle/>
          <a:p>
            <a:pPr>
              <a:lnSpc>
                <a:spcPct val="150000"/>
              </a:lnSpc>
            </a:pPr>
            <a:r>
              <a:rPr sz="2400">
                <a:latin typeface="微软雅黑" panose="020B0503020204020204" charset="-122"/>
                <a:ea typeface="微软雅黑" panose="020B0503020204020204" charset="-122"/>
                <a:cs typeface="微软雅黑" panose="020B0503020204020204" charset="-122"/>
              </a:rPr>
              <a:t>UDP在计算校验和时，对所有参与运算的内容按（）位求和。</a:t>
            </a:r>
          </a:p>
          <a:p>
            <a:pPr>
              <a:lnSpc>
                <a:spcPct val="150000"/>
              </a:lnSpc>
            </a:pPr>
            <a:r>
              <a:rPr sz="2400">
                <a:latin typeface="微软雅黑" panose="020B0503020204020204" charset="-122"/>
                <a:ea typeface="微软雅黑" panose="020B0503020204020204" charset="-122"/>
                <a:cs typeface="微软雅黑" panose="020B0503020204020204" charset="-122"/>
              </a:rPr>
              <a:t>A:8</a:t>
            </a:r>
          </a:p>
          <a:p>
            <a:pPr>
              <a:lnSpc>
                <a:spcPct val="150000"/>
              </a:lnSpc>
            </a:pPr>
            <a:r>
              <a:rPr sz="2400">
                <a:latin typeface="微软雅黑" panose="020B0503020204020204" charset="-122"/>
                <a:ea typeface="微软雅黑" panose="020B0503020204020204" charset="-122"/>
                <a:cs typeface="微软雅黑" panose="020B0503020204020204" charset="-122"/>
              </a:rPr>
              <a:t>B:16</a:t>
            </a:r>
          </a:p>
          <a:p>
            <a:pPr>
              <a:lnSpc>
                <a:spcPct val="150000"/>
              </a:lnSpc>
            </a:pPr>
            <a:r>
              <a:rPr sz="2400">
                <a:latin typeface="微软雅黑" panose="020B0503020204020204" charset="-122"/>
                <a:ea typeface="微软雅黑" panose="020B0503020204020204" charset="-122"/>
                <a:cs typeface="微软雅黑" panose="020B0503020204020204" charset="-122"/>
              </a:rPr>
              <a:t>C:17</a:t>
            </a:r>
          </a:p>
          <a:p>
            <a:pPr>
              <a:lnSpc>
                <a:spcPct val="150000"/>
              </a:lnSpc>
            </a:pPr>
            <a:r>
              <a:rPr sz="2400">
                <a:latin typeface="微软雅黑" panose="020B0503020204020204" charset="-122"/>
                <a:ea typeface="微软雅黑" panose="020B0503020204020204" charset="-122"/>
                <a:cs typeface="微软雅黑" panose="020B0503020204020204" charset="-122"/>
              </a:rPr>
              <a:t>D:32</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extLst>
      <p:ext uri="{BB962C8B-B14F-4D97-AF65-F5344CB8AC3E}">
        <p14:creationId xmlns:p14="http://schemas.microsoft.com/office/powerpoint/2010/main" val="874016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1470025" y="1567180"/>
            <a:ext cx="9182735" cy="2861310"/>
          </a:xfrm>
          <a:prstGeom prst="rect">
            <a:avLst/>
          </a:prstGeom>
          <a:noFill/>
        </p:spPr>
        <p:txBody>
          <a:bodyPr wrap="square" rtlCol="0" anchor="t">
            <a:spAutoFit/>
          </a:bodyPr>
          <a:lstStyle/>
          <a:p>
            <a:pPr>
              <a:lnSpc>
                <a:spcPct val="150000"/>
              </a:lnSpc>
            </a:pPr>
            <a:r>
              <a:rPr sz="2400" dirty="0">
                <a:latin typeface="微软雅黑" panose="020B0503020204020204" charset="-122"/>
                <a:ea typeface="微软雅黑" panose="020B0503020204020204" charset="-122"/>
                <a:cs typeface="微软雅黑" panose="020B0503020204020204" charset="-122"/>
              </a:rPr>
              <a:t>UDP在计算校验和时，对所有参与运算的内容按（</a:t>
            </a:r>
            <a:r>
              <a:rPr lang="en-US" sz="2400" b="1" dirty="0">
                <a:solidFill>
                  <a:srgbClr val="C00000"/>
                </a:solidFill>
                <a:latin typeface="微软雅黑" panose="020B0503020204020204" charset="-122"/>
                <a:ea typeface="微软雅黑" panose="020B0503020204020204" charset="-122"/>
                <a:cs typeface="微软雅黑" panose="020B0503020204020204" charset="-122"/>
              </a:rPr>
              <a:t>B</a:t>
            </a:r>
            <a:r>
              <a:rPr sz="2400" dirty="0">
                <a:latin typeface="微软雅黑" panose="020B0503020204020204" charset="-122"/>
                <a:ea typeface="微软雅黑" panose="020B0503020204020204" charset="-122"/>
                <a:cs typeface="微软雅黑" panose="020B0503020204020204" charset="-122"/>
              </a:rPr>
              <a:t>）位求和。</a:t>
            </a:r>
          </a:p>
          <a:p>
            <a:pPr>
              <a:lnSpc>
                <a:spcPct val="150000"/>
              </a:lnSpc>
            </a:pPr>
            <a:r>
              <a:rPr sz="2400" dirty="0">
                <a:latin typeface="微软雅黑" panose="020B0503020204020204" charset="-122"/>
                <a:ea typeface="微软雅黑" panose="020B0503020204020204" charset="-122"/>
                <a:cs typeface="微软雅黑" panose="020B0503020204020204" charset="-122"/>
              </a:rPr>
              <a:t>A:8</a:t>
            </a:r>
          </a:p>
          <a:p>
            <a:pPr>
              <a:lnSpc>
                <a:spcPct val="150000"/>
              </a:lnSpc>
            </a:pPr>
            <a:r>
              <a:rPr sz="2400" b="1" dirty="0">
                <a:solidFill>
                  <a:srgbClr val="C00000"/>
                </a:solidFill>
                <a:latin typeface="微软雅黑" panose="020B0503020204020204" charset="-122"/>
                <a:ea typeface="微软雅黑" panose="020B0503020204020204" charset="-122"/>
                <a:cs typeface="微软雅黑" panose="020B0503020204020204" charset="-122"/>
              </a:rPr>
              <a:t>B:16</a:t>
            </a:r>
            <a:endParaRPr sz="2400" dirty="0">
              <a:latin typeface="微软雅黑" panose="020B0503020204020204" charset="-122"/>
              <a:ea typeface="微软雅黑" panose="020B0503020204020204" charset="-122"/>
              <a:cs typeface="微软雅黑" panose="020B0503020204020204" charset="-122"/>
            </a:endParaRPr>
          </a:p>
          <a:p>
            <a:pPr>
              <a:lnSpc>
                <a:spcPct val="150000"/>
              </a:lnSpc>
            </a:pPr>
            <a:r>
              <a:rPr sz="2400" dirty="0">
                <a:latin typeface="微软雅黑" panose="020B0503020204020204" charset="-122"/>
                <a:ea typeface="微软雅黑" panose="020B0503020204020204" charset="-122"/>
                <a:cs typeface="微软雅黑" panose="020B0503020204020204" charset="-122"/>
              </a:rPr>
              <a:t>C:17</a:t>
            </a:r>
          </a:p>
          <a:p>
            <a:pPr>
              <a:lnSpc>
                <a:spcPct val="150000"/>
              </a:lnSpc>
            </a:pPr>
            <a:r>
              <a:rPr sz="2400" dirty="0">
                <a:latin typeface="微软雅黑" panose="020B0503020204020204" charset="-122"/>
                <a:ea typeface="微软雅黑" panose="020B0503020204020204" charset="-122"/>
                <a:cs typeface="微软雅黑" panose="020B0503020204020204" charset="-122"/>
              </a:rPr>
              <a:t>D:32</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extLst>
      <p:ext uri="{BB962C8B-B14F-4D97-AF65-F5344CB8AC3E}">
        <p14:creationId xmlns:p14="http://schemas.microsoft.com/office/powerpoint/2010/main" val="801119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1" y="2746349"/>
            <a:ext cx="3556000" cy="718915"/>
          </a:xfrm>
          <a:prstGeom prst="rect">
            <a:avLst/>
          </a:prstGeom>
          <a:noFill/>
        </p:spPr>
        <p:txBody>
          <a:bodyPr wrap="square" rtlCol="0">
            <a:spAutoFit/>
          </a:bodyPr>
          <a:lstStyle/>
          <a:p>
            <a:pPr>
              <a:lnSpc>
                <a:spcPct val="200000"/>
              </a:lnSpc>
            </a:pPr>
            <a:r>
              <a:rPr lang="zh-CN" altLang="en-US" sz="2400"/>
              <a:t>用户</a:t>
            </a:r>
            <a:r>
              <a:rPr lang="zh-CN" altLang="en-US" sz="2400" dirty="0"/>
              <a:t>数据报协议（</a:t>
            </a:r>
            <a:r>
              <a:rPr lang="en-US" altLang="zh-CN" sz="2400" dirty="0"/>
              <a:t>UDP</a:t>
            </a:r>
            <a:r>
              <a:rPr lang="zh-CN" altLang="en-US" sz="2400" dirty="0"/>
              <a:t>）</a:t>
            </a:r>
            <a:endParaRPr lang="en-US" altLang="zh-CN" sz="2400" dirty="0"/>
          </a:p>
        </p:txBody>
      </p:sp>
      <p:sp>
        <p:nvSpPr>
          <p:cNvPr id="5" name="左大括号 4"/>
          <p:cNvSpPr/>
          <p:nvPr/>
        </p:nvSpPr>
        <p:spPr>
          <a:xfrm>
            <a:off x="3412702" y="1929054"/>
            <a:ext cx="668231" cy="263124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p>
        </p:txBody>
      </p:sp>
      <p:sp>
        <p:nvSpPr>
          <p:cNvPr id="6" name="文本框 5"/>
          <p:cNvSpPr txBox="1"/>
          <p:nvPr/>
        </p:nvSpPr>
        <p:spPr>
          <a:xfrm>
            <a:off x="4080933" y="1871728"/>
            <a:ext cx="6688667" cy="646331"/>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特点：控制容易、无连接、不保持、开销小</a:t>
            </a:r>
          </a:p>
        </p:txBody>
      </p:sp>
      <p:sp>
        <p:nvSpPr>
          <p:cNvPr id="8" name="文本框 7"/>
          <p:cNvSpPr txBox="1"/>
          <p:nvPr/>
        </p:nvSpPr>
        <p:spPr>
          <a:xfrm>
            <a:off x="4114183" y="2784375"/>
            <a:ext cx="7248084" cy="646331"/>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UDP</a:t>
            </a:r>
            <a:r>
              <a:rPr lang="zh-CN" altLang="en-US" sz="2400" dirty="0">
                <a:latin typeface="Microsoft YaHei" charset="-122"/>
                <a:ea typeface="Microsoft YaHei" charset="-122"/>
                <a:cs typeface="Microsoft YaHei" charset="-122"/>
              </a:rPr>
              <a:t>首部：</a:t>
            </a:r>
            <a:r>
              <a:rPr kumimoji="1" lang="zh-CN" altLang="en-US" sz="2400" dirty="0">
                <a:latin typeface="Microsoft YaHei" charset="-122"/>
                <a:ea typeface="Microsoft YaHei" charset="-122"/>
                <a:cs typeface="Microsoft YaHei" charset="-122"/>
              </a:rPr>
              <a:t>源端口号、目的端口号、长度、校验和</a:t>
            </a:r>
            <a:endParaRPr kumimoji="1" lang="en-US" altLang="zh-CN" sz="2400" dirty="0">
              <a:latin typeface="Microsoft YaHei" charset="-122"/>
              <a:ea typeface="Microsoft YaHei" charset="-122"/>
              <a:cs typeface="Microsoft YaHei" charset="-122"/>
            </a:endParaRPr>
          </a:p>
        </p:txBody>
      </p:sp>
      <p:sp>
        <p:nvSpPr>
          <p:cNvPr id="11" name="文本框 10"/>
          <p:cNvSpPr txBox="1"/>
          <p:nvPr/>
        </p:nvSpPr>
        <p:spPr>
          <a:xfrm>
            <a:off x="4114183" y="3617985"/>
            <a:ext cx="5385211" cy="2243050"/>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校验和计算：</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a:latin typeface="微软雅黑" panose="020B0503020204020204" charset="-122"/>
                <a:ea typeface="微软雅黑" panose="020B0503020204020204" charset="-122"/>
                <a:cs typeface="微软雅黑" panose="020B0503020204020204" charset="-122"/>
              </a:rPr>
              <a:t>第一步：求数值之和。</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第二步：溢出回卷。</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第三步：求反码。</a:t>
            </a:r>
            <a:r>
              <a:rPr kumimoji="1" lang="zh-CN" altLang="en-US" sz="2400" dirty="0">
                <a:latin typeface="Microsoft YaHei" charset="-122"/>
                <a:ea typeface="Microsoft YaHei" charset="-122"/>
                <a:cs typeface="Microsoft YaHei" charset="-122"/>
              </a:rPr>
              <a:t>      </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742018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688245" y="3221457"/>
            <a:ext cx="2288540" cy="461665"/>
          </a:xfrm>
          <a:prstGeom prst="rect">
            <a:avLst/>
          </a:prstGeom>
          <a:noFill/>
        </p:spPr>
        <p:txBody>
          <a:bodyPr wrap="square" rtlCol="0">
            <a:spAutoFit/>
          </a:bodyPr>
          <a:lstStyle/>
          <a:p>
            <a:r>
              <a:rPr lang="zh-CN" altLang="en-US" sz="2400" dirty="0"/>
              <a:t>第三章   传输层</a:t>
            </a:r>
          </a:p>
        </p:txBody>
      </p:sp>
      <p:sp>
        <p:nvSpPr>
          <p:cNvPr id="9" name="文本框 8"/>
          <p:cNvSpPr txBox="1"/>
          <p:nvPr/>
        </p:nvSpPr>
        <p:spPr>
          <a:xfrm>
            <a:off x="3795140" y="1570039"/>
            <a:ext cx="4763643" cy="3785652"/>
          </a:xfrm>
          <a:prstGeom prst="rect">
            <a:avLst/>
          </a:prstGeom>
          <a:noFill/>
        </p:spPr>
        <p:txBody>
          <a:bodyPr wrap="square" rtlCol="0">
            <a:spAutoFit/>
          </a:bodyPr>
          <a:lstStyle/>
          <a:p>
            <a:pPr>
              <a:lnSpc>
                <a:spcPct val="200000"/>
              </a:lnSpc>
            </a:pPr>
            <a:r>
              <a:rPr lang="zh-CN" altLang="en-US" sz="2400" dirty="0"/>
              <a:t>第一节 传输层的基本服务</a:t>
            </a:r>
            <a:endParaRPr lang="en-US" altLang="zh-CN" sz="2400" dirty="0"/>
          </a:p>
          <a:p>
            <a:pPr>
              <a:lnSpc>
                <a:spcPct val="200000"/>
              </a:lnSpc>
            </a:pPr>
            <a:r>
              <a:rPr lang="zh-CN" altLang="en-US" sz="2400" dirty="0"/>
              <a:t>第二节 传输层的复用与分解</a:t>
            </a:r>
            <a:endParaRPr lang="en-US" altLang="zh-CN" sz="2400" dirty="0"/>
          </a:p>
          <a:p>
            <a:pPr>
              <a:lnSpc>
                <a:spcPct val="200000"/>
              </a:lnSpc>
            </a:pPr>
            <a:r>
              <a:rPr lang="zh-CN" altLang="en-US" sz="2400" dirty="0"/>
              <a:t>第三节 停</a:t>
            </a:r>
            <a:r>
              <a:rPr lang="en-US" altLang="zh-CN" sz="2400" dirty="0"/>
              <a:t>-</a:t>
            </a:r>
            <a:r>
              <a:rPr lang="zh-CN" altLang="en-US" sz="2400" dirty="0"/>
              <a:t>等协议与滑动窗口协议</a:t>
            </a:r>
            <a:endParaRPr lang="en-US" altLang="zh-CN" sz="2400" dirty="0"/>
          </a:p>
          <a:p>
            <a:pPr>
              <a:lnSpc>
                <a:spcPct val="200000"/>
              </a:lnSpc>
            </a:pPr>
            <a:r>
              <a:rPr lang="zh-CN" altLang="en-US" sz="2400" dirty="0"/>
              <a:t>第四节 用户数据报协议（</a:t>
            </a:r>
            <a:r>
              <a:rPr lang="en-US" altLang="zh-CN" sz="2400" dirty="0"/>
              <a:t>UDP</a:t>
            </a:r>
            <a:r>
              <a:rPr lang="zh-CN" altLang="en-US" sz="2400" dirty="0"/>
              <a:t>）</a:t>
            </a:r>
            <a:endParaRPr lang="en-US" altLang="zh-CN" sz="2400" dirty="0"/>
          </a:p>
          <a:p>
            <a:pPr>
              <a:lnSpc>
                <a:spcPct val="200000"/>
              </a:lnSpc>
            </a:pPr>
            <a:r>
              <a:rPr lang="zh-CN" altLang="en-US" sz="2400" dirty="0">
                <a:solidFill>
                  <a:srgbClr val="FF0000"/>
                </a:solidFill>
              </a:rPr>
              <a:t>第五节 传输控制协议（</a:t>
            </a:r>
            <a:r>
              <a:rPr lang="en-US" altLang="zh-CN" sz="2400" dirty="0">
                <a:solidFill>
                  <a:srgbClr val="FF0000"/>
                </a:solidFill>
              </a:rPr>
              <a:t>TCP</a:t>
            </a:r>
            <a:r>
              <a:rPr lang="zh-CN" altLang="en-US" sz="2400" dirty="0">
                <a:solidFill>
                  <a:srgbClr val="FF0000"/>
                </a:solidFill>
              </a:rPr>
              <a:t>）</a:t>
            </a:r>
          </a:p>
        </p:txBody>
      </p:sp>
      <p:sp>
        <p:nvSpPr>
          <p:cNvPr id="10" name="左大括号 9"/>
          <p:cNvSpPr/>
          <p:nvPr/>
        </p:nvSpPr>
        <p:spPr>
          <a:xfrm>
            <a:off x="3070288" y="1993965"/>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520381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0" y="2781191"/>
            <a:ext cx="1716288" cy="1134413"/>
          </a:xfrm>
          <a:prstGeom prst="rect">
            <a:avLst/>
          </a:prstGeom>
          <a:noFill/>
        </p:spPr>
        <p:txBody>
          <a:bodyPr wrap="square" rtlCol="0">
            <a:spAutoFit/>
          </a:bodyPr>
          <a:lstStyle/>
          <a:p>
            <a:pPr>
              <a:lnSpc>
                <a:spcPct val="150000"/>
              </a:lnSpc>
            </a:pPr>
            <a:r>
              <a:rPr lang="zh-CN" altLang="en-US" sz="2400" dirty="0"/>
              <a:t>传输控制协议（</a:t>
            </a:r>
            <a:r>
              <a:rPr lang="en-US" altLang="zh-CN" sz="2400" dirty="0"/>
              <a:t>TCP</a:t>
            </a:r>
            <a:r>
              <a:rPr lang="zh-CN" altLang="en-US" sz="2400" dirty="0"/>
              <a:t>）</a:t>
            </a:r>
          </a:p>
        </p:txBody>
      </p:sp>
      <p:sp>
        <p:nvSpPr>
          <p:cNvPr id="9" name="文本框 8"/>
          <p:cNvSpPr txBox="1"/>
          <p:nvPr/>
        </p:nvSpPr>
        <p:spPr>
          <a:xfrm>
            <a:off x="2254133" y="1570038"/>
            <a:ext cx="4763643" cy="3785652"/>
          </a:xfrm>
          <a:prstGeom prst="rect">
            <a:avLst/>
          </a:prstGeom>
          <a:noFill/>
        </p:spPr>
        <p:txBody>
          <a:bodyPr wrap="square" rtlCol="0">
            <a:spAutoFit/>
          </a:bodyPr>
          <a:lstStyle/>
          <a:p>
            <a:pPr>
              <a:lnSpc>
                <a:spcPct val="200000"/>
              </a:lnSpc>
            </a:pPr>
            <a:r>
              <a:rPr lang="en-US" altLang="zh-CN" sz="2400" dirty="0"/>
              <a:t>TCP</a:t>
            </a:r>
            <a:r>
              <a:rPr lang="zh-CN" altLang="en-US" sz="2400" dirty="0"/>
              <a:t>报文段结构</a:t>
            </a:r>
            <a:endParaRPr lang="en-US" altLang="zh-CN" sz="2400" dirty="0"/>
          </a:p>
          <a:p>
            <a:pPr>
              <a:lnSpc>
                <a:spcPct val="200000"/>
              </a:lnSpc>
            </a:pPr>
            <a:r>
              <a:rPr lang="en-US" altLang="zh-CN" sz="2400" dirty="0"/>
              <a:t>TCP</a:t>
            </a:r>
            <a:r>
              <a:rPr lang="zh-CN" altLang="en-US" sz="2400" dirty="0"/>
              <a:t>连接管理</a:t>
            </a:r>
            <a:endParaRPr lang="en-US" altLang="zh-CN" sz="2400" dirty="0"/>
          </a:p>
          <a:p>
            <a:pPr>
              <a:lnSpc>
                <a:spcPct val="200000"/>
              </a:lnSpc>
            </a:pPr>
            <a:r>
              <a:rPr lang="en-US" altLang="zh-CN" sz="2400" dirty="0"/>
              <a:t>TCP</a:t>
            </a:r>
            <a:r>
              <a:rPr lang="zh-CN" altLang="en-US" sz="2400" dirty="0"/>
              <a:t>可靠数据传输</a:t>
            </a:r>
            <a:endParaRPr lang="en-US" altLang="zh-CN" sz="2400" dirty="0"/>
          </a:p>
          <a:p>
            <a:pPr>
              <a:lnSpc>
                <a:spcPct val="200000"/>
              </a:lnSpc>
            </a:pPr>
            <a:r>
              <a:rPr lang="en-US" altLang="zh-CN" sz="2400" dirty="0"/>
              <a:t>TCP</a:t>
            </a:r>
            <a:r>
              <a:rPr lang="zh-CN" altLang="en-US" sz="2400" dirty="0"/>
              <a:t>流量控制</a:t>
            </a:r>
            <a:endParaRPr lang="en-US" altLang="zh-CN" sz="2400" dirty="0"/>
          </a:p>
          <a:p>
            <a:pPr>
              <a:lnSpc>
                <a:spcPct val="200000"/>
              </a:lnSpc>
            </a:pPr>
            <a:r>
              <a:rPr lang="en-US" altLang="zh-CN" sz="2400" dirty="0"/>
              <a:t>TCP</a:t>
            </a:r>
            <a:r>
              <a:rPr lang="zh-CN" altLang="en-US" sz="2400" dirty="0"/>
              <a:t>拥塞控制</a:t>
            </a:r>
          </a:p>
        </p:txBody>
      </p:sp>
      <p:sp>
        <p:nvSpPr>
          <p:cNvPr id="10" name="左大括号 9"/>
          <p:cNvSpPr/>
          <p:nvPr/>
        </p:nvSpPr>
        <p:spPr>
          <a:xfrm>
            <a:off x="1716288" y="2004539"/>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762676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5" name="文本框 24"/>
          <p:cNvSpPr txBox="1"/>
          <p:nvPr/>
        </p:nvSpPr>
        <p:spPr>
          <a:xfrm>
            <a:off x="614143" y="2350968"/>
            <a:ext cx="10723167" cy="1135054"/>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一、传输控制协议</a:t>
            </a:r>
            <a:r>
              <a:rPr lang="en-US" altLang="zh-CN" sz="2400" dirty="0">
                <a:latin typeface="Microsoft YaHei" charset="-122"/>
                <a:ea typeface="Microsoft YaHei" charset="-122"/>
                <a:cs typeface="Microsoft YaHei" charset="-122"/>
              </a:rPr>
              <a:t>(Transmission Control Protocol ,TCP)</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Internet</a:t>
            </a:r>
            <a:r>
              <a:rPr lang="zh-CN" altLang="en-US" sz="2400" dirty="0">
                <a:solidFill>
                  <a:schemeClr val="bg1"/>
                </a:solidFill>
                <a:latin typeface="Microsoft YaHei" charset="-122"/>
                <a:ea typeface="Microsoft YaHei" charset="-122"/>
                <a:cs typeface="Microsoft YaHei" charset="-122"/>
              </a:rPr>
              <a:t>传输层</a:t>
            </a:r>
            <a:r>
              <a:rPr lang="zh-CN" altLang="en-US" sz="2400" dirty="0">
                <a:latin typeface="Microsoft YaHei" charset="-122"/>
                <a:ea typeface="Microsoft YaHei" charset="-122"/>
                <a:cs typeface="Microsoft YaHei" charset="-122"/>
              </a:rPr>
              <a:t>协议。提供</a:t>
            </a:r>
            <a:r>
              <a:rPr lang="zh-CN" altLang="en-US" sz="2400" dirty="0">
                <a:solidFill>
                  <a:schemeClr val="bg1"/>
                </a:solidFill>
                <a:latin typeface="Microsoft YaHei" charset="-122"/>
                <a:ea typeface="Microsoft YaHei" charset="-122"/>
                <a:cs typeface="Microsoft YaHei" charset="-122"/>
              </a:rPr>
              <a:t>面向连接</a:t>
            </a:r>
            <a:r>
              <a:rPr lang="zh-CN" altLang="en-US" sz="2400" dirty="0">
                <a:latin typeface="Microsoft YaHei" charset="-122"/>
                <a:ea typeface="Microsoft YaHei" charset="-122"/>
                <a:cs typeface="Microsoft YaHei" charset="-122"/>
              </a:rPr>
              <a:t>、可靠、有序、字节流 传输服务。</a:t>
            </a:r>
            <a:endParaRPr lang="en-US" altLang="zh-CN" sz="2400" dirty="0">
              <a:latin typeface="Microsoft YaHei" charset="-122"/>
              <a:ea typeface="Microsoft YaHei" charset="-122"/>
              <a:cs typeface="Microsoft YaHei" charset="-122"/>
            </a:endParaRPr>
          </a:p>
        </p:txBody>
      </p:sp>
      <p:grpSp>
        <p:nvGrpSpPr>
          <p:cNvPr id="13" name="组合 12"/>
          <p:cNvGrpSpPr/>
          <p:nvPr/>
        </p:nvGrpSpPr>
        <p:grpSpPr>
          <a:xfrm>
            <a:off x="7885454" y="393622"/>
            <a:ext cx="4374279" cy="1651846"/>
            <a:chOff x="6710810" y="281374"/>
            <a:chExt cx="4269121"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组合 12"/>
          <p:cNvGrpSpPr/>
          <p:nvPr/>
        </p:nvGrpSpPr>
        <p:grpSpPr>
          <a:xfrm>
            <a:off x="7389607" y="296257"/>
            <a:ext cx="4550008" cy="1247734"/>
            <a:chOff x="6305275" y="281374"/>
            <a:chExt cx="4550008" cy="1247734"/>
          </a:xfrm>
        </p:grpSpPr>
        <p:sp>
          <p:nvSpPr>
            <p:cNvPr id="14" name="左大括号 13"/>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112497" y="281374"/>
              <a:ext cx="992580"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特点</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9112497" y="1231591"/>
              <a:ext cx="1223413"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校验和</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sp>
        <p:nvSpPr>
          <p:cNvPr id="20" name="文本框 2"/>
          <p:cNvSpPr txBox="1"/>
          <p:nvPr>
            <p:custDataLst>
              <p:tags r:id="rId1"/>
            </p:custDataLst>
          </p:nvPr>
        </p:nvSpPr>
        <p:spPr>
          <a:xfrm>
            <a:off x="318085" y="452360"/>
            <a:ext cx="502393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3.4.1</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特点</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选择、简答</a:t>
            </a:r>
            <a:r>
              <a:rPr lang="en-US" altLang="zh-CN" sz="2800" b="0" dirty="0">
                <a:solidFill>
                  <a:schemeClr val="tx1"/>
                </a:solidFill>
                <a:latin typeface="Microsoft YaHei" charset="-122"/>
                <a:ea typeface="Microsoft YaHei" charset="-122"/>
                <a:cs typeface="Microsoft YaHei" charset="-122"/>
                <a:sym typeface="+mn-ea"/>
              </a:rPr>
              <a:t>】</a:t>
            </a:r>
          </a:p>
        </p:txBody>
      </p:sp>
      <p:sp>
        <p:nvSpPr>
          <p:cNvPr id="2" name="文本框 1"/>
          <p:cNvSpPr txBox="1"/>
          <p:nvPr/>
        </p:nvSpPr>
        <p:spPr>
          <a:xfrm>
            <a:off x="944747" y="2037347"/>
            <a:ext cx="10475495" cy="279704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二、特点</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a:t>
            </a:r>
          </a:p>
        </p:txBody>
      </p:sp>
    </p:spTree>
    <p:extLst>
      <p:ext uri="{BB962C8B-B14F-4D97-AF65-F5344CB8AC3E}">
        <p14:creationId xmlns:p14="http://schemas.microsoft.com/office/powerpoint/2010/main" val="14773676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5" name="文本框 24"/>
          <p:cNvSpPr txBox="1"/>
          <p:nvPr/>
        </p:nvSpPr>
        <p:spPr>
          <a:xfrm>
            <a:off x="614143" y="2350968"/>
            <a:ext cx="10723167" cy="1135054"/>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一、传输控制协议</a:t>
            </a:r>
            <a:r>
              <a:rPr lang="en-US" altLang="zh-CN" sz="2400" dirty="0">
                <a:latin typeface="Microsoft YaHei" charset="-122"/>
                <a:ea typeface="Microsoft YaHei" charset="-122"/>
                <a:cs typeface="Microsoft YaHei" charset="-122"/>
              </a:rPr>
              <a:t>(Transmission Control Protocol ,TCP)</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Internet</a:t>
            </a:r>
            <a:r>
              <a:rPr lang="zh-CN" altLang="en-US" sz="2400" dirty="0">
                <a:latin typeface="Microsoft YaHei" charset="-122"/>
                <a:ea typeface="Microsoft YaHei" charset="-122"/>
                <a:cs typeface="Microsoft YaHei" charset="-122"/>
              </a:rPr>
              <a:t>传输层协议。提供面向连接、可靠、有序、字节流 传输服务。</a:t>
            </a:r>
            <a:endParaRPr lang="en-US" altLang="zh-CN" sz="2400" dirty="0">
              <a:latin typeface="Microsoft YaHei" charset="-122"/>
              <a:ea typeface="Microsoft YaHei" charset="-122"/>
              <a:cs typeface="Microsoft YaHei" charset="-122"/>
            </a:endParaRPr>
          </a:p>
        </p:txBody>
      </p:sp>
      <p:grpSp>
        <p:nvGrpSpPr>
          <p:cNvPr id="13" name="组合 12"/>
          <p:cNvGrpSpPr/>
          <p:nvPr/>
        </p:nvGrpSpPr>
        <p:grpSpPr>
          <a:xfrm>
            <a:off x="7885454" y="393622"/>
            <a:ext cx="4374279" cy="1651846"/>
            <a:chOff x="6710810" y="281374"/>
            <a:chExt cx="4269121"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19975786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5" name="文本框 24"/>
          <p:cNvSpPr txBox="1"/>
          <p:nvPr/>
        </p:nvSpPr>
        <p:spPr>
          <a:xfrm>
            <a:off x="614143" y="2350968"/>
            <a:ext cx="10723167" cy="2069221"/>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一、传输控制协议</a:t>
            </a:r>
            <a:r>
              <a:rPr lang="en-US" altLang="zh-CN" sz="2400" dirty="0">
                <a:latin typeface="Microsoft YaHei" charset="-122"/>
                <a:ea typeface="Microsoft YaHei" charset="-122"/>
                <a:cs typeface="Microsoft YaHei" charset="-122"/>
              </a:rPr>
              <a:t>(Transmission Control Protocol ,TCP)</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Internet</a:t>
            </a:r>
            <a:r>
              <a:rPr lang="zh-CN" altLang="en-US" sz="2400" dirty="0">
                <a:latin typeface="Microsoft YaHei" charset="-122"/>
                <a:ea typeface="Microsoft YaHei" charset="-122"/>
                <a:cs typeface="Microsoft YaHei" charset="-122"/>
              </a:rPr>
              <a:t>传输层协议。提供面向连接、可靠、有序、字节流 传输服务。</a:t>
            </a:r>
            <a:endParaRPr lang="en-US" altLang="zh-CN" sz="24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a:t>
            </a:r>
            <a:r>
              <a:rPr lang="zh-CN" altLang="en-US" sz="2000" dirty="0">
                <a:latin typeface="微软雅黑" panose="020B0503020204020204" charset="-122"/>
                <a:ea typeface="微软雅黑" panose="020B0503020204020204" charset="-122"/>
                <a:cs typeface="微软雅黑" panose="020B0503020204020204" charset="-122"/>
              </a:rPr>
              <a:t>第一、应用进程</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先建立连接</a:t>
            </a:r>
            <a:r>
              <a:rPr lang="zh-CN" altLang="en-US" sz="2000" dirty="0">
                <a:latin typeface="微软雅黑" panose="020B0503020204020204" charset="-122"/>
                <a:ea typeface="微软雅黑" panose="020B0503020204020204" charset="-122"/>
                <a:cs typeface="微软雅黑" panose="020B0503020204020204" charset="-122"/>
              </a:rPr>
              <a:t>。</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a:t>
            </a:r>
            <a:endParaRPr lang="en-US" altLang="zh-CN" sz="2000" dirty="0">
              <a:latin typeface="Microsoft YaHei" charset="-122"/>
              <a:ea typeface="Microsoft YaHei" charset="-122"/>
              <a:cs typeface="Microsoft YaHei" charset="-122"/>
            </a:endParaRPr>
          </a:p>
        </p:txBody>
      </p:sp>
      <p:grpSp>
        <p:nvGrpSpPr>
          <p:cNvPr id="13" name="组合 12"/>
          <p:cNvGrpSpPr/>
          <p:nvPr/>
        </p:nvGrpSpPr>
        <p:grpSpPr>
          <a:xfrm>
            <a:off x="7885454" y="393622"/>
            <a:ext cx="4374279" cy="1651846"/>
            <a:chOff x="6710810" y="281374"/>
            <a:chExt cx="4269121"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11813603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5" name="文本框 24"/>
          <p:cNvSpPr txBox="1"/>
          <p:nvPr/>
        </p:nvSpPr>
        <p:spPr>
          <a:xfrm>
            <a:off x="614143" y="2350968"/>
            <a:ext cx="10723167" cy="2530886"/>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一、传输控制协议</a:t>
            </a:r>
            <a:r>
              <a:rPr lang="en-US" altLang="zh-CN" sz="2400" dirty="0">
                <a:latin typeface="Microsoft YaHei" charset="-122"/>
                <a:ea typeface="Microsoft YaHei" charset="-122"/>
                <a:cs typeface="Microsoft YaHei" charset="-122"/>
              </a:rPr>
              <a:t>(Transmission Control Protocol ,TCP)</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Internet</a:t>
            </a:r>
            <a:r>
              <a:rPr lang="zh-CN" altLang="en-US" sz="2400" dirty="0">
                <a:latin typeface="Microsoft YaHei" charset="-122"/>
                <a:ea typeface="Microsoft YaHei" charset="-122"/>
                <a:cs typeface="Microsoft YaHei" charset="-122"/>
              </a:rPr>
              <a:t>传输层协议。提供面向连接、可靠、有序、字节流 传输服务。</a:t>
            </a:r>
            <a:endParaRPr lang="en-US" altLang="zh-CN" sz="24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a:t>
            </a:r>
            <a:r>
              <a:rPr lang="zh-CN" altLang="en-US" sz="2000" dirty="0">
                <a:latin typeface="微软雅黑" panose="020B0503020204020204" charset="-122"/>
                <a:ea typeface="微软雅黑" panose="020B0503020204020204" charset="-122"/>
                <a:cs typeface="微软雅黑" panose="020B0503020204020204" charset="-122"/>
              </a:rPr>
              <a:t>第一、应用进程</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先建立连接</a:t>
            </a:r>
            <a:r>
              <a:rPr lang="zh-CN" altLang="en-US" sz="2000" dirty="0">
                <a:latin typeface="微软雅黑" panose="020B0503020204020204" charset="-122"/>
                <a:ea typeface="微软雅黑" panose="020B0503020204020204" charset="-122"/>
                <a:cs typeface="微软雅黑" panose="020B0503020204020204" charset="-122"/>
              </a:rPr>
              <a:t>。</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第二、每一条</a:t>
            </a:r>
            <a:r>
              <a:rPr lang="en-US" altLang="zh-CN" sz="2000" dirty="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连接只有</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两个</a:t>
            </a:r>
            <a:r>
              <a:rPr lang="zh-CN" altLang="en-US" sz="2000" dirty="0">
                <a:latin typeface="微软雅黑" panose="020B0503020204020204" charset="-122"/>
                <a:ea typeface="微软雅黑" panose="020B0503020204020204" charset="-122"/>
                <a:cs typeface="微软雅黑" panose="020B0503020204020204" charset="-122"/>
              </a:rPr>
              <a:t>端点。</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a:t>
            </a:r>
            <a:endParaRPr lang="en-US" altLang="zh-CN" sz="2000" dirty="0">
              <a:latin typeface="Microsoft YaHei" charset="-122"/>
              <a:ea typeface="Microsoft YaHei" charset="-122"/>
              <a:cs typeface="Microsoft YaHei" charset="-122"/>
            </a:endParaRPr>
          </a:p>
        </p:txBody>
      </p:sp>
      <p:grpSp>
        <p:nvGrpSpPr>
          <p:cNvPr id="13" name="组合 12"/>
          <p:cNvGrpSpPr/>
          <p:nvPr/>
        </p:nvGrpSpPr>
        <p:grpSpPr>
          <a:xfrm>
            <a:off x="7885454" y="393622"/>
            <a:ext cx="4374279" cy="1651846"/>
            <a:chOff x="6710810" y="281374"/>
            <a:chExt cx="4269121"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402051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5" name="文本框 24"/>
          <p:cNvSpPr txBox="1"/>
          <p:nvPr/>
        </p:nvSpPr>
        <p:spPr>
          <a:xfrm>
            <a:off x="614143" y="2350968"/>
            <a:ext cx="10723167" cy="2992550"/>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一、传输控制协议</a:t>
            </a:r>
            <a:r>
              <a:rPr lang="en-US" altLang="zh-CN" sz="2400" dirty="0">
                <a:latin typeface="Microsoft YaHei" charset="-122"/>
                <a:ea typeface="Microsoft YaHei" charset="-122"/>
                <a:cs typeface="Microsoft YaHei" charset="-122"/>
              </a:rPr>
              <a:t>(Transmission Control Protocol ,TCP)</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Internet</a:t>
            </a:r>
            <a:r>
              <a:rPr lang="zh-CN" altLang="en-US" sz="2400" dirty="0">
                <a:latin typeface="Microsoft YaHei" charset="-122"/>
                <a:ea typeface="Microsoft YaHei" charset="-122"/>
                <a:cs typeface="Microsoft YaHei" charset="-122"/>
              </a:rPr>
              <a:t>传输层协议。提供面向连接、可靠、有序、字节流 传输服务。</a:t>
            </a:r>
            <a:endParaRPr lang="en-US" altLang="zh-CN" sz="24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a:t>
            </a:r>
            <a:r>
              <a:rPr lang="zh-CN" altLang="en-US" sz="2000" dirty="0">
                <a:latin typeface="微软雅黑" panose="020B0503020204020204" charset="-122"/>
                <a:ea typeface="微软雅黑" panose="020B0503020204020204" charset="-122"/>
                <a:cs typeface="微软雅黑" panose="020B0503020204020204" charset="-122"/>
              </a:rPr>
              <a:t>第一、应用进程</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先建立连接</a:t>
            </a:r>
            <a:r>
              <a:rPr lang="zh-CN" altLang="en-US" sz="2000" dirty="0">
                <a:latin typeface="微软雅黑" panose="020B0503020204020204" charset="-122"/>
                <a:ea typeface="微软雅黑" panose="020B0503020204020204" charset="-122"/>
                <a:cs typeface="微软雅黑" panose="020B0503020204020204" charset="-122"/>
              </a:rPr>
              <a:t>。</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第二、每一条</a:t>
            </a:r>
            <a:r>
              <a:rPr lang="en-US" altLang="zh-CN" sz="2000" dirty="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连接只有</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两个</a:t>
            </a:r>
            <a:r>
              <a:rPr lang="zh-CN" altLang="en-US" sz="2000" dirty="0">
                <a:latin typeface="微软雅黑" panose="020B0503020204020204" charset="-122"/>
                <a:ea typeface="微软雅黑" panose="020B0503020204020204" charset="-122"/>
                <a:cs typeface="微软雅黑" panose="020B0503020204020204" charset="-122"/>
              </a:rPr>
              <a:t>端点。</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第三、</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可靠交付</a:t>
            </a:r>
            <a:r>
              <a:rPr lang="zh-CN" altLang="en-US" sz="2000" dirty="0">
                <a:latin typeface="微软雅黑" panose="020B0503020204020204" charset="-122"/>
                <a:ea typeface="微软雅黑" panose="020B0503020204020204" charset="-122"/>
                <a:cs typeface="微软雅黑" panose="020B0503020204020204" charset="-122"/>
              </a:rPr>
              <a:t>：无差错，不丢失，不重复，按序到达</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a:t>
            </a:r>
            <a:endParaRPr lang="en-US" altLang="zh-CN" sz="2000" dirty="0">
              <a:latin typeface="Microsoft YaHei" charset="-122"/>
              <a:ea typeface="Microsoft YaHei" charset="-122"/>
              <a:cs typeface="Microsoft YaHei" charset="-122"/>
            </a:endParaRPr>
          </a:p>
        </p:txBody>
      </p:sp>
      <p:grpSp>
        <p:nvGrpSpPr>
          <p:cNvPr id="13" name="组合 12"/>
          <p:cNvGrpSpPr/>
          <p:nvPr/>
        </p:nvGrpSpPr>
        <p:grpSpPr>
          <a:xfrm>
            <a:off x="7885454" y="393622"/>
            <a:ext cx="4374279" cy="1651846"/>
            <a:chOff x="6710810" y="281374"/>
            <a:chExt cx="4269121"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1913471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5" name="文本框 24"/>
          <p:cNvSpPr txBox="1"/>
          <p:nvPr/>
        </p:nvSpPr>
        <p:spPr>
          <a:xfrm>
            <a:off x="614143" y="2350968"/>
            <a:ext cx="10723167" cy="3454215"/>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一、传输控制协议</a:t>
            </a:r>
            <a:r>
              <a:rPr lang="en-US" altLang="zh-CN" sz="2400" dirty="0">
                <a:latin typeface="Microsoft YaHei" charset="-122"/>
                <a:ea typeface="Microsoft YaHei" charset="-122"/>
                <a:cs typeface="Microsoft YaHei" charset="-122"/>
              </a:rPr>
              <a:t>(Transmission Control Protocol ,TCP)</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Internet</a:t>
            </a:r>
            <a:r>
              <a:rPr lang="zh-CN" altLang="en-US" sz="2400" dirty="0">
                <a:latin typeface="Microsoft YaHei" charset="-122"/>
                <a:ea typeface="Microsoft YaHei" charset="-122"/>
                <a:cs typeface="Microsoft YaHei" charset="-122"/>
              </a:rPr>
              <a:t>传输层协议。提供面向连接、可靠、有序、字节流 传输服务。</a:t>
            </a:r>
            <a:endParaRPr lang="en-US" altLang="zh-CN" sz="24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a:t>
            </a:r>
            <a:r>
              <a:rPr lang="zh-CN" altLang="en-US" sz="2000" dirty="0">
                <a:latin typeface="微软雅黑" panose="020B0503020204020204" charset="-122"/>
                <a:ea typeface="微软雅黑" panose="020B0503020204020204" charset="-122"/>
                <a:cs typeface="微软雅黑" panose="020B0503020204020204" charset="-122"/>
              </a:rPr>
              <a:t>第一、应用进程</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先建立连接</a:t>
            </a:r>
            <a:r>
              <a:rPr lang="zh-CN" altLang="en-US" sz="2000" dirty="0">
                <a:latin typeface="微软雅黑" panose="020B0503020204020204" charset="-122"/>
                <a:ea typeface="微软雅黑" panose="020B0503020204020204" charset="-122"/>
                <a:cs typeface="微软雅黑" panose="020B0503020204020204" charset="-122"/>
              </a:rPr>
              <a:t>。</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第二、每一条</a:t>
            </a:r>
            <a:r>
              <a:rPr lang="en-US" altLang="zh-CN" sz="2000" dirty="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连接只有</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两个</a:t>
            </a:r>
            <a:r>
              <a:rPr lang="zh-CN" altLang="en-US" sz="2000" dirty="0">
                <a:latin typeface="微软雅黑" panose="020B0503020204020204" charset="-122"/>
                <a:ea typeface="微软雅黑" panose="020B0503020204020204" charset="-122"/>
                <a:cs typeface="微软雅黑" panose="020B0503020204020204" charset="-122"/>
              </a:rPr>
              <a:t>端点。</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第三、</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可靠交付</a:t>
            </a:r>
            <a:r>
              <a:rPr lang="zh-CN" altLang="en-US" sz="2000" dirty="0">
                <a:latin typeface="微软雅黑" panose="020B0503020204020204" charset="-122"/>
                <a:ea typeface="微软雅黑" panose="020B0503020204020204" charset="-122"/>
                <a:cs typeface="微软雅黑" panose="020B0503020204020204" charset="-122"/>
              </a:rPr>
              <a:t>：无差错，不丢失，不重复，按序到达</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第四、</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全双工</a:t>
            </a:r>
            <a:r>
              <a:rPr lang="zh-CN" altLang="en-US" sz="2000" dirty="0">
                <a:latin typeface="微软雅黑" panose="020B0503020204020204" charset="-122"/>
                <a:ea typeface="微软雅黑" panose="020B0503020204020204" charset="-122"/>
                <a:cs typeface="微软雅黑" panose="020B0503020204020204" charset="-122"/>
              </a:rPr>
              <a:t>通信。</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a:t>
            </a:r>
            <a:endParaRPr lang="en-US" altLang="zh-CN" sz="2000" dirty="0">
              <a:latin typeface="Microsoft YaHei" charset="-122"/>
              <a:ea typeface="Microsoft YaHei" charset="-122"/>
              <a:cs typeface="Microsoft YaHei" charset="-122"/>
            </a:endParaRPr>
          </a:p>
        </p:txBody>
      </p:sp>
      <p:grpSp>
        <p:nvGrpSpPr>
          <p:cNvPr id="13" name="组合 12"/>
          <p:cNvGrpSpPr/>
          <p:nvPr/>
        </p:nvGrpSpPr>
        <p:grpSpPr>
          <a:xfrm>
            <a:off x="7885454" y="393622"/>
            <a:ext cx="4374279" cy="1651846"/>
            <a:chOff x="6710810" y="281374"/>
            <a:chExt cx="4269121"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3681328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5" name="文本框 24"/>
          <p:cNvSpPr txBox="1"/>
          <p:nvPr/>
        </p:nvSpPr>
        <p:spPr>
          <a:xfrm>
            <a:off x="614143" y="2350968"/>
            <a:ext cx="10723167" cy="3970318"/>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一、传输控制协议</a:t>
            </a:r>
            <a:r>
              <a:rPr lang="en-US" altLang="zh-CN" sz="2400" dirty="0">
                <a:latin typeface="Microsoft YaHei" charset="-122"/>
                <a:ea typeface="Microsoft YaHei" charset="-122"/>
                <a:cs typeface="Microsoft YaHei" charset="-122"/>
              </a:rPr>
              <a:t>(Transmission Control Protocol ,TCP)</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Internet</a:t>
            </a:r>
            <a:r>
              <a:rPr lang="zh-CN" altLang="en-US" sz="2400" dirty="0">
                <a:latin typeface="Microsoft YaHei" charset="-122"/>
                <a:ea typeface="Microsoft YaHei" charset="-122"/>
                <a:cs typeface="Microsoft YaHei" charset="-122"/>
              </a:rPr>
              <a:t>传输层协议。提供面向连接、可靠、有序、字节流 传输服务。</a:t>
            </a:r>
            <a:endParaRPr lang="en-US" altLang="zh-CN" sz="24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a:t>
            </a:r>
            <a:r>
              <a:rPr lang="zh-CN" altLang="en-US" sz="2000" dirty="0">
                <a:latin typeface="微软雅黑" panose="020B0503020204020204" charset="-122"/>
                <a:ea typeface="微软雅黑" panose="020B0503020204020204" charset="-122"/>
                <a:cs typeface="微软雅黑" panose="020B0503020204020204" charset="-122"/>
              </a:rPr>
              <a:t>第一、应用进程</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先建立连接</a:t>
            </a:r>
            <a:r>
              <a:rPr lang="zh-CN" altLang="en-US" sz="2000" dirty="0">
                <a:latin typeface="微软雅黑" panose="020B0503020204020204" charset="-122"/>
                <a:ea typeface="微软雅黑" panose="020B0503020204020204" charset="-122"/>
                <a:cs typeface="微软雅黑" panose="020B0503020204020204" charset="-122"/>
              </a:rPr>
              <a:t>。</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第二、每一条</a:t>
            </a:r>
            <a:r>
              <a:rPr lang="en-US" altLang="zh-CN" sz="2000" dirty="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连接只有</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两个</a:t>
            </a:r>
            <a:r>
              <a:rPr lang="zh-CN" altLang="en-US" sz="2000" dirty="0">
                <a:latin typeface="微软雅黑" panose="020B0503020204020204" charset="-122"/>
                <a:ea typeface="微软雅黑" panose="020B0503020204020204" charset="-122"/>
                <a:cs typeface="微软雅黑" panose="020B0503020204020204" charset="-122"/>
              </a:rPr>
              <a:t>端点。</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第三、</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可靠交付</a:t>
            </a:r>
            <a:r>
              <a:rPr lang="zh-CN" altLang="en-US" sz="2000" dirty="0">
                <a:latin typeface="微软雅黑" panose="020B0503020204020204" charset="-122"/>
                <a:ea typeface="微软雅黑" panose="020B0503020204020204" charset="-122"/>
                <a:cs typeface="微软雅黑" panose="020B0503020204020204" charset="-122"/>
              </a:rPr>
              <a:t>：无差错，不丢失，不重复，按序到达</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第四、</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全双工</a:t>
            </a:r>
            <a:r>
              <a:rPr lang="zh-CN" altLang="en-US" sz="2000" dirty="0">
                <a:latin typeface="微软雅黑" panose="020B0503020204020204" charset="-122"/>
                <a:ea typeface="微软雅黑" panose="020B0503020204020204" charset="-122"/>
                <a:cs typeface="微软雅黑" panose="020B0503020204020204" charset="-122"/>
              </a:rPr>
              <a:t>通信。</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第五、面向</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字节流</a:t>
            </a:r>
            <a:r>
              <a:rPr lang="zh-CN" altLang="en-US" sz="2000" dirty="0">
                <a:latin typeface="微软雅黑" panose="020B0503020204020204" charset="-122"/>
                <a:ea typeface="微软雅黑" panose="020B0503020204020204" charset="-122"/>
                <a:cs typeface="微软雅黑" panose="020B0503020204020204" charset="-122"/>
              </a:rPr>
              <a:t>。</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流：字节序列。应用程序和</a:t>
            </a:r>
            <a:r>
              <a:rPr lang="en-US" altLang="zh-CN" sz="2000" dirty="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的交互是一个个数据块，</a:t>
            </a:r>
            <a:r>
              <a:rPr lang="en-US" altLang="zh-CN" sz="2000" dirty="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把他们看做是无结构字节流。</a:t>
            </a:r>
            <a:endParaRPr lang="en-US" altLang="zh-CN" sz="2000" dirty="0">
              <a:latin typeface="Microsoft YaHei" charset="-122"/>
              <a:ea typeface="Microsoft YaHei" charset="-122"/>
              <a:cs typeface="Microsoft YaHei" charset="-122"/>
            </a:endParaRPr>
          </a:p>
        </p:txBody>
      </p:sp>
      <p:grpSp>
        <p:nvGrpSpPr>
          <p:cNvPr id="13" name="组合 12"/>
          <p:cNvGrpSpPr/>
          <p:nvPr/>
        </p:nvGrpSpPr>
        <p:grpSpPr>
          <a:xfrm>
            <a:off x="7885454" y="393622"/>
            <a:ext cx="4374279" cy="1651846"/>
            <a:chOff x="6710810" y="281374"/>
            <a:chExt cx="4269121"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36186756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p:nvGrpSpPr>
        <p:grpSpPr>
          <a:xfrm>
            <a:off x="7766756" y="393621"/>
            <a:ext cx="4470399" cy="1735745"/>
            <a:chOff x="6710810" y="281374"/>
            <a:chExt cx="4269121"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 name="圆角矩形 1"/>
          <p:cNvSpPr/>
          <p:nvPr/>
        </p:nvSpPr>
        <p:spPr>
          <a:xfrm>
            <a:off x="1058779" y="2744720"/>
            <a:ext cx="3031958" cy="504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a:latin typeface="Microsoft YaHei" charset="-122"/>
                <a:ea typeface="Microsoft YaHei" charset="-122"/>
                <a:cs typeface="Microsoft YaHei" charset="-122"/>
              </a:rPr>
              <a:t>应用层：报文</a:t>
            </a:r>
          </a:p>
        </p:txBody>
      </p:sp>
      <p:sp>
        <p:nvSpPr>
          <p:cNvPr id="21" name="圆角矩形 20"/>
          <p:cNvSpPr/>
          <p:nvPr/>
        </p:nvSpPr>
        <p:spPr>
          <a:xfrm>
            <a:off x="1058779" y="4868189"/>
            <a:ext cx="3031958" cy="5042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latin typeface="Microsoft YaHei" charset="-122"/>
                <a:ea typeface="Microsoft YaHei" charset="-122"/>
                <a:cs typeface="Microsoft YaHei" charset="-122"/>
              </a:rPr>
              <a:t>传输层：</a:t>
            </a:r>
            <a:r>
              <a:rPr kumimoji="1" lang="en-US" altLang="zh-CN" sz="2400" dirty="0">
                <a:latin typeface="Microsoft YaHei" charset="-122"/>
                <a:ea typeface="Microsoft YaHei" charset="-122"/>
                <a:cs typeface="Microsoft YaHei" charset="-122"/>
              </a:rPr>
              <a:t>TCP</a:t>
            </a:r>
            <a:r>
              <a:rPr kumimoji="1" lang="zh-CN" altLang="en-US" sz="2400" dirty="0">
                <a:latin typeface="Microsoft YaHei" charset="-122"/>
                <a:ea typeface="Microsoft YaHei" charset="-122"/>
                <a:cs typeface="Microsoft YaHei" charset="-122"/>
              </a:rPr>
              <a:t>报文段</a:t>
            </a:r>
          </a:p>
        </p:txBody>
      </p:sp>
      <p:cxnSp>
        <p:nvCxnSpPr>
          <p:cNvPr id="6" name="直线箭头连接符 5"/>
          <p:cNvCxnSpPr>
            <a:stCxn id="2" idx="2"/>
            <a:endCxn id="21" idx="0"/>
          </p:cNvCxnSpPr>
          <p:nvPr/>
        </p:nvCxnSpPr>
        <p:spPr>
          <a:xfrm>
            <a:off x="2574758" y="3248980"/>
            <a:ext cx="0" cy="16192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238752" y="3458419"/>
            <a:ext cx="7617890" cy="1200329"/>
          </a:xfrm>
          <a:prstGeom prst="rect">
            <a:avLst/>
          </a:prstGeom>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最大报文段长度（</a:t>
            </a:r>
            <a:r>
              <a:rPr lang="en-US" altLang="zh-CN" sz="2400" dirty="0">
                <a:latin typeface="微软雅黑" panose="020B0503020204020204" charset="-122"/>
                <a:ea typeface="微软雅黑" panose="020B0503020204020204" charset="-122"/>
                <a:cs typeface="微软雅黑" panose="020B0503020204020204" charset="-122"/>
              </a:rPr>
              <a:t>Maximum Segment Size</a:t>
            </a: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MSS</a:t>
            </a:r>
            <a:r>
              <a:rPr lang="zh-CN" altLang="en-US" sz="2400" dirty="0">
                <a:latin typeface="微软雅黑" panose="020B0503020204020204" charset="-122"/>
                <a:ea typeface="微软雅黑" panose="020B0503020204020204" charset="-122"/>
                <a:cs typeface="微软雅黑" panose="020B0503020204020204" charset="-122"/>
              </a:rPr>
              <a:t>）：报文段中封装的</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应用层数据</a:t>
            </a:r>
            <a:r>
              <a:rPr lang="zh-CN" altLang="en-US" sz="2400" dirty="0">
                <a:latin typeface="微软雅黑" panose="020B0503020204020204" charset="-122"/>
                <a:ea typeface="微软雅黑" panose="020B0503020204020204" charset="-122"/>
                <a:cs typeface="微软雅黑" panose="020B0503020204020204" charset="-122"/>
              </a:rPr>
              <a:t>的最大长度。</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22"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p:nvGrpSpPr>
        <p:grpSpPr>
          <a:xfrm>
            <a:off x="7885454" y="393622"/>
            <a:ext cx="4374279" cy="1651846"/>
            <a:chOff x="6710810" y="281374"/>
            <a:chExt cx="4269121"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6" name="文本框 5"/>
          <p:cNvSpPr txBox="1"/>
          <p:nvPr/>
        </p:nvSpPr>
        <p:spPr>
          <a:xfrm>
            <a:off x="1909313" y="6377654"/>
            <a:ext cx="126396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发送方</a:t>
            </a:r>
          </a:p>
        </p:txBody>
      </p:sp>
      <p:graphicFrame>
        <p:nvGraphicFramePr>
          <p:cNvPr id="2" name="表格 1"/>
          <p:cNvGraphicFramePr>
            <a:graphicFrameLocks noGrp="1"/>
          </p:cNvGraphicFramePr>
          <p:nvPr>
            <p:extLst>
              <p:ext uri="{D42A27DB-BD31-4B8C-83A1-F6EECF244321}">
                <p14:modId xmlns:p14="http://schemas.microsoft.com/office/powerpoint/2010/main" val="87642627"/>
              </p:ext>
            </p:extLst>
          </p:nvPr>
        </p:nvGraphicFramePr>
        <p:xfrm>
          <a:off x="1509042" y="2047880"/>
          <a:ext cx="3020472" cy="1978916"/>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algn="ctr">
                        <a:lnSpc>
                          <a:spcPct val="150000"/>
                        </a:lnSpc>
                      </a:pPr>
                      <a:r>
                        <a:rPr lang="en-US" altLang="zh-CN" sz="2000" dirty="0">
                          <a:latin typeface="Microsoft YaHei" charset="-122"/>
                          <a:ea typeface="Microsoft YaHei" charset="-122"/>
                          <a:cs typeface="Microsoft YaHei" charset="-122"/>
                        </a:rPr>
                        <a:t>6</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5</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4</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3</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2</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r h="396758">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9</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7</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17</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13</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19</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bl>
          </a:graphicData>
        </a:graphic>
      </p:graphicFrame>
      <p:sp>
        <p:nvSpPr>
          <p:cNvPr id="22" name="文本框 21"/>
          <p:cNvSpPr txBox="1"/>
          <p:nvPr/>
        </p:nvSpPr>
        <p:spPr>
          <a:xfrm>
            <a:off x="735180" y="2918190"/>
            <a:ext cx="768937" cy="400110"/>
          </a:xfrm>
          <a:prstGeom prst="rect">
            <a:avLst/>
          </a:prstGeom>
          <a:noFill/>
        </p:spPr>
        <p:txBody>
          <a:bodyPr wrap="square" rtlCol="0">
            <a:spAutoFit/>
          </a:bodyPr>
          <a:lstStyle/>
          <a:p>
            <a:r>
              <a:rPr kumimoji="1" lang="zh-CN" altLang="en-US" sz="2000">
                <a:latin typeface="+mn-ea"/>
              </a:rPr>
              <a:t>文件</a:t>
            </a:r>
          </a:p>
        </p:txBody>
      </p:sp>
      <p:graphicFrame>
        <p:nvGraphicFramePr>
          <p:cNvPr id="7" name="表格 6"/>
          <p:cNvGraphicFramePr>
            <a:graphicFrameLocks noGrp="1"/>
          </p:cNvGraphicFramePr>
          <p:nvPr>
            <p:extLst>
              <p:ext uri="{D42A27DB-BD31-4B8C-83A1-F6EECF244321}">
                <p14:modId xmlns:p14="http://schemas.microsoft.com/office/powerpoint/2010/main" val="1070302230"/>
              </p:ext>
            </p:extLst>
          </p:nvPr>
        </p:nvGraphicFramePr>
        <p:xfrm>
          <a:off x="1509042" y="4748534"/>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23" name="文本框 22"/>
          <p:cNvSpPr txBox="1"/>
          <p:nvPr/>
        </p:nvSpPr>
        <p:spPr>
          <a:xfrm>
            <a:off x="286001" y="4796731"/>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8" name="矩形 7"/>
          <p:cNvSpPr/>
          <p:nvPr/>
        </p:nvSpPr>
        <p:spPr>
          <a:xfrm>
            <a:off x="286001" y="1936263"/>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26" name="表格 25"/>
          <p:cNvGraphicFramePr>
            <a:graphicFrameLocks noGrp="1"/>
          </p:cNvGraphicFramePr>
          <p:nvPr>
            <p:extLst>
              <p:ext uri="{D42A27DB-BD31-4B8C-83A1-F6EECF244321}">
                <p14:modId xmlns:p14="http://schemas.microsoft.com/office/powerpoint/2010/main" val="341250821"/>
              </p:ext>
            </p:extLst>
          </p:nvPr>
        </p:nvGraphicFramePr>
        <p:xfrm>
          <a:off x="8014116" y="4783592"/>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27" name="文本框 26"/>
          <p:cNvSpPr txBox="1"/>
          <p:nvPr/>
        </p:nvSpPr>
        <p:spPr>
          <a:xfrm>
            <a:off x="6791075" y="4831789"/>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28" name="矩形 27"/>
          <p:cNvSpPr/>
          <p:nvPr/>
        </p:nvSpPr>
        <p:spPr>
          <a:xfrm>
            <a:off x="6791075" y="1971321"/>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p:cNvSpPr txBox="1"/>
          <p:nvPr/>
        </p:nvSpPr>
        <p:spPr>
          <a:xfrm>
            <a:off x="8759906" y="6377654"/>
            <a:ext cx="126396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接收方</a:t>
            </a:r>
          </a:p>
        </p:txBody>
      </p:sp>
      <p:cxnSp>
        <p:nvCxnSpPr>
          <p:cNvPr id="34" name="直线连接符 33"/>
          <p:cNvCxnSpPr>
            <a:stCxn id="8" idx="2"/>
          </p:cNvCxnSpPr>
          <p:nvPr/>
        </p:nvCxnSpPr>
        <p:spPr>
          <a:xfrm flipH="1">
            <a:off x="2550695" y="5406189"/>
            <a:ext cx="6643" cy="673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endCxn id="28" idx="2"/>
          </p:cNvCxnSpPr>
          <p:nvPr/>
        </p:nvCxnSpPr>
        <p:spPr>
          <a:xfrm flipH="1" flipV="1">
            <a:off x="9062412" y="5441246"/>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直线连接符 47"/>
          <p:cNvCxnSpPr/>
          <p:nvPr/>
        </p:nvCxnSpPr>
        <p:spPr>
          <a:xfrm>
            <a:off x="2557338" y="6079958"/>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605819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p:nvGrpSpPr>
        <p:grpSpPr>
          <a:xfrm>
            <a:off x="7885454" y="393622"/>
            <a:ext cx="4374279" cy="1651846"/>
            <a:chOff x="6710810" y="281374"/>
            <a:chExt cx="4269121"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6" name="文本框 5"/>
          <p:cNvSpPr txBox="1"/>
          <p:nvPr/>
        </p:nvSpPr>
        <p:spPr>
          <a:xfrm>
            <a:off x="1909313" y="6377654"/>
            <a:ext cx="126396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发送方</a:t>
            </a:r>
          </a:p>
        </p:txBody>
      </p:sp>
      <p:graphicFrame>
        <p:nvGraphicFramePr>
          <p:cNvPr id="2" name="表格 1"/>
          <p:cNvGraphicFramePr>
            <a:graphicFrameLocks noGrp="1"/>
          </p:cNvGraphicFramePr>
          <p:nvPr>
            <p:extLst>
              <p:ext uri="{D42A27DB-BD31-4B8C-83A1-F6EECF244321}">
                <p14:modId xmlns:p14="http://schemas.microsoft.com/office/powerpoint/2010/main" val="87642627"/>
              </p:ext>
            </p:extLst>
          </p:nvPr>
        </p:nvGraphicFramePr>
        <p:xfrm>
          <a:off x="1509042" y="2047880"/>
          <a:ext cx="3020472" cy="1978916"/>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algn="ctr">
                        <a:lnSpc>
                          <a:spcPct val="150000"/>
                        </a:lnSpc>
                      </a:pPr>
                      <a:r>
                        <a:rPr lang="en-US" altLang="zh-CN" sz="2000" dirty="0">
                          <a:latin typeface="Microsoft YaHei" charset="-122"/>
                          <a:ea typeface="Microsoft YaHei" charset="-122"/>
                          <a:cs typeface="Microsoft YaHei" charset="-122"/>
                        </a:rPr>
                        <a:t>6</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5</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4</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3</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2</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r h="396758">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9</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7</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17</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13</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19</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bl>
          </a:graphicData>
        </a:graphic>
      </p:graphicFrame>
      <p:sp>
        <p:nvSpPr>
          <p:cNvPr id="22" name="文本框 21"/>
          <p:cNvSpPr txBox="1"/>
          <p:nvPr/>
        </p:nvSpPr>
        <p:spPr>
          <a:xfrm>
            <a:off x="735180" y="2918190"/>
            <a:ext cx="768937" cy="400110"/>
          </a:xfrm>
          <a:prstGeom prst="rect">
            <a:avLst/>
          </a:prstGeom>
          <a:noFill/>
        </p:spPr>
        <p:txBody>
          <a:bodyPr wrap="square" rtlCol="0">
            <a:spAutoFit/>
          </a:bodyPr>
          <a:lstStyle/>
          <a:p>
            <a:r>
              <a:rPr kumimoji="1" lang="zh-CN" altLang="en-US" sz="2000">
                <a:latin typeface="+mn-ea"/>
              </a:rPr>
              <a:t>文件</a:t>
            </a:r>
          </a:p>
        </p:txBody>
      </p:sp>
      <p:graphicFrame>
        <p:nvGraphicFramePr>
          <p:cNvPr id="7" name="表格 6"/>
          <p:cNvGraphicFramePr>
            <a:graphicFrameLocks noGrp="1"/>
          </p:cNvGraphicFramePr>
          <p:nvPr>
            <p:extLst>
              <p:ext uri="{D42A27DB-BD31-4B8C-83A1-F6EECF244321}">
                <p14:modId xmlns:p14="http://schemas.microsoft.com/office/powerpoint/2010/main" val="935589172"/>
              </p:ext>
            </p:extLst>
          </p:nvPr>
        </p:nvGraphicFramePr>
        <p:xfrm>
          <a:off x="1509042" y="4748534"/>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23" name="文本框 22"/>
          <p:cNvSpPr txBox="1"/>
          <p:nvPr/>
        </p:nvSpPr>
        <p:spPr>
          <a:xfrm>
            <a:off x="286001" y="4796731"/>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8" name="矩形 7"/>
          <p:cNvSpPr/>
          <p:nvPr/>
        </p:nvSpPr>
        <p:spPr>
          <a:xfrm>
            <a:off x="286001" y="1936263"/>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26" name="表格 25"/>
          <p:cNvGraphicFramePr>
            <a:graphicFrameLocks noGrp="1"/>
          </p:cNvGraphicFramePr>
          <p:nvPr>
            <p:extLst>
              <p:ext uri="{D42A27DB-BD31-4B8C-83A1-F6EECF244321}">
                <p14:modId xmlns:p14="http://schemas.microsoft.com/office/powerpoint/2010/main" val="341250821"/>
              </p:ext>
            </p:extLst>
          </p:nvPr>
        </p:nvGraphicFramePr>
        <p:xfrm>
          <a:off x="8014116" y="4783592"/>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27" name="文本框 26"/>
          <p:cNvSpPr txBox="1"/>
          <p:nvPr/>
        </p:nvSpPr>
        <p:spPr>
          <a:xfrm>
            <a:off x="6791075" y="4831789"/>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28" name="矩形 27"/>
          <p:cNvSpPr/>
          <p:nvPr/>
        </p:nvSpPr>
        <p:spPr>
          <a:xfrm>
            <a:off x="6791075" y="1971321"/>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p:cNvSpPr txBox="1"/>
          <p:nvPr/>
        </p:nvSpPr>
        <p:spPr>
          <a:xfrm>
            <a:off x="8759906" y="6377654"/>
            <a:ext cx="126396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接收方</a:t>
            </a:r>
          </a:p>
        </p:txBody>
      </p:sp>
      <p:cxnSp>
        <p:nvCxnSpPr>
          <p:cNvPr id="34" name="直线连接符 33"/>
          <p:cNvCxnSpPr>
            <a:stCxn id="8" idx="2"/>
          </p:cNvCxnSpPr>
          <p:nvPr/>
        </p:nvCxnSpPr>
        <p:spPr>
          <a:xfrm flipH="1">
            <a:off x="2550695" y="5406189"/>
            <a:ext cx="6643" cy="673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endCxn id="28" idx="2"/>
          </p:cNvCxnSpPr>
          <p:nvPr/>
        </p:nvCxnSpPr>
        <p:spPr>
          <a:xfrm flipH="1" flipV="1">
            <a:off x="9062412" y="5441246"/>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直线连接符 47"/>
          <p:cNvCxnSpPr/>
          <p:nvPr/>
        </p:nvCxnSpPr>
        <p:spPr>
          <a:xfrm>
            <a:off x="2557338" y="6079958"/>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21405830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p:nvGrpSpPr>
        <p:grpSpPr>
          <a:xfrm>
            <a:off x="7885454" y="393622"/>
            <a:ext cx="4374279" cy="1651846"/>
            <a:chOff x="6710810" y="281374"/>
            <a:chExt cx="4269121"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6" name="文本框 5"/>
          <p:cNvSpPr txBox="1"/>
          <p:nvPr/>
        </p:nvSpPr>
        <p:spPr>
          <a:xfrm>
            <a:off x="1909313" y="6377654"/>
            <a:ext cx="126396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发送方</a:t>
            </a:r>
          </a:p>
        </p:txBody>
      </p:sp>
      <p:graphicFrame>
        <p:nvGraphicFramePr>
          <p:cNvPr id="2" name="表格 1"/>
          <p:cNvGraphicFramePr>
            <a:graphicFrameLocks noGrp="1"/>
          </p:cNvGraphicFramePr>
          <p:nvPr>
            <p:extLst>
              <p:ext uri="{D42A27DB-BD31-4B8C-83A1-F6EECF244321}">
                <p14:modId xmlns:p14="http://schemas.microsoft.com/office/powerpoint/2010/main" val="87642627"/>
              </p:ext>
            </p:extLst>
          </p:nvPr>
        </p:nvGraphicFramePr>
        <p:xfrm>
          <a:off x="1509042" y="2047880"/>
          <a:ext cx="3020472" cy="1978916"/>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algn="ctr">
                        <a:lnSpc>
                          <a:spcPct val="150000"/>
                        </a:lnSpc>
                      </a:pPr>
                      <a:r>
                        <a:rPr lang="en-US" altLang="zh-CN" sz="2000" dirty="0">
                          <a:latin typeface="Microsoft YaHei" charset="-122"/>
                          <a:ea typeface="Microsoft YaHei" charset="-122"/>
                          <a:cs typeface="Microsoft YaHei" charset="-122"/>
                        </a:rPr>
                        <a:t>6</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5</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4</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3</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2</a:t>
                      </a:r>
                      <a:endParaRPr lang="zh-CN" altLang="en-US" sz="2000" dirty="0">
                        <a:latin typeface="Microsoft YaHei" charset="-122"/>
                        <a:ea typeface="Microsoft YaHei" charset="-122"/>
                        <a:cs typeface="Microsoft YaHei" charset="-122"/>
                      </a:endParaRPr>
                    </a:p>
                  </a:txBody>
                  <a:tcPr/>
                </a:tc>
                <a:tc>
                  <a:txBody>
                    <a:bodyPr/>
                    <a:lstStyle/>
                    <a:p>
                      <a:pPr algn="ctr">
                        <a:lnSpc>
                          <a:spcPct val="150000"/>
                        </a:lnSpc>
                      </a:pPr>
                      <a:r>
                        <a:rPr lang="en-US" altLang="zh-CN" sz="2000" dirty="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r h="396758">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9</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7</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18</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17</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13</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422870">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21</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a:solidFill>
                            <a:schemeClr val="tx1"/>
                          </a:solidFill>
                          <a:latin typeface="Microsoft YaHei" charset="-122"/>
                          <a:ea typeface="Microsoft YaHei" charset="-122"/>
                          <a:cs typeface="Microsoft YaHei" charset="-122"/>
                        </a:rPr>
                        <a:t>20</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19</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bl>
          </a:graphicData>
        </a:graphic>
      </p:graphicFrame>
      <p:sp>
        <p:nvSpPr>
          <p:cNvPr id="22" name="文本框 21"/>
          <p:cNvSpPr txBox="1"/>
          <p:nvPr/>
        </p:nvSpPr>
        <p:spPr>
          <a:xfrm>
            <a:off x="735180" y="2918190"/>
            <a:ext cx="768937" cy="400110"/>
          </a:xfrm>
          <a:prstGeom prst="rect">
            <a:avLst/>
          </a:prstGeom>
          <a:noFill/>
        </p:spPr>
        <p:txBody>
          <a:bodyPr wrap="square" rtlCol="0">
            <a:spAutoFit/>
          </a:bodyPr>
          <a:lstStyle/>
          <a:p>
            <a:r>
              <a:rPr kumimoji="1" lang="zh-CN" altLang="en-US" sz="2000">
                <a:latin typeface="+mn-ea"/>
              </a:rPr>
              <a:t>文件</a:t>
            </a:r>
          </a:p>
        </p:txBody>
      </p:sp>
      <p:graphicFrame>
        <p:nvGraphicFramePr>
          <p:cNvPr id="7" name="表格 6"/>
          <p:cNvGraphicFramePr>
            <a:graphicFrameLocks noGrp="1"/>
          </p:cNvGraphicFramePr>
          <p:nvPr>
            <p:extLst>
              <p:ext uri="{D42A27DB-BD31-4B8C-83A1-F6EECF244321}">
                <p14:modId xmlns:p14="http://schemas.microsoft.com/office/powerpoint/2010/main" val="935589172"/>
              </p:ext>
            </p:extLst>
          </p:nvPr>
        </p:nvGraphicFramePr>
        <p:xfrm>
          <a:off x="1509042" y="4748534"/>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6</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5</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4</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3</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2</a:t>
                      </a: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2000" kern="1200" dirty="0">
                          <a:solidFill>
                            <a:schemeClr val="tx1"/>
                          </a:solidFill>
                          <a:latin typeface="Microsoft YaHei" charset="-122"/>
                          <a:ea typeface="Microsoft YaHei" charset="-122"/>
                          <a:cs typeface="Microsoft YaHei" charset="-122"/>
                        </a:rPr>
                        <a:t>1</a:t>
                      </a: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23" name="文本框 22"/>
          <p:cNvSpPr txBox="1"/>
          <p:nvPr/>
        </p:nvSpPr>
        <p:spPr>
          <a:xfrm>
            <a:off x="286001" y="4796731"/>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8" name="矩形 7"/>
          <p:cNvSpPr/>
          <p:nvPr/>
        </p:nvSpPr>
        <p:spPr>
          <a:xfrm>
            <a:off x="286001" y="1936263"/>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26" name="表格 25"/>
          <p:cNvGraphicFramePr>
            <a:graphicFrameLocks noGrp="1"/>
          </p:cNvGraphicFramePr>
          <p:nvPr>
            <p:extLst>
              <p:ext uri="{D42A27DB-BD31-4B8C-83A1-F6EECF244321}">
                <p14:modId xmlns:p14="http://schemas.microsoft.com/office/powerpoint/2010/main" val="341250821"/>
              </p:ext>
            </p:extLst>
          </p:nvPr>
        </p:nvGraphicFramePr>
        <p:xfrm>
          <a:off x="8014116" y="4783592"/>
          <a:ext cx="3020472" cy="494729"/>
        </p:xfrm>
        <a:graphic>
          <a:graphicData uri="http://schemas.openxmlformats.org/drawingml/2006/table">
            <a:tbl>
              <a:tblPr firstRow="1" bandRow="1">
                <a:tableStyleId>{5940675A-B579-460E-94D1-54222C63F5DA}</a:tableStyleId>
              </a:tblPr>
              <a:tblGrid>
                <a:gridCol w="503412">
                  <a:extLst>
                    <a:ext uri="{9D8B030D-6E8A-4147-A177-3AD203B41FA5}">
                      <a16:colId xmlns:a16="http://schemas.microsoft.com/office/drawing/2014/main" val="20000"/>
                    </a:ext>
                  </a:extLst>
                </a:gridCol>
                <a:gridCol w="503412">
                  <a:extLst>
                    <a:ext uri="{9D8B030D-6E8A-4147-A177-3AD203B41FA5}">
                      <a16:colId xmlns:a16="http://schemas.microsoft.com/office/drawing/2014/main" val="20001"/>
                    </a:ext>
                  </a:extLst>
                </a:gridCol>
                <a:gridCol w="503412">
                  <a:extLst>
                    <a:ext uri="{9D8B030D-6E8A-4147-A177-3AD203B41FA5}">
                      <a16:colId xmlns:a16="http://schemas.microsoft.com/office/drawing/2014/main" val="20002"/>
                    </a:ext>
                  </a:extLst>
                </a:gridCol>
                <a:gridCol w="503412">
                  <a:extLst>
                    <a:ext uri="{9D8B030D-6E8A-4147-A177-3AD203B41FA5}">
                      <a16:colId xmlns:a16="http://schemas.microsoft.com/office/drawing/2014/main" val="20003"/>
                    </a:ext>
                  </a:extLst>
                </a:gridCol>
                <a:gridCol w="503412">
                  <a:extLst>
                    <a:ext uri="{9D8B030D-6E8A-4147-A177-3AD203B41FA5}">
                      <a16:colId xmlns:a16="http://schemas.microsoft.com/office/drawing/2014/main" val="20004"/>
                    </a:ext>
                  </a:extLst>
                </a:gridCol>
                <a:gridCol w="503412">
                  <a:extLst>
                    <a:ext uri="{9D8B030D-6E8A-4147-A177-3AD203B41FA5}">
                      <a16:colId xmlns:a16="http://schemas.microsoft.com/office/drawing/2014/main" val="20005"/>
                    </a:ext>
                  </a:extLst>
                </a:gridCol>
              </a:tblGrid>
              <a:tr h="422870">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endParaRPr lang="zh-CN" altLang="en-US" sz="2000" kern="120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0"/>
                  </a:ext>
                </a:extLst>
              </a:tr>
            </a:tbl>
          </a:graphicData>
        </a:graphic>
      </p:graphicFrame>
      <p:sp>
        <p:nvSpPr>
          <p:cNvPr id="27" name="文本框 26"/>
          <p:cNvSpPr txBox="1"/>
          <p:nvPr/>
        </p:nvSpPr>
        <p:spPr>
          <a:xfrm>
            <a:off x="6791075" y="4831789"/>
            <a:ext cx="1218116" cy="400110"/>
          </a:xfrm>
          <a:prstGeom prst="rect">
            <a:avLst/>
          </a:prstGeom>
          <a:noFill/>
        </p:spPr>
        <p:txBody>
          <a:bodyPr wrap="square" rtlCol="0">
            <a:spAutoFit/>
          </a:bodyPr>
          <a:lstStyle/>
          <a:p>
            <a:r>
              <a:rPr kumimoji="1" lang="en-US" altLang="zh-CN" sz="2000">
                <a:latin typeface="+mn-ea"/>
              </a:rPr>
              <a:t>TCP</a:t>
            </a:r>
            <a:r>
              <a:rPr kumimoji="1" lang="zh-CN" altLang="en-US" sz="2000" dirty="0">
                <a:latin typeface="+mn-ea"/>
              </a:rPr>
              <a:t>缓存</a:t>
            </a:r>
          </a:p>
        </p:txBody>
      </p:sp>
      <p:sp>
        <p:nvSpPr>
          <p:cNvPr id="28" name="矩形 27"/>
          <p:cNvSpPr/>
          <p:nvPr/>
        </p:nvSpPr>
        <p:spPr>
          <a:xfrm>
            <a:off x="6791075" y="1971321"/>
            <a:ext cx="4542673" cy="3469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p:cNvSpPr txBox="1"/>
          <p:nvPr/>
        </p:nvSpPr>
        <p:spPr>
          <a:xfrm>
            <a:off x="8759906" y="6377654"/>
            <a:ext cx="126396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接收方</a:t>
            </a:r>
          </a:p>
        </p:txBody>
      </p:sp>
      <p:cxnSp>
        <p:nvCxnSpPr>
          <p:cNvPr id="34" name="直线连接符 33"/>
          <p:cNvCxnSpPr>
            <a:stCxn id="8" idx="2"/>
          </p:cNvCxnSpPr>
          <p:nvPr/>
        </p:nvCxnSpPr>
        <p:spPr>
          <a:xfrm flipH="1">
            <a:off x="2550695" y="5406189"/>
            <a:ext cx="6643" cy="673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endCxn id="28" idx="2"/>
          </p:cNvCxnSpPr>
          <p:nvPr/>
        </p:nvCxnSpPr>
        <p:spPr>
          <a:xfrm flipH="1" flipV="1">
            <a:off x="9062412" y="5441246"/>
            <a:ext cx="7200" cy="673200"/>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直线连接符 47"/>
          <p:cNvCxnSpPr/>
          <p:nvPr/>
        </p:nvCxnSpPr>
        <p:spPr>
          <a:xfrm>
            <a:off x="2557338" y="6079958"/>
            <a:ext cx="6512274" cy="3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9" name="表格 48"/>
          <p:cNvGraphicFramePr>
            <a:graphicFrameLocks noGrp="1"/>
          </p:cNvGraphicFramePr>
          <p:nvPr>
            <p:extLst>
              <p:ext uri="{D42A27DB-BD31-4B8C-83A1-F6EECF244321}">
                <p14:modId xmlns:p14="http://schemas.microsoft.com/office/powerpoint/2010/main" val="48661119"/>
              </p:ext>
            </p:extLst>
          </p:nvPr>
        </p:nvGraphicFramePr>
        <p:xfrm>
          <a:off x="3019279" y="5531318"/>
          <a:ext cx="1510236" cy="422870"/>
        </p:xfrm>
        <a:graphic>
          <a:graphicData uri="http://schemas.openxmlformats.org/drawingml/2006/table">
            <a:tbl>
              <a:tblPr firstRow="1" bandRow="1">
                <a:tableStyleId>{5940675A-B579-460E-94D1-54222C63F5DA}</a:tableStyleId>
              </a:tblPr>
              <a:tblGrid>
                <a:gridCol w="381647">
                  <a:extLst>
                    <a:ext uri="{9D8B030D-6E8A-4147-A177-3AD203B41FA5}">
                      <a16:colId xmlns:a16="http://schemas.microsoft.com/office/drawing/2014/main" val="20000"/>
                    </a:ext>
                  </a:extLst>
                </a:gridCol>
                <a:gridCol w="433137">
                  <a:extLst>
                    <a:ext uri="{9D8B030D-6E8A-4147-A177-3AD203B41FA5}">
                      <a16:colId xmlns:a16="http://schemas.microsoft.com/office/drawing/2014/main" val="20001"/>
                    </a:ext>
                  </a:extLst>
                </a:gridCol>
                <a:gridCol w="695452">
                  <a:extLst>
                    <a:ext uri="{9D8B030D-6E8A-4147-A177-3AD203B41FA5}">
                      <a16:colId xmlns:a16="http://schemas.microsoft.com/office/drawing/2014/main" val="20002"/>
                    </a:ext>
                  </a:extLst>
                </a:gridCol>
              </a:tblGrid>
              <a:tr h="422870">
                <a:tc>
                  <a:txBody>
                    <a:bodyPr/>
                    <a:lstStyle/>
                    <a:p>
                      <a:pPr marL="0" algn="ctr" defTabSz="914400" rtl="0" eaLnBrk="1" latinLnBrk="0" hangingPunct="1">
                        <a:lnSpc>
                          <a:spcPct val="150000"/>
                        </a:lnSpc>
                      </a:pPr>
                      <a:r>
                        <a:rPr lang="en-US" altLang="zh-CN" sz="1600" kern="1200" dirty="0">
                          <a:solidFill>
                            <a:schemeClr val="tx1"/>
                          </a:solidFill>
                          <a:latin typeface="Microsoft YaHei" charset="-122"/>
                          <a:ea typeface="Microsoft YaHei" charset="-122"/>
                          <a:cs typeface="Microsoft YaHei" charset="-122"/>
                        </a:rPr>
                        <a:t>2</a:t>
                      </a:r>
                      <a:endParaRPr lang="zh-CN" altLang="en-US" sz="16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en-US" altLang="zh-CN" sz="1600" kern="1200" dirty="0">
                          <a:solidFill>
                            <a:schemeClr val="tx1"/>
                          </a:solidFill>
                          <a:latin typeface="Microsoft YaHei" charset="-122"/>
                          <a:ea typeface="Microsoft YaHei" charset="-122"/>
                          <a:cs typeface="Microsoft YaHei" charset="-122"/>
                        </a:rPr>
                        <a:t>1</a:t>
                      </a:r>
                      <a:endParaRPr lang="zh-CN" altLang="en-US" sz="1600" kern="1200" dirty="0">
                        <a:solidFill>
                          <a:schemeClr val="tx1"/>
                        </a:solidFill>
                        <a:latin typeface="Microsoft YaHei" charset="-122"/>
                        <a:ea typeface="Microsoft YaHei" charset="-122"/>
                        <a:cs typeface="Microsoft YaHei" charset="-122"/>
                      </a:endParaRPr>
                    </a:p>
                  </a:txBody>
                  <a:tcPr/>
                </a:tc>
                <a:tc>
                  <a:txBody>
                    <a:bodyPr/>
                    <a:lstStyle/>
                    <a:p>
                      <a:pPr marL="0" algn="ctr" defTabSz="914400" rtl="0" eaLnBrk="1" latinLnBrk="0" hangingPunct="1">
                        <a:lnSpc>
                          <a:spcPct val="150000"/>
                        </a:lnSpc>
                      </a:pPr>
                      <a:r>
                        <a:rPr lang="zh-CN" altLang="en-US" sz="1600" kern="1200" dirty="0">
                          <a:solidFill>
                            <a:srgbClr val="FF0000"/>
                          </a:solidFill>
                          <a:latin typeface="Microsoft YaHei" charset="-122"/>
                          <a:ea typeface="Microsoft YaHei" charset="-122"/>
                          <a:cs typeface="Microsoft YaHei" charset="-122"/>
                        </a:rPr>
                        <a:t>首部</a:t>
                      </a:r>
                    </a:p>
                  </a:txBody>
                  <a:tcPr/>
                </a:tc>
                <a:extLst>
                  <a:ext uri="{0D108BD9-81ED-4DB2-BD59-A6C34878D82A}">
                    <a16:rowId xmlns:a16="http://schemas.microsoft.com/office/drawing/2014/main" val="10000"/>
                  </a:ext>
                </a:extLst>
              </a:tr>
            </a:tbl>
          </a:graphicData>
        </a:graphic>
      </p:graphicFrame>
      <p:sp>
        <p:nvSpPr>
          <p:cNvPr id="30"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1556962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组合 12"/>
          <p:cNvGrpSpPr/>
          <p:nvPr/>
        </p:nvGrpSpPr>
        <p:grpSpPr>
          <a:xfrm>
            <a:off x="7389607" y="296257"/>
            <a:ext cx="4550008" cy="1247734"/>
            <a:chOff x="6305275" y="281374"/>
            <a:chExt cx="4550008" cy="1247734"/>
          </a:xfrm>
        </p:grpSpPr>
        <p:sp>
          <p:nvSpPr>
            <p:cNvPr id="14" name="左大括号 13"/>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112497" y="281374"/>
              <a:ext cx="992580"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特点</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9112497" y="1231591"/>
              <a:ext cx="1223413"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校验和</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sp>
        <p:nvSpPr>
          <p:cNvPr id="20" name="文本框 2"/>
          <p:cNvSpPr txBox="1"/>
          <p:nvPr>
            <p:custDataLst>
              <p:tags r:id="rId1"/>
            </p:custDataLst>
          </p:nvPr>
        </p:nvSpPr>
        <p:spPr>
          <a:xfrm>
            <a:off x="318085" y="452360"/>
            <a:ext cx="502393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3.4.1</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特点</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选择、简答</a:t>
            </a:r>
            <a:r>
              <a:rPr lang="en-US" altLang="zh-CN" sz="2800" b="0" dirty="0">
                <a:solidFill>
                  <a:schemeClr val="tx1"/>
                </a:solidFill>
                <a:latin typeface="Microsoft YaHei" charset="-122"/>
                <a:ea typeface="Microsoft YaHei" charset="-122"/>
                <a:cs typeface="Microsoft YaHei" charset="-122"/>
                <a:sym typeface="+mn-ea"/>
              </a:rPr>
              <a:t>】</a:t>
            </a:r>
          </a:p>
        </p:txBody>
      </p:sp>
      <p:sp>
        <p:nvSpPr>
          <p:cNvPr id="2" name="文本框 1"/>
          <p:cNvSpPr txBox="1"/>
          <p:nvPr/>
        </p:nvSpPr>
        <p:spPr>
          <a:xfrm>
            <a:off x="944747" y="2037347"/>
            <a:ext cx="10475495" cy="279704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二、特点</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应用进程</a:t>
            </a:r>
            <a:r>
              <a:rPr lang="zh-CN" altLang="en-US" sz="2400" dirty="0">
                <a:solidFill>
                  <a:srgbClr val="FF0000"/>
                </a:solidFill>
                <a:latin typeface="Microsoft YaHei" charset="-122"/>
                <a:ea typeface="Microsoft YaHei" charset="-122"/>
                <a:cs typeface="Microsoft YaHei" charset="-122"/>
              </a:rPr>
              <a:t>容易控制</a:t>
            </a:r>
            <a:r>
              <a:rPr lang="zh-CN" altLang="en-US" sz="2400" dirty="0">
                <a:latin typeface="Microsoft YaHei" charset="-122"/>
                <a:ea typeface="Microsoft YaHei" charset="-122"/>
                <a:cs typeface="Microsoft YaHei" charset="-122"/>
              </a:rPr>
              <a:t>发送什么数据以及何时发送，会出现分组的丢失和重复。</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a:t>
            </a:r>
          </a:p>
        </p:txBody>
      </p:sp>
    </p:spTree>
    <p:extLst>
      <p:ext uri="{BB962C8B-B14F-4D97-AF65-F5344CB8AC3E}">
        <p14:creationId xmlns:p14="http://schemas.microsoft.com/office/powerpoint/2010/main" val="14332481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6" name="表格 5"/>
          <p:cNvGraphicFramePr/>
          <p:nvPr>
            <p:extLst>
              <p:ext uri="{D42A27DB-BD31-4B8C-83A1-F6EECF244321}">
                <p14:modId xmlns:p14="http://schemas.microsoft.com/office/powerpoint/2010/main" val="3221890383"/>
              </p:ext>
            </p:extLst>
          </p:nvPr>
        </p:nvGraphicFramePr>
        <p:xfrm>
          <a:off x="1960980" y="2995443"/>
          <a:ext cx="7881620" cy="3749040"/>
        </p:xfrm>
        <a:graphic>
          <a:graphicData uri="http://schemas.openxmlformats.org/drawingml/2006/table">
            <a:tbl>
              <a:tblPr firstRow="1" bandRow="1">
                <a:tableStyleId>{5940675A-B579-460E-94D1-54222C63F5DA}</a:tableStyleId>
              </a:tblPr>
              <a:tblGrid>
                <a:gridCol w="960755">
                  <a:extLst>
                    <a:ext uri="{9D8B030D-6E8A-4147-A177-3AD203B41FA5}">
                      <a16:colId xmlns:a16="http://schemas.microsoft.com/office/drawing/2014/main" val="20000"/>
                    </a:ext>
                  </a:extLst>
                </a:gridCol>
                <a:gridCol w="1458595">
                  <a:extLst>
                    <a:ext uri="{9D8B030D-6E8A-4147-A177-3AD203B41FA5}">
                      <a16:colId xmlns:a16="http://schemas.microsoft.com/office/drawing/2014/main" val="20001"/>
                    </a:ext>
                  </a:extLst>
                </a:gridCol>
                <a:gridCol w="29464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45745">
                  <a:extLst>
                    <a:ext uri="{9D8B030D-6E8A-4147-A177-3AD203B41FA5}">
                      <a16:colId xmlns:a16="http://schemas.microsoft.com/office/drawing/2014/main" val="20004"/>
                    </a:ext>
                  </a:extLst>
                </a:gridCol>
                <a:gridCol w="223520">
                  <a:extLst>
                    <a:ext uri="{9D8B030D-6E8A-4147-A177-3AD203B41FA5}">
                      <a16:colId xmlns:a16="http://schemas.microsoft.com/office/drawing/2014/main" val="20005"/>
                    </a:ext>
                  </a:extLst>
                </a:gridCol>
                <a:gridCol w="294640">
                  <a:extLst>
                    <a:ext uri="{9D8B030D-6E8A-4147-A177-3AD203B41FA5}">
                      <a16:colId xmlns:a16="http://schemas.microsoft.com/office/drawing/2014/main" val="20006"/>
                    </a:ext>
                  </a:extLst>
                </a:gridCol>
                <a:gridCol w="267970">
                  <a:extLst>
                    <a:ext uri="{9D8B030D-6E8A-4147-A177-3AD203B41FA5}">
                      <a16:colId xmlns:a16="http://schemas.microsoft.com/office/drawing/2014/main" val="20007"/>
                    </a:ext>
                  </a:extLst>
                </a:gridCol>
                <a:gridCol w="2172970">
                  <a:extLst>
                    <a:ext uri="{9D8B030D-6E8A-4147-A177-3AD203B41FA5}">
                      <a16:colId xmlns:a16="http://schemas.microsoft.com/office/drawing/2014/main" val="20008"/>
                    </a:ext>
                  </a:extLst>
                </a:gridCol>
                <a:gridCol w="1754505">
                  <a:extLst>
                    <a:ext uri="{9D8B030D-6E8A-4147-A177-3AD203B41FA5}">
                      <a16:colId xmlns:a16="http://schemas.microsoft.com/office/drawing/2014/main" val="20009"/>
                    </a:ext>
                  </a:extLst>
                </a:gridCol>
              </a:tblGrid>
              <a:tr h="396240">
                <a:tc gridSpan="8">
                  <a:txBody>
                    <a:bodyPr/>
                    <a:lstStyle/>
                    <a:p>
                      <a:pPr algn="ctr">
                        <a:buNone/>
                      </a:pPr>
                      <a:r>
                        <a:rPr lang="zh-CN" altLang="en-US" sz="2000"/>
                        <a:t>源端口号</a:t>
                      </a:r>
                      <a:endParaRPr lang="zh-CN" altLang="en-US" sz="2000" b="1">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2">
                  <a:txBody>
                    <a:bodyPr/>
                    <a:lstStyle/>
                    <a:p>
                      <a:pPr algn="ctr">
                        <a:buNone/>
                      </a:pPr>
                      <a:r>
                        <a:rPr lang="zh-CN" altLang="en-US" sz="2000" dirty="0"/>
                        <a:t>目的端口号</a:t>
                      </a:r>
                      <a:endParaRPr lang="zh-CN" altLang="en-US" sz="2000" b="1" dirty="0">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extLst>
                  <a:ext uri="{0D108BD9-81ED-4DB2-BD59-A6C34878D82A}">
                    <a16:rowId xmlns:a16="http://schemas.microsoft.com/office/drawing/2014/main" val="10000"/>
                  </a:ext>
                </a:extLst>
              </a:tr>
              <a:tr h="381000">
                <a:tc gridSpan="10">
                  <a:txBody>
                    <a:bodyPr/>
                    <a:lstStyle/>
                    <a:p>
                      <a:pPr algn="ctr">
                        <a:buNone/>
                      </a:pPr>
                      <a:r>
                        <a:rPr lang="zh-CN" altLang="en-US" sz="2000" dirty="0"/>
                        <a:t>序号</a:t>
                      </a:r>
                      <a:endParaRPr lang="zh-CN" altLang="en-US" sz="2000" b="1" dirty="0">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96240">
                <a:tc gridSpan="10">
                  <a:txBody>
                    <a:bodyPr/>
                    <a:lstStyle/>
                    <a:p>
                      <a:pPr algn="ctr">
                        <a:buNone/>
                      </a:pPr>
                      <a:r>
                        <a:rPr lang="zh-CN" altLang="en-US" sz="2000" dirty="0"/>
                        <a:t>确认序号</a:t>
                      </a:r>
                      <a:endParaRPr lang="zh-CN" altLang="en-US" sz="2000" b="1" dirty="0">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81000">
                <a:tc>
                  <a:txBody>
                    <a:bodyPr/>
                    <a:lstStyle/>
                    <a:p>
                      <a:pPr algn="ctr">
                        <a:buNone/>
                      </a:pPr>
                      <a:r>
                        <a:rPr lang="zh-CN" altLang="en-US" sz="2000" dirty="0">
                          <a:sym typeface="+mn-ea"/>
                        </a:rPr>
                        <a:t>首部</a:t>
                      </a:r>
                      <a:endParaRPr lang="en-US" altLang="zh-CN" sz="2000" dirty="0">
                        <a:sym typeface="+mn-ea"/>
                      </a:endParaRPr>
                    </a:p>
                    <a:p>
                      <a:pPr algn="ctr">
                        <a:buNone/>
                      </a:pPr>
                      <a:r>
                        <a:rPr lang="zh-CN" altLang="en-US" sz="2000" dirty="0">
                          <a:sym typeface="+mn-ea"/>
                        </a:rPr>
                        <a:t>长度</a:t>
                      </a:r>
                      <a:endParaRPr lang="zh-CN" altLang="en-US" sz="2000" b="1" dirty="0">
                        <a:solidFill>
                          <a:schemeClr val="tx1"/>
                        </a:solidFill>
                        <a:latin typeface="微软雅黑" panose="020B0503020204020204" charset="-122"/>
                        <a:ea typeface="微软雅黑" panose="020B0503020204020204" charset="-122"/>
                        <a:sym typeface="+mn-ea"/>
                      </a:endParaRPr>
                    </a:p>
                  </a:txBody>
                  <a:tcPr anchor="ctr"/>
                </a:tc>
                <a:tc>
                  <a:txBody>
                    <a:bodyPr/>
                    <a:lstStyle/>
                    <a:p>
                      <a:pPr algn="ctr">
                        <a:buNone/>
                      </a:pPr>
                      <a:r>
                        <a:rPr lang="zh-CN" altLang="en-US" sz="2000">
                          <a:sym typeface="+mn-ea"/>
                        </a:rPr>
                        <a:t>保留</a:t>
                      </a:r>
                    </a:p>
                    <a:p>
                      <a:pPr algn="ctr">
                        <a:buNone/>
                      </a:pPr>
                      <a:endParaRPr lang="zh-CN" altLang="en-US" sz="2000" b="1">
                        <a:solidFill>
                          <a:schemeClr val="tx1"/>
                        </a:solidFill>
                        <a:latin typeface="微软雅黑" panose="020B0503020204020204" charset="-122"/>
                        <a:ea typeface="微软雅黑" panose="020B0503020204020204" charset="-122"/>
                        <a:sym typeface="+mn-ea"/>
                      </a:endParaRPr>
                    </a:p>
                  </a:txBody>
                  <a:tcPr anchor="ctr"/>
                </a:tc>
                <a:tc>
                  <a:txBody>
                    <a:bodyPr/>
                    <a:lstStyle/>
                    <a:p>
                      <a:pPr algn="ctr">
                        <a:buNone/>
                      </a:pPr>
                      <a:r>
                        <a:rPr lang="en-US" altLang="zh-CN" sz="2000" dirty="0"/>
                        <a:t>URG</a:t>
                      </a:r>
                      <a:endParaRPr lang="en-US" altLang="zh-CN" sz="2000" b="1" dirty="0">
                        <a:solidFill>
                          <a:schemeClr val="tx1"/>
                        </a:solidFill>
                        <a:latin typeface="微软雅黑" panose="020B0503020204020204" charset="-122"/>
                        <a:ea typeface="微软雅黑" panose="020B0503020204020204" charset="-122"/>
                      </a:endParaRPr>
                    </a:p>
                  </a:txBody>
                  <a:tcPr anchor="ctr"/>
                </a:tc>
                <a:tc>
                  <a:txBody>
                    <a:bodyPr/>
                    <a:lstStyle/>
                    <a:p>
                      <a:pPr algn="ctr">
                        <a:buNone/>
                      </a:pPr>
                      <a:r>
                        <a:rPr lang="en-US" altLang="zh-CN" sz="2000"/>
                        <a:t>ACK</a:t>
                      </a:r>
                      <a:endParaRPr lang="en-US" altLang="zh-CN" sz="2000" b="1">
                        <a:solidFill>
                          <a:schemeClr val="tx1"/>
                        </a:solidFill>
                        <a:latin typeface="微软雅黑" panose="020B0503020204020204" charset="-122"/>
                        <a:ea typeface="微软雅黑" panose="020B0503020204020204" charset="-122"/>
                      </a:endParaRPr>
                    </a:p>
                  </a:txBody>
                  <a:tcPr anchor="ctr"/>
                </a:tc>
                <a:tc>
                  <a:txBody>
                    <a:bodyPr/>
                    <a:lstStyle/>
                    <a:p>
                      <a:pPr algn="ctr">
                        <a:buNone/>
                      </a:pPr>
                      <a:r>
                        <a:rPr lang="en-US" altLang="zh-CN" sz="2000"/>
                        <a:t>PSH</a:t>
                      </a:r>
                      <a:endParaRPr lang="en-US" altLang="zh-CN" sz="2000" b="1">
                        <a:solidFill>
                          <a:schemeClr val="tx1"/>
                        </a:solidFill>
                        <a:latin typeface="微软雅黑" panose="020B0503020204020204" charset="-122"/>
                        <a:ea typeface="微软雅黑" panose="020B0503020204020204" charset="-122"/>
                      </a:endParaRPr>
                    </a:p>
                  </a:txBody>
                  <a:tcPr anchor="ctr"/>
                </a:tc>
                <a:tc>
                  <a:txBody>
                    <a:bodyPr/>
                    <a:lstStyle/>
                    <a:p>
                      <a:pPr algn="ctr">
                        <a:buNone/>
                      </a:pPr>
                      <a:r>
                        <a:rPr lang="en-US" altLang="zh-CN" sz="2000"/>
                        <a:t>RST</a:t>
                      </a:r>
                      <a:endParaRPr lang="en-US" altLang="zh-CN" sz="2000" b="1">
                        <a:solidFill>
                          <a:schemeClr val="tx1"/>
                        </a:solidFill>
                        <a:latin typeface="微软雅黑" panose="020B0503020204020204" charset="-122"/>
                        <a:ea typeface="微软雅黑" panose="020B0503020204020204" charset="-122"/>
                      </a:endParaRPr>
                    </a:p>
                  </a:txBody>
                  <a:tcPr anchor="ctr"/>
                </a:tc>
                <a:tc>
                  <a:txBody>
                    <a:bodyPr/>
                    <a:lstStyle/>
                    <a:p>
                      <a:pPr algn="ctr">
                        <a:buNone/>
                      </a:pPr>
                      <a:r>
                        <a:rPr lang="en-US" altLang="zh-CN" sz="2000"/>
                        <a:t>SYN</a:t>
                      </a:r>
                      <a:endParaRPr lang="en-US" altLang="zh-CN" sz="2000" b="1">
                        <a:solidFill>
                          <a:schemeClr val="tx1"/>
                        </a:solidFill>
                        <a:latin typeface="微软雅黑" panose="020B0503020204020204" charset="-122"/>
                        <a:ea typeface="微软雅黑" panose="020B0503020204020204" charset="-122"/>
                      </a:endParaRPr>
                    </a:p>
                  </a:txBody>
                  <a:tcPr anchor="ctr"/>
                </a:tc>
                <a:tc>
                  <a:txBody>
                    <a:bodyPr/>
                    <a:lstStyle/>
                    <a:p>
                      <a:pPr algn="ctr">
                        <a:buNone/>
                      </a:pPr>
                      <a:r>
                        <a:rPr lang="en-US" altLang="zh-CN" sz="2000"/>
                        <a:t>F</a:t>
                      </a:r>
                    </a:p>
                    <a:p>
                      <a:pPr algn="ctr">
                        <a:buNone/>
                      </a:pPr>
                      <a:r>
                        <a:rPr lang="en-US" altLang="zh-CN" sz="2000"/>
                        <a:t>IN</a:t>
                      </a:r>
                      <a:endParaRPr lang="en-US" altLang="zh-CN" sz="2000" b="1">
                        <a:solidFill>
                          <a:schemeClr val="tx1"/>
                        </a:solidFill>
                        <a:latin typeface="微软雅黑" panose="020B0503020204020204" charset="-122"/>
                        <a:ea typeface="微软雅黑" panose="020B0503020204020204" charset="-122"/>
                      </a:endParaRPr>
                    </a:p>
                  </a:txBody>
                  <a:tcPr anchor="ctr"/>
                </a:tc>
                <a:tc gridSpan="2">
                  <a:txBody>
                    <a:bodyPr/>
                    <a:lstStyle/>
                    <a:p>
                      <a:pPr algn="ctr">
                        <a:buNone/>
                      </a:pPr>
                      <a:r>
                        <a:rPr lang="zh-CN" altLang="en-US" sz="2000" dirty="0">
                          <a:sym typeface="+mn-ea"/>
                        </a:rPr>
                        <a:t>接收窗口</a:t>
                      </a:r>
                      <a:endParaRPr lang="zh-CN" altLang="en-US" sz="2000" b="1" dirty="0">
                        <a:solidFill>
                          <a:schemeClr val="tx1"/>
                        </a:solidFill>
                        <a:latin typeface="微软雅黑" panose="020B0503020204020204" charset="-122"/>
                        <a:ea typeface="微软雅黑" panose="020B0503020204020204" charset="-122"/>
                        <a:sym typeface="+mn-ea"/>
                      </a:endParaRPr>
                    </a:p>
                  </a:txBody>
                  <a:tcPr anchor="ctr"/>
                </a:tc>
                <a:tc hMerge="1">
                  <a:txBody>
                    <a:bodyPr/>
                    <a:lstStyle/>
                    <a:p>
                      <a:endParaRPr lang="zh-CN"/>
                    </a:p>
                  </a:txBody>
                  <a:tcPr/>
                </a:tc>
                <a:extLst>
                  <a:ext uri="{0D108BD9-81ED-4DB2-BD59-A6C34878D82A}">
                    <a16:rowId xmlns:a16="http://schemas.microsoft.com/office/drawing/2014/main" val="10003"/>
                  </a:ext>
                </a:extLst>
              </a:tr>
              <a:tr h="381000">
                <a:tc gridSpan="8">
                  <a:txBody>
                    <a:bodyPr/>
                    <a:lstStyle/>
                    <a:p>
                      <a:pPr algn="ctr">
                        <a:buNone/>
                      </a:pPr>
                      <a:endParaRPr lang="zh-CN" altLang="en-US" sz="2000" b="1">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nchor="ctr">
                    <a:solidFill>
                      <a:schemeClr val="bg1">
                        <a:lumMod val="75000"/>
                      </a:schemeClr>
                    </a:solidFill>
                  </a:tcPr>
                </a:tc>
                <a:tc hMerge="1">
                  <a:txBody>
                    <a:bodyPr/>
                    <a:lstStyle/>
                    <a:p>
                      <a:endParaRPr lang="zh-CN"/>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nchor="ctr">
                    <a:solidFill>
                      <a:schemeClr val="bg1">
                        <a:lumMod val="75000"/>
                      </a:schemeClr>
                    </a:solidFill>
                  </a:tcPr>
                </a:tc>
                <a:tc hMerge="1">
                  <a:txBody>
                    <a:bodyPr/>
                    <a:lstStyle/>
                    <a:p>
                      <a:endParaRPr lang="zh-CN"/>
                    </a:p>
                  </a:txBody>
                  <a:tcPr/>
                </a:tc>
                <a:tc hMerge="1">
                  <a:txBody>
                    <a:bodyPr/>
                    <a:lstStyle/>
                    <a:p>
                      <a:endParaRPr lang="zh-CN"/>
                    </a:p>
                  </a:txBody>
                  <a:tcPr/>
                </a:tc>
                <a:tc gridSpan="2">
                  <a:txBody>
                    <a:bodyPr/>
                    <a:lstStyle/>
                    <a:p>
                      <a:pPr algn="ctr">
                        <a:buNone/>
                      </a:pPr>
                      <a:r>
                        <a:rPr lang="zh-CN" altLang="en-US" sz="2000" dirty="0"/>
                        <a:t>紧急指针</a:t>
                      </a:r>
                      <a:endParaRPr lang="zh-CN" altLang="en-US" sz="2000" b="1" dirty="0">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extLst>
                  <a:ext uri="{0D108BD9-81ED-4DB2-BD59-A6C34878D82A}">
                    <a16:rowId xmlns:a16="http://schemas.microsoft.com/office/drawing/2014/main" val="10004"/>
                  </a:ext>
                </a:extLst>
              </a:tr>
              <a:tr h="396240">
                <a:tc gridSpan="9">
                  <a:txBody>
                    <a:bodyPr/>
                    <a:lstStyle/>
                    <a:p>
                      <a:pPr algn="ctr">
                        <a:buNone/>
                      </a:pPr>
                      <a:r>
                        <a:rPr lang="zh-CN" altLang="en-US" sz="2000"/>
                        <a:t>选项（长度可变）</a:t>
                      </a:r>
                      <a:endParaRPr lang="zh-CN" altLang="en-US" sz="2000" b="1">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ctr">
                        <a:buNone/>
                      </a:pPr>
                      <a:r>
                        <a:rPr lang="zh-CN" altLang="en-US" sz="2000"/>
                        <a:t>填充</a:t>
                      </a:r>
                      <a:endParaRPr lang="zh-CN" altLang="en-US" sz="2000" b="1">
                        <a:solidFill>
                          <a:schemeClr val="tx1"/>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05"/>
                  </a:ext>
                </a:extLst>
              </a:tr>
              <a:tr h="762000">
                <a:tc gridSpan="10">
                  <a:txBody>
                    <a:bodyPr/>
                    <a:lstStyle/>
                    <a:p>
                      <a:pPr algn="ctr">
                        <a:buNone/>
                      </a:pPr>
                      <a:r>
                        <a:rPr lang="zh-CN" altLang="en-US" sz="2000" dirty="0"/>
                        <a:t>数据</a:t>
                      </a:r>
                      <a:endParaRPr lang="zh-CN" altLang="en-US" sz="2000" b="1" dirty="0">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bl>
          </a:graphicData>
        </a:graphic>
      </p:graphicFrame>
      <p:sp>
        <p:nvSpPr>
          <p:cNvPr id="15" name="左大括号 14"/>
          <p:cNvSpPr/>
          <p:nvPr/>
        </p:nvSpPr>
        <p:spPr>
          <a:xfrm>
            <a:off x="1379320" y="2995443"/>
            <a:ext cx="581660" cy="3002915"/>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7" name="表格 16"/>
          <p:cNvGraphicFramePr/>
          <p:nvPr/>
        </p:nvGraphicFramePr>
        <p:xfrm>
          <a:off x="1960980" y="2396638"/>
          <a:ext cx="7884160" cy="381000"/>
        </p:xfrm>
        <a:graphic>
          <a:graphicData uri="http://schemas.openxmlformats.org/drawingml/2006/table">
            <a:tbl>
              <a:tblPr firstRow="1" bandRow="1">
                <a:tableStyleId>{5C22544A-7EE6-4342-B048-85BDC9FD1C3A}</a:tableStyleId>
              </a:tblPr>
              <a:tblGrid>
                <a:gridCol w="492760">
                  <a:extLst>
                    <a:ext uri="{9D8B030D-6E8A-4147-A177-3AD203B41FA5}">
                      <a16:colId xmlns:a16="http://schemas.microsoft.com/office/drawing/2014/main" val="20000"/>
                    </a:ext>
                  </a:extLst>
                </a:gridCol>
                <a:gridCol w="492760">
                  <a:extLst>
                    <a:ext uri="{9D8B030D-6E8A-4147-A177-3AD203B41FA5}">
                      <a16:colId xmlns:a16="http://schemas.microsoft.com/office/drawing/2014/main" val="20001"/>
                    </a:ext>
                  </a:extLst>
                </a:gridCol>
                <a:gridCol w="492760">
                  <a:extLst>
                    <a:ext uri="{9D8B030D-6E8A-4147-A177-3AD203B41FA5}">
                      <a16:colId xmlns:a16="http://schemas.microsoft.com/office/drawing/2014/main" val="20002"/>
                    </a:ext>
                  </a:extLst>
                </a:gridCol>
                <a:gridCol w="492760">
                  <a:extLst>
                    <a:ext uri="{9D8B030D-6E8A-4147-A177-3AD203B41FA5}">
                      <a16:colId xmlns:a16="http://schemas.microsoft.com/office/drawing/2014/main" val="20003"/>
                    </a:ext>
                  </a:extLst>
                </a:gridCol>
                <a:gridCol w="492760">
                  <a:extLst>
                    <a:ext uri="{9D8B030D-6E8A-4147-A177-3AD203B41FA5}">
                      <a16:colId xmlns:a16="http://schemas.microsoft.com/office/drawing/2014/main" val="20004"/>
                    </a:ext>
                  </a:extLst>
                </a:gridCol>
                <a:gridCol w="492760">
                  <a:extLst>
                    <a:ext uri="{9D8B030D-6E8A-4147-A177-3AD203B41FA5}">
                      <a16:colId xmlns:a16="http://schemas.microsoft.com/office/drawing/2014/main" val="20005"/>
                    </a:ext>
                  </a:extLst>
                </a:gridCol>
                <a:gridCol w="492760">
                  <a:extLst>
                    <a:ext uri="{9D8B030D-6E8A-4147-A177-3AD203B41FA5}">
                      <a16:colId xmlns:a16="http://schemas.microsoft.com/office/drawing/2014/main" val="20006"/>
                    </a:ext>
                  </a:extLst>
                </a:gridCol>
                <a:gridCol w="492760">
                  <a:extLst>
                    <a:ext uri="{9D8B030D-6E8A-4147-A177-3AD203B41FA5}">
                      <a16:colId xmlns:a16="http://schemas.microsoft.com/office/drawing/2014/main" val="20007"/>
                    </a:ext>
                  </a:extLst>
                </a:gridCol>
                <a:gridCol w="492760">
                  <a:extLst>
                    <a:ext uri="{9D8B030D-6E8A-4147-A177-3AD203B41FA5}">
                      <a16:colId xmlns:a16="http://schemas.microsoft.com/office/drawing/2014/main" val="20008"/>
                    </a:ext>
                  </a:extLst>
                </a:gridCol>
                <a:gridCol w="492760">
                  <a:extLst>
                    <a:ext uri="{9D8B030D-6E8A-4147-A177-3AD203B41FA5}">
                      <a16:colId xmlns:a16="http://schemas.microsoft.com/office/drawing/2014/main" val="20009"/>
                    </a:ext>
                  </a:extLst>
                </a:gridCol>
                <a:gridCol w="492760">
                  <a:extLst>
                    <a:ext uri="{9D8B030D-6E8A-4147-A177-3AD203B41FA5}">
                      <a16:colId xmlns:a16="http://schemas.microsoft.com/office/drawing/2014/main" val="20010"/>
                    </a:ext>
                  </a:extLst>
                </a:gridCol>
                <a:gridCol w="492760">
                  <a:extLst>
                    <a:ext uri="{9D8B030D-6E8A-4147-A177-3AD203B41FA5}">
                      <a16:colId xmlns:a16="http://schemas.microsoft.com/office/drawing/2014/main" val="20011"/>
                    </a:ext>
                  </a:extLst>
                </a:gridCol>
                <a:gridCol w="492760">
                  <a:extLst>
                    <a:ext uri="{9D8B030D-6E8A-4147-A177-3AD203B41FA5}">
                      <a16:colId xmlns:a16="http://schemas.microsoft.com/office/drawing/2014/main" val="20012"/>
                    </a:ext>
                  </a:extLst>
                </a:gridCol>
                <a:gridCol w="492760">
                  <a:extLst>
                    <a:ext uri="{9D8B030D-6E8A-4147-A177-3AD203B41FA5}">
                      <a16:colId xmlns:a16="http://schemas.microsoft.com/office/drawing/2014/main" val="20013"/>
                    </a:ext>
                  </a:extLst>
                </a:gridCol>
                <a:gridCol w="492760">
                  <a:extLst>
                    <a:ext uri="{9D8B030D-6E8A-4147-A177-3AD203B41FA5}">
                      <a16:colId xmlns:a16="http://schemas.microsoft.com/office/drawing/2014/main" val="20014"/>
                    </a:ext>
                  </a:extLst>
                </a:gridCol>
                <a:gridCol w="492760">
                  <a:extLst>
                    <a:ext uri="{9D8B030D-6E8A-4147-A177-3AD203B41FA5}">
                      <a16:colId xmlns:a16="http://schemas.microsoft.com/office/drawing/2014/main" val="20015"/>
                    </a:ext>
                  </a:extLst>
                </a:gridCol>
              </a:tblGrid>
              <a:tr h="381000">
                <a:tc>
                  <a:txBody>
                    <a:bodyPr/>
                    <a:lstStyle/>
                    <a:p>
                      <a:pPr>
                        <a:buNone/>
                      </a:pPr>
                      <a:endParaRPr lang="en-US" altLang="zh-CN"/>
                    </a:p>
                  </a:txBody>
                  <a:tcPr/>
                </a:tc>
                <a:tc>
                  <a:txBody>
                    <a:bodyPr/>
                    <a:lstStyle/>
                    <a:p>
                      <a:pPr>
                        <a:buNone/>
                      </a:pPr>
                      <a:endParaRPr lang="zh-CN" altLang="en-US"/>
                    </a:p>
                  </a:txBody>
                  <a:tcPr/>
                </a:tc>
                <a:tc>
                  <a:txBody>
                    <a:bodyPr/>
                    <a:lstStyle/>
                    <a:p>
                      <a:pPr>
                        <a:buNone/>
                      </a:pPr>
                      <a:endParaRPr lang="zh-CN" altLang="en-US" dirty="0"/>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dirty="0"/>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dirty="0"/>
                    </a:p>
                  </a:txBody>
                  <a:tcPr/>
                </a:tc>
                <a:extLst>
                  <a:ext uri="{0D108BD9-81ED-4DB2-BD59-A6C34878D82A}">
                    <a16:rowId xmlns:a16="http://schemas.microsoft.com/office/drawing/2014/main" val="10000"/>
                  </a:ext>
                </a:extLst>
              </a:tr>
            </a:tbl>
          </a:graphicData>
        </a:graphic>
      </p:graphicFrame>
      <p:sp>
        <p:nvSpPr>
          <p:cNvPr id="18" name="文本框 17"/>
          <p:cNvSpPr txBox="1"/>
          <p:nvPr/>
        </p:nvSpPr>
        <p:spPr>
          <a:xfrm>
            <a:off x="1795245" y="1936263"/>
            <a:ext cx="499110"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0</a:t>
            </a:r>
          </a:p>
        </p:txBody>
      </p:sp>
      <p:sp>
        <p:nvSpPr>
          <p:cNvPr id="19" name="文本框 18"/>
          <p:cNvSpPr txBox="1"/>
          <p:nvPr/>
        </p:nvSpPr>
        <p:spPr>
          <a:xfrm>
            <a:off x="5612230" y="1936263"/>
            <a:ext cx="582295" cy="460375"/>
          </a:xfrm>
          <a:prstGeom prst="rect">
            <a:avLst/>
          </a:prstGeom>
          <a:noFill/>
        </p:spPr>
        <p:txBody>
          <a:bodyPr wrap="square" rtlCol="0">
            <a:spAutoFit/>
          </a:bodyPr>
          <a:lstStyle/>
          <a:p>
            <a:r>
              <a:rPr lang="en-US" altLang="zh-CN" sz="2400" dirty="0">
                <a:latin typeface="微软雅黑" panose="020B0503020204020204" charset="-122"/>
                <a:ea typeface="微软雅黑" panose="020B0503020204020204" charset="-122"/>
              </a:rPr>
              <a:t>15</a:t>
            </a:r>
          </a:p>
        </p:txBody>
      </p:sp>
      <p:sp>
        <p:nvSpPr>
          <p:cNvPr id="20" name="文本框 19"/>
          <p:cNvSpPr txBox="1"/>
          <p:nvPr/>
        </p:nvSpPr>
        <p:spPr>
          <a:xfrm>
            <a:off x="9558755" y="1936263"/>
            <a:ext cx="582295"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31</a:t>
            </a:r>
          </a:p>
        </p:txBody>
      </p:sp>
      <p:sp>
        <p:nvSpPr>
          <p:cNvPr id="22" name="文本框 21"/>
          <p:cNvSpPr txBox="1"/>
          <p:nvPr/>
        </p:nvSpPr>
        <p:spPr>
          <a:xfrm>
            <a:off x="205840" y="4251930"/>
            <a:ext cx="1398371" cy="400110"/>
          </a:xfrm>
          <a:prstGeom prst="rect">
            <a:avLst/>
          </a:prstGeom>
          <a:noFill/>
        </p:spPr>
        <p:txBody>
          <a:bodyPr wrap="square" rtlCol="0">
            <a:spAutoFit/>
          </a:bodyPr>
          <a:lstStyle/>
          <a:p>
            <a:r>
              <a:rPr lang="en-US" altLang="zh-CN" sz="200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首部</a:t>
            </a:r>
          </a:p>
        </p:txBody>
      </p:sp>
      <p:sp>
        <p:nvSpPr>
          <p:cNvPr id="5" name="右箭头 4"/>
          <p:cNvSpPr/>
          <p:nvPr/>
        </p:nvSpPr>
        <p:spPr>
          <a:xfrm>
            <a:off x="1379320" y="6202828"/>
            <a:ext cx="581660" cy="259715"/>
          </a:xfrm>
          <a:prstGeom prst="rightArrow">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05840" y="6092338"/>
            <a:ext cx="809625" cy="460375"/>
          </a:xfrm>
          <a:prstGeom prst="rect">
            <a:avLst/>
          </a:prstGeom>
          <a:noFill/>
        </p:spPr>
        <p:txBody>
          <a:bodyPr wrap="square" rtlCol="0">
            <a:spAutoFit/>
          </a:bodyPr>
          <a:lstStyle/>
          <a:p>
            <a:r>
              <a:rPr lang="zh-CN" altLang="en-US" sz="2400" dirty="0">
                <a:latin typeface="微软雅黑" panose="020B0503020204020204" charset="-122"/>
                <a:ea typeface="微软雅黑" panose="020B0503020204020204" charset="-122"/>
                <a:cs typeface="微软雅黑" panose="020B0503020204020204" charset="-122"/>
              </a:rPr>
              <a:t>数据</a:t>
            </a:r>
          </a:p>
        </p:txBody>
      </p:sp>
      <p:grpSp>
        <p:nvGrpSpPr>
          <p:cNvPr id="21" name="组合 20"/>
          <p:cNvGrpSpPr/>
          <p:nvPr/>
        </p:nvGrpSpPr>
        <p:grpSpPr>
          <a:xfrm>
            <a:off x="7766756" y="393621"/>
            <a:ext cx="4470399" cy="1735745"/>
            <a:chOff x="6710810" y="281374"/>
            <a:chExt cx="4269121" cy="1651846"/>
          </a:xfrm>
        </p:grpSpPr>
        <p:sp>
          <p:nvSpPr>
            <p:cNvPr id="25" name="左大括号 24"/>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25"/>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7" name="矩形 26"/>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9" name="矩形 28"/>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31" name="矩形 30"/>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3"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6" name="表格 5"/>
          <p:cNvGraphicFramePr/>
          <p:nvPr>
            <p:extLst>
              <p:ext uri="{D42A27DB-BD31-4B8C-83A1-F6EECF244321}">
                <p14:modId xmlns:p14="http://schemas.microsoft.com/office/powerpoint/2010/main" val="2472836683"/>
              </p:ext>
            </p:extLst>
          </p:nvPr>
        </p:nvGraphicFramePr>
        <p:xfrm>
          <a:off x="1960980" y="2995443"/>
          <a:ext cx="7881620" cy="3749040"/>
        </p:xfrm>
        <a:graphic>
          <a:graphicData uri="http://schemas.openxmlformats.org/drawingml/2006/table">
            <a:tbl>
              <a:tblPr firstRow="1" bandRow="1">
                <a:tableStyleId>{5940675A-B579-460E-94D1-54222C63F5DA}</a:tableStyleId>
              </a:tblPr>
              <a:tblGrid>
                <a:gridCol w="960755">
                  <a:extLst>
                    <a:ext uri="{9D8B030D-6E8A-4147-A177-3AD203B41FA5}">
                      <a16:colId xmlns:a16="http://schemas.microsoft.com/office/drawing/2014/main" val="20000"/>
                    </a:ext>
                  </a:extLst>
                </a:gridCol>
                <a:gridCol w="1458595">
                  <a:extLst>
                    <a:ext uri="{9D8B030D-6E8A-4147-A177-3AD203B41FA5}">
                      <a16:colId xmlns:a16="http://schemas.microsoft.com/office/drawing/2014/main" val="20001"/>
                    </a:ext>
                  </a:extLst>
                </a:gridCol>
                <a:gridCol w="29464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45745">
                  <a:extLst>
                    <a:ext uri="{9D8B030D-6E8A-4147-A177-3AD203B41FA5}">
                      <a16:colId xmlns:a16="http://schemas.microsoft.com/office/drawing/2014/main" val="20004"/>
                    </a:ext>
                  </a:extLst>
                </a:gridCol>
                <a:gridCol w="223520">
                  <a:extLst>
                    <a:ext uri="{9D8B030D-6E8A-4147-A177-3AD203B41FA5}">
                      <a16:colId xmlns:a16="http://schemas.microsoft.com/office/drawing/2014/main" val="20005"/>
                    </a:ext>
                  </a:extLst>
                </a:gridCol>
                <a:gridCol w="294640">
                  <a:extLst>
                    <a:ext uri="{9D8B030D-6E8A-4147-A177-3AD203B41FA5}">
                      <a16:colId xmlns:a16="http://schemas.microsoft.com/office/drawing/2014/main" val="20006"/>
                    </a:ext>
                  </a:extLst>
                </a:gridCol>
                <a:gridCol w="267970">
                  <a:extLst>
                    <a:ext uri="{9D8B030D-6E8A-4147-A177-3AD203B41FA5}">
                      <a16:colId xmlns:a16="http://schemas.microsoft.com/office/drawing/2014/main" val="20007"/>
                    </a:ext>
                  </a:extLst>
                </a:gridCol>
                <a:gridCol w="2172970">
                  <a:extLst>
                    <a:ext uri="{9D8B030D-6E8A-4147-A177-3AD203B41FA5}">
                      <a16:colId xmlns:a16="http://schemas.microsoft.com/office/drawing/2014/main" val="20008"/>
                    </a:ext>
                  </a:extLst>
                </a:gridCol>
                <a:gridCol w="1754505">
                  <a:extLst>
                    <a:ext uri="{9D8B030D-6E8A-4147-A177-3AD203B41FA5}">
                      <a16:colId xmlns:a16="http://schemas.microsoft.com/office/drawing/2014/main" val="20009"/>
                    </a:ext>
                  </a:extLst>
                </a:gridCol>
              </a:tblGrid>
              <a:tr h="396240">
                <a:tc gridSpan="8">
                  <a:txBody>
                    <a:bodyPr/>
                    <a:lstStyle/>
                    <a:p>
                      <a:pPr algn="ctr">
                        <a:buNone/>
                      </a:pPr>
                      <a:r>
                        <a:rPr lang="zh-CN" altLang="en-US" sz="2000"/>
                        <a:t>源端口号</a:t>
                      </a:r>
                      <a:endParaRPr lang="zh-CN" altLang="en-US" sz="2000" b="1">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2">
                  <a:txBody>
                    <a:bodyPr/>
                    <a:lstStyle/>
                    <a:p>
                      <a:pPr algn="ctr">
                        <a:buNone/>
                      </a:pPr>
                      <a:r>
                        <a:rPr lang="zh-CN" altLang="en-US" sz="2000" dirty="0"/>
                        <a:t>目的端口号</a:t>
                      </a:r>
                      <a:endParaRPr lang="zh-CN" altLang="en-US" sz="2000" b="1" dirty="0">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extLst>
                  <a:ext uri="{0D108BD9-81ED-4DB2-BD59-A6C34878D82A}">
                    <a16:rowId xmlns:a16="http://schemas.microsoft.com/office/drawing/2014/main" val="10000"/>
                  </a:ext>
                </a:extLst>
              </a:tr>
              <a:tr h="381000">
                <a:tc gridSpan="10">
                  <a:txBody>
                    <a:bodyPr/>
                    <a:lstStyle/>
                    <a:p>
                      <a:pPr algn="ctr">
                        <a:buNone/>
                      </a:pPr>
                      <a:r>
                        <a:rPr lang="zh-CN" altLang="en-US" sz="2000" dirty="0"/>
                        <a:t>序号</a:t>
                      </a:r>
                      <a:endParaRPr lang="zh-CN" altLang="en-US" sz="2000" b="1" dirty="0">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96240">
                <a:tc gridSpan="10">
                  <a:txBody>
                    <a:bodyPr/>
                    <a:lstStyle/>
                    <a:p>
                      <a:pPr algn="ctr">
                        <a:buNone/>
                      </a:pPr>
                      <a:r>
                        <a:rPr lang="zh-CN" altLang="en-US" sz="2000" dirty="0"/>
                        <a:t>确认序号</a:t>
                      </a:r>
                      <a:endParaRPr lang="zh-CN" altLang="en-US" sz="2000" b="1" dirty="0">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81000">
                <a:tc>
                  <a:txBody>
                    <a:bodyPr/>
                    <a:lstStyle/>
                    <a:p>
                      <a:pPr algn="ctr">
                        <a:buNone/>
                      </a:pPr>
                      <a:r>
                        <a:rPr lang="zh-CN" altLang="en-US" sz="2000" dirty="0">
                          <a:sym typeface="+mn-ea"/>
                        </a:rPr>
                        <a:t>首部</a:t>
                      </a:r>
                      <a:endParaRPr lang="en-US" altLang="zh-CN" sz="2000" dirty="0">
                        <a:sym typeface="+mn-ea"/>
                      </a:endParaRPr>
                    </a:p>
                    <a:p>
                      <a:pPr algn="ctr">
                        <a:buNone/>
                      </a:pPr>
                      <a:r>
                        <a:rPr lang="zh-CN" altLang="en-US" sz="2000" dirty="0">
                          <a:sym typeface="+mn-ea"/>
                        </a:rPr>
                        <a:t>长度</a:t>
                      </a:r>
                      <a:endParaRPr lang="zh-CN" altLang="en-US" sz="2000" b="1" dirty="0">
                        <a:solidFill>
                          <a:schemeClr val="tx1"/>
                        </a:solidFill>
                        <a:latin typeface="微软雅黑" panose="020B0503020204020204" charset="-122"/>
                        <a:ea typeface="微软雅黑" panose="020B0503020204020204" charset="-122"/>
                        <a:sym typeface="+mn-ea"/>
                      </a:endParaRPr>
                    </a:p>
                  </a:txBody>
                  <a:tcPr anchor="ctr"/>
                </a:tc>
                <a:tc>
                  <a:txBody>
                    <a:bodyPr/>
                    <a:lstStyle/>
                    <a:p>
                      <a:pPr algn="ctr">
                        <a:buNone/>
                      </a:pPr>
                      <a:r>
                        <a:rPr lang="zh-CN" altLang="en-US" sz="2000">
                          <a:sym typeface="+mn-ea"/>
                        </a:rPr>
                        <a:t>保留</a:t>
                      </a:r>
                    </a:p>
                    <a:p>
                      <a:pPr algn="ctr">
                        <a:buNone/>
                      </a:pPr>
                      <a:endParaRPr lang="zh-CN" altLang="en-US" sz="2000" b="1">
                        <a:solidFill>
                          <a:schemeClr val="tx1"/>
                        </a:solidFill>
                        <a:latin typeface="微软雅黑" panose="020B0503020204020204" charset="-122"/>
                        <a:ea typeface="微软雅黑" panose="020B0503020204020204" charset="-122"/>
                        <a:sym typeface="+mn-ea"/>
                      </a:endParaRPr>
                    </a:p>
                  </a:txBody>
                  <a:tcPr anchor="ctr"/>
                </a:tc>
                <a:tc>
                  <a:txBody>
                    <a:bodyPr/>
                    <a:lstStyle/>
                    <a:p>
                      <a:pPr algn="ctr">
                        <a:buNone/>
                      </a:pPr>
                      <a:r>
                        <a:rPr lang="en-US" altLang="zh-CN" sz="2000" dirty="0"/>
                        <a:t>URG</a:t>
                      </a:r>
                      <a:endParaRPr lang="en-US" altLang="zh-CN" sz="2000" b="1" dirty="0">
                        <a:solidFill>
                          <a:schemeClr val="tx1"/>
                        </a:solidFill>
                        <a:latin typeface="微软雅黑" panose="020B0503020204020204" charset="-122"/>
                        <a:ea typeface="微软雅黑" panose="020B0503020204020204" charset="-122"/>
                      </a:endParaRPr>
                    </a:p>
                  </a:txBody>
                  <a:tcPr anchor="ctr"/>
                </a:tc>
                <a:tc>
                  <a:txBody>
                    <a:bodyPr/>
                    <a:lstStyle/>
                    <a:p>
                      <a:pPr algn="ctr">
                        <a:buNone/>
                      </a:pPr>
                      <a:r>
                        <a:rPr lang="en-US" altLang="zh-CN" sz="2000"/>
                        <a:t>ACK</a:t>
                      </a:r>
                      <a:endParaRPr lang="en-US" altLang="zh-CN" sz="2000" b="1">
                        <a:solidFill>
                          <a:schemeClr val="tx1"/>
                        </a:solidFill>
                        <a:latin typeface="微软雅黑" panose="020B0503020204020204" charset="-122"/>
                        <a:ea typeface="微软雅黑" panose="020B0503020204020204" charset="-122"/>
                      </a:endParaRPr>
                    </a:p>
                  </a:txBody>
                  <a:tcPr anchor="ctr"/>
                </a:tc>
                <a:tc>
                  <a:txBody>
                    <a:bodyPr/>
                    <a:lstStyle/>
                    <a:p>
                      <a:pPr algn="ctr">
                        <a:buNone/>
                      </a:pPr>
                      <a:r>
                        <a:rPr lang="en-US" altLang="zh-CN" sz="2000"/>
                        <a:t>PSH</a:t>
                      </a:r>
                      <a:endParaRPr lang="en-US" altLang="zh-CN" sz="2000" b="1">
                        <a:solidFill>
                          <a:schemeClr val="tx1"/>
                        </a:solidFill>
                        <a:latin typeface="微软雅黑" panose="020B0503020204020204" charset="-122"/>
                        <a:ea typeface="微软雅黑" panose="020B0503020204020204" charset="-122"/>
                      </a:endParaRPr>
                    </a:p>
                  </a:txBody>
                  <a:tcPr anchor="ctr"/>
                </a:tc>
                <a:tc>
                  <a:txBody>
                    <a:bodyPr/>
                    <a:lstStyle/>
                    <a:p>
                      <a:pPr algn="ctr">
                        <a:buNone/>
                      </a:pPr>
                      <a:r>
                        <a:rPr lang="en-US" altLang="zh-CN" sz="2000"/>
                        <a:t>RST</a:t>
                      </a:r>
                      <a:endParaRPr lang="en-US" altLang="zh-CN" sz="2000" b="1">
                        <a:solidFill>
                          <a:schemeClr val="tx1"/>
                        </a:solidFill>
                        <a:latin typeface="微软雅黑" panose="020B0503020204020204" charset="-122"/>
                        <a:ea typeface="微软雅黑" panose="020B0503020204020204" charset="-122"/>
                      </a:endParaRPr>
                    </a:p>
                  </a:txBody>
                  <a:tcPr anchor="ctr"/>
                </a:tc>
                <a:tc>
                  <a:txBody>
                    <a:bodyPr/>
                    <a:lstStyle/>
                    <a:p>
                      <a:pPr algn="ctr">
                        <a:buNone/>
                      </a:pPr>
                      <a:r>
                        <a:rPr lang="en-US" altLang="zh-CN" sz="2000"/>
                        <a:t>SYN</a:t>
                      </a:r>
                      <a:endParaRPr lang="en-US" altLang="zh-CN" sz="2000" b="1">
                        <a:solidFill>
                          <a:schemeClr val="tx1"/>
                        </a:solidFill>
                        <a:latin typeface="微软雅黑" panose="020B0503020204020204" charset="-122"/>
                        <a:ea typeface="微软雅黑" panose="020B0503020204020204" charset="-122"/>
                      </a:endParaRPr>
                    </a:p>
                  </a:txBody>
                  <a:tcPr anchor="ctr"/>
                </a:tc>
                <a:tc>
                  <a:txBody>
                    <a:bodyPr/>
                    <a:lstStyle/>
                    <a:p>
                      <a:pPr algn="ctr">
                        <a:buNone/>
                      </a:pPr>
                      <a:r>
                        <a:rPr lang="en-US" altLang="zh-CN" sz="2000"/>
                        <a:t>F</a:t>
                      </a:r>
                    </a:p>
                    <a:p>
                      <a:pPr algn="ctr">
                        <a:buNone/>
                      </a:pPr>
                      <a:r>
                        <a:rPr lang="en-US" altLang="zh-CN" sz="2000"/>
                        <a:t>IN</a:t>
                      </a:r>
                      <a:endParaRPr lang="en-US" altLang="zh-CN" sz="2000" b="1">
                        <a:solidFill>
                          <a:schemeClr val="tx1"/>
                        </a:solidFill>
                        <a:latin typeface="微软雅黑" panose="020B0503020204020204" charset="-122"/>
                        <a:ea typeface="微软雅黑" panose="020B0503020204020204" charset="-122"/>
                      </a:endParaRPr>
                    </a:p>
                  </a:txBody>
                  <a:tcPr anchor="ctr"/>
                </a:tc>
                <a:tc gridSpan="2">
                  <a:txBody>
                    <a:bodyPr/>
                    <a:lstStyle/>
                    <a:p>
                      <a:pPr algn="ctr">
                        <a:buNone/>
                      </a:pPr>
                      <a:r>
                        <a:rPr lang="zh-CN" altLang="en-US" sz="2000" dirty="0">
                          <a:sym typeface="+mn-ea"/>
                        </a:rPr>
                        <a:t>接收窗口</a:t>
                      </a:r>
                      <a:endParaRPr lang="zh-CN" altLang="en-US" sz="2000" b="1" dirty="0">
                        <a:solidFill>
                          <a:schemeClr val="tx1"/>
                        </a:solidFill>
                        <a:latin typeface="微软雅黑" panose="020B0503020204020204" charset="-122"/>
                        <a:ea typeface="微软雅黑" panose="020B0503020204020204" charset="-122"/>
                        <a:sym typeface="+mn-ea"/>
                      </a:endParaRPr>
                    </a:p>
                  </a:txBody>
                  <a:tcPr anchor="ctr"/>
                </a:tc>
                <a:tc hMerge="1">
                  <a:txBody>
                    <a:bodyPr/>
                    <a:lstStyle/>
                    <a:p>
                      <a:endParaRPr lang="zh-CN"/>
                    </a:p>
                  </a:txBody>
                  <a:tcPr/>
                </a:tc>
                <a:extLst>
                  <a:ext uri="{0D108BD9-81ED-4DB2-BD59-A6C34878D82A}">
                    <a16:rowId xmlns:a16="http://schemas.microsoft.com/office/drawing/2014/main" val="10003"/>
                  </a:ext>
                </a:extLst>
              </a:tr>
              <a:tr h="381000">
                <a:tc gridSpan="8">
                  <a:txBody>
                    <a:bodyPr/>
                    <a:lstStyle/>
                    <a:p>
                      <a:pPr algn="ctr">
                        <a:buNone/>
                      </a:pPr>
                      <a:endParaRPr lang="zh-CN" altLang="en-US" sz="2000" b="1">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nchor="ctr">
                    <a:solidFill>
                      <a:schemeClr val="bg1">
                        <a:lumMod val="75000"/>
                      </a:schemeClr>
                    </a:solidFill>
                  </a:tcPr>
                </a:tc>
                <a:tc hMerge="1">
                  <a:txBody>
                    <a:bodyPr/>
                    <a:lstStyle/>
                    <a:p>
                      <a:endParaRPr lang="zh-CN"/>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nchor="ctr">
                    <a:solidFill>
                      <a:schemeClr val="bg1">
                        <a:lumMod val="75000"/>
                      </a:schemeClr>
                    </a:solidFill>
                  </a:tcPr>
                </a:tc>
                <a:tc hMerge="1">
                  <a:txBody>
                    <a:bodyPr/>
                    <a:lstStyle/>
                    <a:p>
                      <a:endParaRPr lang="zh-CN"/>
                    </a:p>
                  </a:txBody>
                  <a:tcPr/>
                </a:tc>
                <a:tc hMerge="1">
                  <a:txBody>
                    <a:bodyPr/>
                    <a:lstStyle/>
                    <a:p>
                      <a:endParaRPr lang="zh-CN"/>
                    </a:p>
                  </a:txBody>
                  <a:tcPr/>
                </a:tc>
                <a:tc gridSpan="2">
                  <a:txBody>
                    <a:bodyPr/>
                    <a:lstStyle/>
                    <a:p>
                      <a:pPr algn="ctr">
                        <a:buNone/>
                      </a:pPr>
                      <a:r>
                        <a:rPr lang="zh-CN" altLang="en-US" sz="2000" dirty="0"/>
                        <a:t>紧急指针</a:t>
                      </a:r>
                      <a:endParaRPr lang="zh-CN" altLang="en-US" sz="2000" b="1" dirty="0">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extLst>
                  <a:ext uri="{0D108BD9-81ED-4DB2-BD59-A6C34878D82A}">
                    <a16:rowId xmlns:a16="http://schemas.microsoft.com/office/drawing/2014/main" val="10004"/>
                  </a:ext>
                </a:extLst>
              </a:tr>
              <a:tr h="396240">
                <a:tc gridSpan="9">
                  <a:txBody>
                    <a:bodyPr/>
                    <a:lstStyle/>
                    <a:p>
                      <a:pPr algn="ctr">
                        <a:buNone/>
                      </a:pPr>
                      <a:r>
                        <a:rPr lang="zh-CN" altLang="en-US" sz="2000"/>
                        <a:t>选项（长度可变）</a:t>
                      </a:r>
                      <a:endParaRPr lang="zh-CN" altLang="en-US" sz="2000" b="1">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ctr">
                        <a:buNone/>
                      </a:pPr>
                      <a:r>
                        <a:rPr lang="zh-CN" altLang="en-US" sz="2000"/>
                        <a:t>填充</a:t>
                      </a:r>
                      <a:endParaRPr lang="zh-CN" altLang="en-US" sz="2000" b="1">
                        <a:solidFill>
                          <a:schemeClr val="tx1"/>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05"/>
                  </a:ext>
                </a:extLst>
              </a:tr>
              <a:tr h="762000">
                <a:tc gridSpan="10">
                  <a:txBody>
                    <a:bodyPr/>
                    <a:lstStyle/>
                    <a:p>
                      <a:pPr algn="ctr">
                        <a:buNone/>
                      </a:pPr>
                      <a:r>
                        <a:rPr lang="zh-CN" altLang="en-US" sz="2000" dirty="0"/>
                        <a:t>数据</a:t>
                      </a:r>
                      <a:endParaRPr lang="zh-CN" altLang="en-US" sz="2000" b="1" dirty="0">
                        <a:solidFill>
                          <a:schemeClr val="tx1"/>
                        </a:solidFill>
                        <a:latin typeface="微软雅黑" panose="020B0503020204020204" charset="-122"/>
                        <a:ea typeface="微软雅黑" panose="020B0503020204020204" charset="-122"/>
                      </a:endParaRP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bl>
          </a:graphicData>
        </a:graphic>
      </p:graphicFrame>
      <p:sp>
        <p:nvSpPr>
          <p:cNvPr id="15" name="左大括号 14"/>
          <p:cNvSpPr/>
          <p:nvPr/>
        </p:nvSpPr>
        <p:spPr>
          <a:xfrm>
            <a:off x="1379320" y="2995443"/>
            <a:ext cx="581660" cy="3002915"/>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7" name="表格 16"/>
          <p:cNvGraphicFramePr/>
          <p:nvPr/>
        </p:nvGraphicFramePr>
        <p:xfrm>
          <a:off x="1960980" y="2396638"/>
          <a:ext cx="7884160" cy="381000"/>
        </p:xfrm>
        <a:graphic>
          <a:graphicData uri="http://schemas.openxmlformats.org/drawingml/2006/table">
            <a:tbl>
              <a:tblPr firstRow="1" bandRow="1">
                <a:tableStyleId>{5C22544A-7EE6-4342-B048-85BDC9FD1C3A}</a:tableStyleId>
              </a:tblPr>
              <a:tblGrid>
                <a:gridCol w="492760">
                  <a:extLst>
                    <a:ext uri="{9D8B030D-6E8A-4147-A177-3AD203B41FA5}">
                      <a16:colId xmlns:a16="http://schemas.microsoft.com/office/drawing/2014/main" val="20000"/>
                    </a:ext>
                  </a:extLst>
                </a:gridCol>
                <a:gridCol w="492760">
                  <a:extLst>
                    <a:ext uri="{9D8B030D-6E8A-4147-A177-3AD203B41FA5}">
                      <a16:colId xmlns:a16="http://schemas.microsoft.com/office/drawing/2014/main" val="20001"/>
                    </a:ext>
                  </a:extLst>
                </a:gridCol>
                <a:gridCol w="492760">
                  <a:extLst>
                    <a:ext uri="{9D8B030D-6E8A-4147-A177-3AD203B41FA5}">
                      <a16:colId xmlns:a16="http://schemas.microsoft.com/office/drawing/2014/main" val="20002"/>
                    </a:ext>
                  </a:extLst>
                </a:gridCol>
                <a:gridCol w="492760">
                  <a:extLst>
                    <a:ext uri="{9D8B030D-6E8A-4147-A177-3AD203B41FA5}">
                      <a16:colId xmlns:a16="http://schemas.microsoft.com/office/drawing/2014/main" val="20003"/>
                    </a:ext>
                  </a:extLst>
                </a:gridCol>
                <a:gridCol w="492760">
                  <a:extLst>
                    <a:ext uri="{9D8B030D-6E8A-4147-A177-3AD203B41FA5}">
                      <a16:colId xmlns:a16="http://schemas.microsoft.com/office/drawing/2014/main" val="20004"/>
                    </a:ext>
                  </a:extLst>
                </a:gridCol>
                <a:gridCol w="492760">
                  <a:extLst>
                    <a:ext uri="{9D8B030D-6E8A-4147-A177-3AD203B41FA5}">
                      <a16:colId xmlns:a16="http://schemas.microsoft.com/office/drawing/2014/main" val="20005"/>
                    </a:ext>
                  </a:extLst>
                </a:gridCol>
                <a:gridCol w="492760">
                  <a:extLst>
                    <a:ext uri="{9D8B030D-6E8A-4147-A177-3AD203B41FA5}">
                      <a16:colId xmlns:a16="http://schemas.microsoft.com/office/drawing/2014/main" val="20006"/>
                    </a:ext>
                  </a:extLst>
                </a:gridCol>
                <a:gridCol w="492760">
                  <a:extLst>
                    <a:ext uri="{9D8B030D-6E8A-4147-A177-3AD203B41FA5}">
                      <a16:colId xmlns:a16="http://schemas.microsoft.com/office/drawing/2014/main" val="20007"/>
                    </a:ext>
                  </a:extLst>
                </a:gridCol>
                <a:gridCol w="492760">
                  <a:extLst>
                    <a:ext uri="{9D8B030D-6E8A-4147-A177-3AD203B41FA5}">
                      <a16:colId xmlns:a16="http://schemas.microsoft.com/office/drawing/2014/main" val="20008"/>
                    </a:ext>
                  </a:extLst>
                </a:gridCol>
                <a:gridCol w="492760">
                  <a:extLst>
                    <a:ext uri="{9D8B030D-6E8A-4147-A177-3AD203B41FA5}">
                      <a16:colId xmlns:a16="http://schemas.microsoft.com/office/drawing/2014/main" val="20009"/>
                    </a:ext>
                  </a:extLst>
                </a:gridCol>
                <a:gridCol w="492760">
                  <a:extLst>
                    <a:ext uri="{9D8B030D-6E8A-4147-A177-3AD203B41FA5}">
                      <a16:colId xmlns:a16="http://schemas.microsoft.com/office/drawing/2014/main" val="20010"/>
                    </a:ext>
                  </a:extLst>
                </a:gridCol>
                <a:gridCol w="492760">
                  <a:extLst>
                    <a:ext uri="{9D8B030D-6E8A-4147-A177-3AD203B41FA5}">
                      <a16:colId xmlns:a16="http://schemas.microsoft.com/office/drawing/2014/main" val="20011"/>
                    </a:ext>
                  </a:extLst>
                </a:gridCol>
                <a:gridCol w="492760">
                  <a:extLst>
                    <a:ext uri="{9D8B030D-6E8A-4147-A177-3AD203B41FA5}">
                      <a16:colId xmlns:a16="http://schemas.microsoft.com/office/drawing/2014/main" val="20012"/>
                    </a:ext>
                  </a:extLst>
                </a:gridCol>
                <a:gridCol w="492760">
                  <a:extLst>
                    <a:ext uri="{9D8B030D-6E8A-4147-A177-3AD203B41FA5}">
                      <a16:colId xmlns:a16="http://schemas.microsoft.com/office/drawing/2014/main" val="20013"/>
                    </a:ext>
                  </a:extLst>
                </a:gridCol>
                <a:gridCol w="492760">
                  <a:extLst>
                    <a:ext uri="{9D8B030D-6E8A-4147-A177-3AD203B41FA5}">
                      <a16:colId xmlns:a16="http://schemas.microsoft.com/office/drawing/2014/main" val="20014"/>
                    </a:ext>
                  </a:extLst>
                </a:gridCol>
                <a:gridCol w="492760">
                  <a:extLst>
                    <a:ext uri="{9D8B030D-6E8A-4147-A177-3AD203B41FA5}">
                      <a16:colId xmlns:a16="http://schemas.microsoft.com/office/drawing/2014/main" val="20015"/>
                    </a:ext>
                  </a:extLst>
                </a:gridCol>
              </a:tblGrid>
              <a:tr h="381000">
                <a:tc>
                  <a:txBody>
                    <a:bodyPr/>
                    <a:lstStyle/>
                    <a:p>
                      <a:pPr>
                        <a:buNone/>
                      </a:pPr>
                      <a:endParaRPr lang="en-US" altLang="zh-CN"/>
                    </a:p>
                  </a:txBody>
                  <a:tcPr/>
                </a:tc>
                <a:tc>
                  <a:txBody>
                    <a:bodyPr/>
                    <a:lstStyle/>
                    <a:p>
                      <a:pPr>
                        <a:buNone/>
                      </a:pPr>
                      <a:endParaRPr lang="zh-CN" altLang="en-US"/>
                    </a:p>
                  </a:txBody>
                  <a:tcPr/>
                </a:tc>
                <a:tc>
                  <a:txBody>
                    <a:bodyPr/>
                    <a:lstStyle/>
                    <a:p>
                      <a:pPr>
                        <a:buNone/>
                      </a:pPr>
                      <a:endParaRPr lang="zh-CN" altLang="en-US" dirty="0"/>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dirty="0"/>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dirty="0"/>
                    </a:p>
                  </a:txBody>
                  <a:tcPr/>
                </a:tc>
                <a:extLst>
                  <a:ext uri="{0D108BD9-81ED-4DB2-BD59-A6C34878D82A}">
                    <a16:rowId xmlns:a16="http://schemas.microsoft.com/office/drawing/2014/main" val="10000"/>
                  </a:ext>
                </a:extLst>
              </a:tr>
            </a:tbl>
          </a:graphicData>
        </a:graphic>
      </p:graphicFrame>
      <p:sp>
        <p:nvSpPr>
          <p:cNvPr id="18" name="文本框 17"/>
          <p:cNvSpPr txBox="1"/>
          <p:nvPr/>
        </p:nvSpPr>
        <p:spPr>
          <a:xfrm>
            <a:off x="1795245" y="1936263"/>
            <a:ext cx="499110"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0</a:t>
            </a:r>
          </a:p>
        </p:txBody>
      </p:sp>
      <p:sp>
        <p:nvSpPr>
          <p:cNvPr id="19" name="文本框 18"/>
          <p:cNvSpPr txBox="1"/>
          <p:nvPr/>
        </p:nvSpPr>
        <p:spPr>
          <a:xfrm>
            <a:off x="5612230" y="1936263"/>
            <a:ext cx="582295" cy="460375"/>
          </a:xfrm>
          <a:prstGeom prst="rect">
            <a:avLst/>
          </a:prstGeom>
          <a:noFill/>
        </p:spPr>
        <p:txBody>
          <a:bodyPr wrap="square" rtlCol="0">
            <a:spAutoFit/>
          </a:bodyPr>
          <a:lstStyle/>
          <a:p>
            <a:r>
              <a:rPr lang="en-US" altLang="zh-CN" sz="2400" dirty="0">
                <a:latin typeface="微软雅黑" panose="020B0503020204020204" charset="-122"/>
                <a:ea typeface="微软雅黑" panose="020B0503020204020204" charset="-122"/>
              </a:rPr>
              <a:t>15</a:t>
            </a:r>
          </a:p>
        </p:txBody>
      </p:sp>
      <p:sp>
        <p:nvSpPr>
          <p:cNvPr id="20" name="文本框 19"/>
          <p:cNvSpPr txBox="1"/>
          <p:nvPr/>
        </p:nvSpPr>
        <p:spPr>
          <a:xfrm>
            <a:off x="9558755" y="1936263"/>
            <a:ext cx="582295"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31</a:t>
            </a:r>
          </a:p>
        </p:txBody>
      </p:sp>
      <p:sp>
        <p:nvSpPr>
          <p:cNvPr id="22" name="文本框 21"/>
          <p:cNvSpPr txBox="1"/>
          <p:nvPr/>
        </p:nvSpPr>
        <p:spPr>
          <a:xfrm>
            <a:off x="205840" y="4251930"/>
            <a:ext cx="1398371" cy="400110"/>
          </a:xfrm>
          <a:prstGeom prst="rect">
            <a:avLst/>
          </a:prstGeom>
          <a:noFill/>
        </p:spPr>
        <p:txBody>
          <a:bodyPr wrap="square" rtlCol="0">
            <a:spAutoFit/>
          </a:bodyPr>
          <a:lstStyle/>
          <a:p>
            <a:r>
              <a:rPr lang="en-US" altLang="zh-CN" sz="200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首部</a:t>
            </a:r>
          </a:p>
        </p:txBody>
      </p:sp>
      <p:sp>
        <p:nvSpPr>
          <p:cNvPr id="5" name="右箭头 4"/>
          <p:cNvSpPr/>
          <p:nvPr/>
        </p:nvSpPr>
        <p:spPr>
          <a:xfrm>
            <a:off x="1379320" y="6202828"/>
            <a:ext cx="581660" cy="259715"/>
          </a:xfrm>
          <a:prstGeom prst="rightArrow">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05840" y="6092338"/>
            <a:ext cx="809625" cy="460375"/>
          </a:xfrm>
          <a:prstGeom prst="rect">
            <a:avLst/>
          </a:prstGeom>
          <a:noFill/>
        </p:spPr>
        <p:txBody>
          <a:bodyPr wrap="square" rtlCol="0">
            <a:spAutoFit/>
          </a:bodyPr>
          <a:lstStyle/>
          <a:p>
            <a:r>
              <a:rPr lang="zh-CN" altLang="en-US" sz="2400" dirty="0">
                <a:latin typeface="微软雅黑" panose="020B0503020204020204" charset="-122"/>
                <a:ea typeface="微软雅黑" panose="020B0503020204020204" charset="-122"/>
                <a:cs typeface="微软雅黑" panose="020B0503020204020204" charset="-122"/>
              </a:rPr>
              <a:t>数据</a:t>
            </a:r>
          </a:p>
        </p:txBody>
      </p:sp>
      <p:grpSp>
        <p:nvGrpSpPr>
          <p:cNvPr id="21" name="组合 20"/>
          <p:cNvGrpSpPr/>
          <p:nvPr/>
        </p:nvGrpSpPr>
        <p:grpSpPr>
          <a:xfrm>
            <a:off x="7766756" y="393621"/>
            <a:ext cx="4470399" cy="1735745"/>
            <a:chOff x="6710810" y="281374"/>
            <a:chExt cx="4269121" cy="1651846"/>
          </a:xfrm>
        </p:grpSpPr>
        <p:sp>
          <p:nvSpPr>
            <p:cNvPr id="25" name="左大括号 24"/>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25"/>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7" name="矩形 26"/>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9" name="矩形 28"/>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31" name="矩形 30"/>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3"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4" name="右大括号 23"/>
          <p:cNvSpPr/>
          <p:nvPr/>
        </p:nvSpPr>
        <p:spPr>
          <a:xfrm>
            <a:off x="9845139" y="3007508"/>
            <a:ext cx="429751" cy="2548021"/>
          </a:xfrm>
          <a:prstGeom prst="rightBrace">
            <a:avLst>
              <a:gd name="adj1" fmla="val 0"/>
              <a:gd name="adj2" fmla="val 50000"/>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文本框 31"/>
          <p:cNvSpPr txBox="1"/>
          <p:nvPr/>
        </p:nvSpPr>
        <p:spPr>
          <a:xfrm>
            <a:off x="10025784" y="3712250"/>
            <a:ext cx="2211371" cy="499624"/>
          </a:xfrm>
          <a:prstGeom prst="rect">
            <a:avLst/>
          </a:prstGeom>
          <a:noFill/>
        </p:spPr>
        <p:txBody>
          <a:bodyPr wrap="square" rtlCol="0">
            <a:spAutoFit/>
          </a:bodyPr>
          <a:lstStyle/>
          <a:p>
            <a:pPr>
              <a:lnSpc>
                <a:spcPct val="150000"/>
              </a:lnSpc>
            </a:pPr>
            <a:r>
              <a:rPr lang="en-US" sz="2000" dirty="0">
                <a:solidFill>
                  <a:srgbClr val="FF0000"/>
                </a:solidFill>
                <a:latin typeface="微软雅黑" panose="020B0503020204020204" charset="-122"/>
                <a:ea typeface="微软雅黑" panose="020B0503020204020204" charset="-122"/>
                <a:cs typeface="微软雅黑" panose="020B0503020204020204" charset="-122"/>
              </a:rPr>
              <a:t>20</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字节固定首部</a:t>
            </a:r>
          </a:p>
        </p:txBody>
      </p:sp>
    </p:spTree>
    <p:extLst>
      <p:ext uri="{BB962C8B-B14F-4D97-AF65-F5344CB8AC3E}">
        <p14:creationId xmlns:p14="http://schemas.microsoft.com/office/powerpoint/2010/main" val="15598609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6" name="表格 5"/>
          <p:cNvGraphicFramePr/>
          <p:nvPr>
            <p:extLst>
              <p:ext uri="{D42A27DB-BD31-4B8C-83A1-F6EECF244321}">
                <p14:modId xmlns:p14="http://schemas.microsoft.com/office/powerpoint/2010/main" val="2850947955"/>
              </p:ext>
            </p:extLst>
          </p:nvPr>
        </p:nvGraphicFramePr>
        <p:xfrm>
          <a:off x="1960980" y="2994808"/>
          <a:ext cx="7881620" cy="3749040"/>
        </p:xfrm>
        <a:graphic>
          <a:graphicData uri="http://schemas.openxmlformats.org/drawingml/2006/table">
            <a:tbl>
              <a:tblPr firstRow="1" bandRow="1">
                <a:tableStyleId>{5C22544A-7EE6-4342-B048-85BDC9FD1C3A}</a:tableStyleId>
              </a:tblPr>
              <a:tblGrid>
                <a:gridCol w="960755">
                  <a:extLst>
                    <a:ext uri="{9D8B030D-6E8A-4147-A177-3AD203B41FA5}">
                      <a16:colId xmlns:a16="http://schemas.microsoft.com/office/drawing/2014/main" val="20000"/>
                    </a:ext>
                  </a:extLst>
                </a:gridCol>
                <a:gridCol w="1458595">
                  <a:extLst>
                    <a:ext uri="{9D8B030D-6E8A-4147-A177-3AD203B41FA5}">
                      <a16:colId xmlns:a16="http://schemas.microsoft.com/office/drawing/2014/main" val="20001"/>
                    </a:ext>
                  </a:extLst>
                </a:gridCol>
                <a:gridCol w="29464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45745">
                  <a:extLst>
                    <a:ext uri="{9D8B030D-6E8A-4147-A177-3AD203B41FA5}">
                      <a16:colId xmlns:a16="http://schemas.microsoft.com/office/drawing/2014/main" val="20004"/>
                    </a:ext>
                  </a:extLst>
                </a:gridCol>
                <a:gridCol w="223520">
                  <a:extLst>
                    <a:ext uri="{9D8B030D-6E8A-4147-A177-3AD203B41FA5}">
                      <a16:colId xmlns:a16="http://schemas.microsoft.com/office/drawing/2014/main" val="20005"/>
                    </a:ext>
                  </a:extLst>
                </a:gridCol>
                <a:gridCol w="294640">
                  <a:extLst>
                    <a:ext uri="{9D8B030D-6E8A-4147-A177-3AD203B41FA5}">
                      <a16:colId xmlns:a16="http://schemas.microsoft.com/office/drawing/2014/main" val="20006"/>
                    </a:ext>
                  </a:extLst>
                </a:gridCol>
                <a:gridCol w="267970">
                  <a:extLst>
                    <a:ext uri="{9D8B030D-6E8A-4147-A177-3AD203B41FA5}">
                      <a16:colId xmlns:a16="http://schemas.microsoft.com/office/drawing/2014/main" val="20007"/>
                    </a:ext>
                  </a:extLst>
                </a:gridCol>
                <a:gridCol w="2172970">
                  <a:extLst>
                    <a:ext uri="{9D8B030D-6E8A-4147-A177-3AD203B41FA5}">
                      <a16:colId xmlns:a16="http://schemas.microsoft.com/office/drawing/2014/main" val="20008"/>
                    </a:ext>
                  </a:extLst>
                </a:gridCol>
                <a:gridCol w="1754505">
                  <a:extLst>
                    <a:ext uri="{9D8B030D-6E8A-4147-A177-3AD203B41FA5}">
                      <a16:colId xmlns:a16="http://schemas.microsoft.com/office/drawing/2014/main" val="20009"/>
                    </a:ext>
                  </a:extLst>
                </a:gridCol>
              </a:tblGrid>
              <a:tr h="396240">
                <a:tc gridSpan="8">
                  <a:txBody>
                    <a:bodyPr/>
                    <a:lstStyle/>
                    <a:p>
                      <a:pPr algn="ctr">
                        <a:buNone/>
                      </a:pPr>
                      <a:r>
                        <a:rPr lang="zh-CN" altLang="en-US" sz="2000" b="1" dirty="0">
                          <a:solidFill>
                            <a:schemeClr val="tx1"/>
                          </a:solidFill>
                          <a:latin typeface="微软雅黑" panose="020B0503020204020204" charset="-122"/>
                          <a:ea typeface="微软雅黑" panose="020B0503020204020204" charset="-122"/>
                        </a:rPr>
                        <a:t>源端口号</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2">
                  <a:txBody>
                    <a:bodyPr/>
                    <a:lstStyle/>
                    <a:p>
                      <a:pPr algn="ctr">
                        <a:buNone/>
                      </a:pPr>
                      <a:r>
                        <a:rPr lang="zh-CN" altLang="en-US" sz="2000" b="1" dirty="0">
                          <a:solidFill>
                            <a:schemeClr val="tx1"/>
                          </a:solidFill>
                          <a:latin typeface="微软雅黑" panose="020B0503020204020204" charset="-122"/>
                          <a:ea typeface="微软雅黑" panose="020B0503020204020204" charset="-122"/>
                        </a:rPr>
                        <a:t>目的端口号</a:t>
                      </a:r>
                    </a:p>
                  </a:txBody>
                  <a:tcPr anchor="ctr">
                    <a:solidFill>
                      <a:schemeClr val="bg1">
                        <a:lumMod val="75000"/>
                      </a:schemeClr>
                    </a:solidFill>
                  </a:tcPr>
                </a:tc>
                <a:tc hMerge="1">
                  <a:txBody>
                    <a:bodyPr/>
                    <a:lstStyle/>
                    <a:p>
                      <a:endParaRPr lang="zh-CN"/>
                    </a:p>
                  </a:txBody>
                  <a:tcPr/>
                </a:tc>
                <a:extLst>
                  <a:ext uri="{0D108BD9-81ED-4DB2-BD59-A6C34878D82A}">
                    <a16:rowId xmlns:a16="http://schemas.microsoft.com/office/drawing/2014/main" val="10000"/>
                  </a:ext>
                </a:extLst>
              </a:tr>
              <a:tr h="381000">
                <a:tc gridSpan="10">
                  <a:txBody>
                    <a:bodyPr/>
                    <a:lstStyle/>
                    <a:p>
                      <a:pPr algn="ctr">
                        <a:buNone/>
                      </a:pPr>
                      <a:r>
                        <a:rPr lang="zh-CN" altLang="en-US" sz="2000" b="1" dirty="0">
                          <a:solidFill>
                            <a:schemeClr val="tx1"/>
                          </a:solidFill>
                          <a:latin typeface="微软雅黑" panose="020B0503020204020204" charset="-122"/>
                          <a:ea typeface="微软雅黑" panose="020B0503020204020204" charset="-122"/>
                        </a:rPr>
                        <a:t>序号</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96240">
                <a:tc gridSpan="10">
                  <a:txBody>
                    <a:bodyPr/>
                    <a:lstStyle/>
                    <a:p>
                      <a:pPr algn="ctr">
                        <a:buNone/>
                      </a:pPr>
                      <a:r>
                        <a:rPr lang="zh-CN" altLang="en-US" sz="2000" b="1" dirty="0">
                          <a:solidFill>
                            <a:schemeClr val="tx1"/>
                          </a:solidFill>
                          <a:latin typeface="微软雅黑" panose="020B0503020204020204" charset="-122"/>
                          <a:ea typeface="微软雅黑" panose="020B0503020204020204" charset="-122"/>
                        </a:rPr>
                        <a:t>确认序号</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81000">
                <a:tc>
                  <a:txBody>
                    <a:bodyPr/>
                    <a:lstStyle/>
                    <a:p>
                      <a:pPr algn="ctr">
                        <a:buNone/>
                      </a:pPr>
                      <a:r>
                        <a:rPr lang="zh-CN" altLang="en-US" sz="2000" b="1" dirty="0">
                          <a:solidFill>
                            <a:schemeClr val="tx1"/>
                          </a:solidFill>
                          <a:latin typeface="微软雅黑" panose="020B0503020204020204" charset="-122"/>
                          <a:ea typeface="微软雅黑" panose="020B0503020204020204" charset="-122"/>
                          <a:sym typeface="+mn-ea"/>
                        </a:rPr>
                        <a:t>首部长度</a:t>
                      </a:r>
                    </a:p>
                  </a:txBody>
                  <a:tcPr anchor="ctr">
                    <a:solidFill>
                      <a:schemeClr val="bg1">
                        <a:lumMod val="75000"/>
                      </a:schemeClr>
                    </a:solidFill>
                  </a:tcPr>
                </a:tc>
                <a:tc>
                  <a:txBody>
                    <a:bodyPr/>
                    <a:lstStyle/>
                    <a:p>
                      <a:pPr algn="ctr">
                        <a:buNone/>
                      </a:pPr>
                      <a:r>
                        <a:rPr lang="zh-CN" altLang="en-US" sz="2000" b="1">
                          <a:solidFill>
                            <a:schemeClr val="tx1"/>
                          </a:solidFill>
                          <a:latin typeface="微软雅黑" panose="020B0503020204020204" charset="-122"/>
                          <a:ea typeface="微软雅黑" panose="020B0503020204020204" charset="-122"/>
                          <a:sym typeface="+mn-ea"/>
                        </a:rPr>
                        <a:t>保留</a:t>
                      </a:r>
                    </a:p>
                    <a:p>
                      <a:pPr algn="ctr">
                        <a:buNone/>
                      </a:pPr>
                      <a:endParaRPr lang="zh-CN" altLang="en-US" sz="2000" b="1">
                        <a:solidFill>
                          <a:schemeClr val="tx1"/>
                        </a:solidFill>
                        <a:latin typeface="微软雅黑" panose="020B0503020204020204" charset="-122"/>
                        <a:ea typeface="微软雅黑" panose="020B0503020204020204" charset="-122"/>
                        <a:sym typeface="+mn-ea"/>
                      </a:endParaRPr>
                    </a:p>
                  </a:txBody>
                  <a:tcPr anchor="ctr">
                    <a:solidFill>
                      <a:schemeClr val="bg1">
                        <a:lumMod val="75000"/>
                      </a:schemeClr>
                    </a:solidFill>
                  </a:tcPr>
                </a:tc>
                <a:tc>
                  <a:txBody>
                    <a:bodyPr/>
                    <a:lstStyle/>
                    <a:p>
                      <a:pPr algn="ctr">
                        <a:buNone/>
                      </a:pPr>
                      <a:r>
                        <a:rPr lang="en-US" altLang="zh-CN" sz="2000" b="1" dirty="0">
                          <a:solidFill>
                            <a:schemeClr val="tx1"/>
                          </a:solidFill>
                          <a:latin typeface="微软雅黑" panose="020B0503020204020204" charset="-122"/>
                          <a:ea typeface="微软雅黑" panose="020B0503020204020204" charset="-122"/>
                        </a:rPr>
                        <a:t>URG</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ACK</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PSH</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RST</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SYN</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F</a:t>
                      </a:r>
                    </a:p>
                    <a:p>
                      <a:pPr algn="ctr">
                        <a:buNone/>
                      </a:pPr>
                      <a:r>
                        <a:rPr lang="en-US" altLang="zh-CN" sz="2000" b="1">
                          <a:solidFill>
                            <a:schemeClr val="tx1"/>
                          </a:solidFill>
                          <a:latin typeface="微软雅黑" panose="020B0503020204020204" charset="-122"/>
                          <a:ea typeface="微软雅黑" panose="020B0503020204020204" charset="-122"/>
                        </a:rPr>
                        <a:t>IN</a:t>
                      </a:r>
                    </a:p>
                  </a:txBody>
                  <a:tcPr anchor="ctr">
                    <a:solidFill>
                      <a:schemeClr val="bg1">
                        <a:lumMod val="75000"/>
                      </a:schemeClr>
                    </a:solidFill>
                  </a:tcPr>
                </a:tc>
                <a:tc gridSpan="2">
                  <a:txBody>
                    <a:bodyPr/>
                    <a:lstStyle/>
                    <a:p>
                      <a:pPr algn="ctr">
                        <a:buNone/>
                      </a:pPr>
                      <a:r>
                        <a:rPr lang="zh-CN" altLang="en-US" sz="2000" b="1" dirty="0">
                          <a:solidFill>
                            <a:schemeClr val="tx1"/>
                          </a:solidFill>
                          <a:latin typeface="微软雅黑" panose="020B0503020204020204" charset="-122"/>
                          <a:ea typeface="微软雅黑" panose="020B0503020204020204" charset="-122"/>
                          <a:sym typeface="+mn-ea"/>
                        </a:rPr>
                        <a:t>接收窗口</a:t>
                      </a:r>
                    </a:p>
                  </a:txBody>
                  <a:tcPr anchor="ctr">
                    <a:solidFill>
                      <a:schemeClr val="bg1">
                        <a:lumMod val="75000"/>
                      </a:schemeClr>
                    </a:solidFill>
                  </a:tcPr>
                </a:tc>
                <a:tc hMerge="1">
                  <a:txBody>
                    <a:bodyPr/>
                    <a:lstStyle/>
                    <a:p>
                      <a:endParaRPr lang="zh-CN"/>
                    </a:p>
                  </a:txBody>
                  <a:tcPr/>
                </a:tc>
                <a:extLst>
                  <a:ext uri="{0D108BD9-81ED-4DB2-BD59-A6C34878D82A}">
                    <a16:rowId xmlns:a16="http://schemas.microsoft.com/office/drawing/2014/main" val="10003"/>
                  </a:ext>
                </a:extLst>
              </a:tr>
              <a:tr h="381000">
                <a:tc gridSpan="8">
                  <a:txBody>
                    <a:bodyPr/>
                    <a:lstStyle/>
                    <a:p>
                      <a:pPr algn="ctr">
                        <a:buNone/>
                      </a:pPr>
                      <a:endParaRPr lang="zh-CN" altLang="en-US" sz="2000" b="1">
                        <a:solidFill>
                          <a:schemeClr val="tx1"/>
                        </a:solidFill>
                        <a:latin typeface="微软雅黑" panose="020B0503020204020204" charset="-122"/>
                        <a:ea typeface="微软雅黑" panose="020B0503020204020204" charset="-122"/>
                      </a:endParaRPr>
                    </a:p>
                  </a:txBody>
                  <a:tcPr anchor="ctr">
                    <a:solidFill>
                      <a:schemeClr val="bg1">
                        <a:lumMod val="75000"/>
                      </a:schemeClr>
                    </a:solidFill>
                  </a:tcPr>
                </a:tc>
                <a:tc hMerge="1">
                  <a:txBody>
                    <a:bodyPr/>
                    <a:lstStyle/>
                    <a:p>
                      <a:endParaRPr lang="zh-CN"/>
                    </a:p>
                  </a:txBody>
                  <a:tcPr anchor="ctr">
                    <a:solidFill>
                      <a:schemeClr val="bg1">
                        <a:lumMod val="75000"/>
                      </a:schemeClr>
                    </a:solidFill>
                  </a:tcPr>
                </a:tc>
                <a:tc hMerge="1">
                  <a:txBody>
                    <a:bodyPr/>
                    <a:lstStyle/>
                    <a:p>
                      <a:endParaRPr lang="zh-CN"/>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nchor="ctr">
                    <a:solidFill>
                      <a:schemeClr val="bg1">
                        <a:lumMod val="75000"/>
                      </a:schemeClr>
                    </a:solidFill>
                  </a:tcPr>
                </a:tc>
                <a:tc hMerge="1">
                  <a:txBody>
                    <a:bodyPr/>
                    <a:lstStyle/>
                    <a:p>
                      <a:endParaRPr lang="zh-CN"/>
                    </a:p>
                  </a:txBody>
                  <a:tcPr/>
                </a:tc>
                <a:tc hMerge="1">
                  <a:txBody>
                    <a:bodyPr/>
                    <a:lstStyle/>
                    <a:p>
                      <a:endParaRPr lang="zh-CN"/>
                    </a:p>
                  </a:txBody>
                  <a:tcPr/>
                </a:tc>
                <a:tc gridSpan="2">
                  <a:txBody>
                    <a:bodyPr/>
                    <a:lstStyle/>
                    <a:p>
                      <a:pPr algn="ctr">
                        <a:buNone/>
                      </a:pPr>
                      <a:r>
                        <a:rPr lang="zh-CN" altLang="en-US" sz="2000" b="1" dirty="0">
                          <a:solidFill>
                            <a:schemeClr val="tx1"/>
                          </a:solidFill>
                          <a:latin typeface="微软雅黑" panose="020B0503020204020204" charset="-122"/>
                          <a:ea typeface="微软雅黑" panose="020B0503020204020204" charset="-122"/>
                        </a:rPr>
                        <a:t>紧急指针</a:t>
                      </a:r>
                    </a:p>
                  </a:txBody>
                  <a:tcPr anchor="ctr">
                    <a:solidFill>
                      <a:schemeClr val="bg1">
                        <a:lumMod val="75000"/>
                      </a:schemeClr>
                    </a:solidFill>
                  </a:tcPr>
                </a:tc>
                <a:tc hMerge="1">
                  <a:txBody>
                    <a:bodyPr/>
                    <a:lstStyle/>
                    <a:p>
                      <a:endParaRPr lang="zh-CN"/>
                    </a:p>
                  </a:txBody>
                  <a:tcPr/>
                </a:tc>
                <a:extLst>
                  <a:ext uri="{0D108BD9-81ED-4DB2-BD59-A6C34878D82A}">
                    <a16:rowId xmlns:a16="http://schemas.microsoft.com/office/drawing/2014/main" val="10004"/>
                  </a:ext>
                </a:extLst>
              </a:tr>
              <a:tr h="396240">
                <a:tc gridSpan="9">
                  <a:txBody>
                    <a:bodyPr/>
                    <a:lstStyle/>
                    <a:p>
                      <a:pPr algn="ctr">
                        <a:buNone/>
                      </a:pPr>
                      <a:r>
                        <a:rPr lang="zh-CN" altLang="en-US" sz="2000" b="1">
                          <a:solidFill>
                            <a:schemeClr val="tx1"/>
                          </a:solidFill>
                          <a:latin typeface="微软雅黑" panose="020B0503020204020204" charset="-122"/>
                          <a:ea typeface="微软雅黑" panose="020B0503020204020204" charset="-122"/>
                        </a:rPr>
                        <a:t>选项（长度可变）</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ctr">
                        <a:buNone/>
                      </a:pPr>
                      <a:r>
                        <a:rPr lang="zh-CN" altLang="en-US" sz="2000" b="1">
                          <a:solidFill>
                            <a:schemeClr val="tx1"/>
                          </a:solidFill>
                          <a:latin typeface="微软雅黑" panose="020B0503020204020204" charset="-122"/>
                          <a:ea typeface="微软雅黑" panose="020B0503020204020204" charset="-122"/>
                        </a:rPr>
                        <a:t>填充</a:t>
                      </a:r>
                    </a:p>
                  </a:txBody>
                  <a:tcPr anchor="ctr">
                    <a:solidFill>
                      <a:schemeClr val="bg1">
                        <a:lumMod val="75000"/>
                      </a:schemeClr>
                    </a:solidFill>
                  </a:tcPr>
                </a:tc>
                <a:extLst>
                  <a:ext uri="{0D108BD9-81ED-4DB2-BD59-A6C34878D82A}">
                    <a16:rowId xmlns:a16="http://schemas.microsoft.com/office/drawing/2014/main" val="10005"/>
                  </a:ext>
                </a:extLst>
              </a:tr>
              <a:tr h="762000">
                <a:tc gridSpan="10">
                  <a:txBody>
                    <a:bodyPr/>
                    <a:lstStyle/>
                    <a:p>
                      <a:pPr algn="ctr">
                        <a:buNone/>
                      </a:pPr>
                      <a:r>
                        <a:rPr lang="zh-CN" altLang="en-US" sz="2000" b="1" dirty="0">
                          <a:solidFill>
                            <a:schemeClr val="tx1"/>
                          </a:solidFill>
                          <a:latin typeface="微软雅黑" panose="020B0503020204020204" charset="-122"/>
                          <a:ea typeface="微软雅黑" panose="020B0503020204020204" charset="-122"/>
                        </a:rPr>
                        <a:t>数据</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bl>
          </a:graphicData>
        </a:graphic>
      </p:graphicFrame>
      <p:graphicFrame>
        <p:nvGraphicFramePr>
          <p:cNvPr id="17" name="表格 16"/>
          <p:cNvGraphicFramePr/>
          <p:nvPr/>
        </p:nvGraphicFramePr>
        <p:xfrm>
          <a:off x="1960980" y="2396638"/>
          <a:ext cx="7884160" cy="381000"/>
        </p:xfrm>
        <a:graphic>
          <a:graphicData uri="http://schemas.openxmlformats.org/drawingml/2006/table">
            <a:tbl>
              <a:tblPr firstRow="1" bandRow="1">
                <a:tableStyleId>{5C22544A-7EE6-4342-B048-85BDC9FD1C3A}</a:tableStyleId>
              </a:tblPr>
              <a:tblGrid>
                <a:gridCol w="492760">
                  <a:extLst>
                    <a:ext uri="{9D8B030D-6E8A-4147-A177-3AD203B41FA5}">
                      <a16:colId xmlns:a16="http://schemas.microsoft.com/office/drawing/2014/main" val="20000"/>
                    </a:ext>
                  </a:extLst>
                </a:gridCol>
                <a:gridCol w="492760">
                  <a:extLst>
                    <a:ext uri="{9D8B030D-6E8A-4147-A177-3AD203B41FA5}">
                      <a16:colId xmlns:a16="http://schemas.microsoft.com/office/drawing/2014/main" val="20001"/>
                    </a:ext>
                  </a:extLst>
                </a:gridCol>
                <a:gridCol w="492760">
                  <a:extLst>
                    <a:ext uri="{9D8B030D-6E8A-4147-A177-3AD203B41FA5}">
                      <a16:colId xmlns:a16="http://schemas.microsoft.com/office/drawing/2014/main" val="20002"/>
                    </a:ext>
                  </a:extLst>
                </a:gridCol>
                <a:gridCol w="492760">
                  <a:extLst>
                    <a:ext uri="{9D8B030D-6E8A-4147-A177-3AD203B41FA5}">
                      <a16:colId xmlns:a16="http://schemas.microsoft.com/office/drawing/2014/main" val="20003"/>
                    </a:ext>
                  </a:extLst>
                </a:gridCol>
                <a:gridCol w="492760">
                  <a:extLst>
                    <a:ext uri="{9D8B030D-6E8A-4147-A177-3AD203B41FA5}">
                      <a16:colId xmlns:a16="http://schemas.microsoft.com/office/drawing/2014/main" val="20004"/>
                    </a:ext>
                  </a:extLst>
                </a:gridCol>
                <a:gridCol w="492760">
                  <a:extLst>
                    <a:ext uri="{9D8B030D-6E8A-4147-A177-3AD203B41FA5}">
                      <a16:colId xmlns:a16="http://schemas.microsoft.com/office/drawing/2014/main" val="20005"/>
                    </a:ext>
                  </a:extLst>
                </a:gridCol>
                <a:gridCol w="492760">
                  <a:extLst>
                    <a:ext uri="{9D8B030D-6E8A-4147-A177-3AD203B41FA5}">
                      <a16:colId xmlns:a16="http://schemas.microsoft.com/office/drawing/2014/main" val="20006"/>
                    </a:ext>
                  </a:extLst>
                </a:gridCol>
                <a:gridCol w="492760">
                  <a:extLst>
                    <a:ext uri="{9D8B030D-6E8A-4147-A177-3AD203B41FA5}">
                      <a16:colId xmlns:a16="http://schemas.microsoft.com/office/drawing/2014/main" val="20007"/>
                    </a:ext>
                  </a:extLst>
                </a:gridCol>
                <a:gridCol w="492760">
                  <a:extLst>
                    <a:ext uri="{9D8B030D-6E8A-4147-A177-3AD203B41FA5}">
                      <a16:colId xmlns:a16="http://schemas.microsoft.com/office/drawing/2014/main" val="20008"/>
                    </a:ext>
                  </a:extLst>
                </a:gridCol>
                <a:gridCol w="492760">
                  <a:extLst>
                    <a:ext uri="{9D8B030D-6E8A-4147-A177-3AD203B41FA5}">
                      <a16:colId xmlns:a16="http://schemas.microsoft.com/office/drawing/2014/main" val="20009"/>
                    </a:ext>
                  </a:extLst>
                </a:gridCol>
                <a:gridCol w="492760">
                  <a:extLst>
                    <a:ext uri="{9D8B030D-6E8A-4147-A177-3AD203B41FA5}">
                      <a16:colId xmlns:a16="http://schemas.microsoft.com/office/drawing/2014/main" val="20010"/>
                    </a:ext>
                  </a:extLst>
                </a:gridCol>
                <a:gridCol w="492760">
                  <a:extLst>
                    <a:ext uri="{9D8B030D-6E8A-4147-A177-3AD203B41FA5}">
                      <a16:colId xmlns:a16="http://schemas.microsoft.com/office/drawing/2014/main" val="20011"/>
                    </a:ext>
                  </a:extLst>
                </a:gridCol>
                <a:gridCol w="492760">
                  <a:extLst>
                    <a:ext uri="{9D8B030D-6E8A-4147-A177-3AD203B41FA5}">
                      <a16:colId xmlns:a16="http://schemas.microsoft.com/office/drawing/2014/main" val="20012"/>
                    </a:ext>
                  </a:extLst>
                </a:gridCol>
                <a:gridCol w="492760">
                  <a:extLst>
                    <a:ext uri="{9D8B030D-6E8A-4147-A177-3AD203B41FA5}">
                      <a16:colId xmlns:a16="http://schemas.microsoft.com/office/drawing/2014/main" val="20013"/>
                    </a:ext>
                  </a:extLst>
                </a:gridCol>
                <a:gridCol w="492760">
                  <a:extLst>
                    <a:ext uri="{9D8B030D-6E8A-4147-A177-3AD203B41FA5}">
                      <a16:colId xmlns:a16="http://schemas.microsoft.com/office/drawing/2014/main" val="20014"/>
                    </a:ext>
                  </a:extLst>
                </a:gridCol>
                <a:gridCol w="492760">
                  <a:extLst>
                    <a:ext uri="{9D8B030D-6E8A-4147-A177-3AD203B41FA5}">
                      <a16:colId xmlns:a16="http://schemas.microsoft.com/office/drawing/2014/main" val="20015"/>
                    </a:ext>
                  </a:extLst>
                </a:gridCol>
              </a:tblGrid>
              <a:tr h="381000">
                <a:tc>
                  <a:txBody>
                    <a:bodyPr/>
                    <a:lstStyle/>
                    <a:p>
                      <a:pPr>
                        <a:buNone/>
                      </a:pPr>
                      <a:endParaRPr lang="en-US" altLang="zh-CN"/>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dirty="0"/>
                    </a:p>
                  </a:txBody>
                  <a:tcPr/>
                </a:tc>
                <a:extLst>
                  <a:ext uri="{0D108BD9-81ED-4DB2-BD59-A6C34878D82A}">
                    <a16:rowId xmlns:a16="http://schemas.microsoft.com/office/drawing/2014/main" val="10000"/>
                  </a:ext>
                </a:extLst>
              </a:tr>
            </a:tbl>
          </a:graphicData>
        </a:graphic>
      </p:graphicFrame>
      <p:sp>
        <p:nvSpPr>
          <p:cNvPr id="18" name="文本框 17"/>
          <p:cNvSpPr txBox="1"/>
          <p:nvPr/>
        </p:nvSpPr>
        <p:spPr>
          <a:xfrm>
            <a:off x="1795245" y="1936263"/>
            <a:ext cx="499110"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0</a:t>
            </a:r>
          </a:p>
        </p:txBody>
      </p:sp>
      <p:sp>
        <p:nvSpPr>
          <p:cNvPr id="19" name="文本框 18"/>
          <p:cNvSpPr txBox="1"/>
          <p:nvPr/>
        </p:nvSpPr>
        <p:spPr>
          <a:xfrm>
            <a:off x="5612230" y="1936263"/>
            <a:ext cx="582295" cy="460375"/>
          </a:xfrm>
          <a:prstGeom prst="rect">
            <a:avLst/>
          </a:prstGeom>
          <a:noFill/>
        </p:spPr>
        <p:txBody>
          <a:bodyPr wrap="square" rtlCol="0">
            <a:spAutoFit/>
          </a:bodyPr>
          <a:lstStyle/>
          <a:p>
            <a:r>
              <a:rPr lang="en-US" altLang="zh-CN" sz="2400" dirty="0">
                <a:latin typeface="微软雅黑" panose="020B0503020204020204" charset="-122"/>
                <a:ea typeface="微软雅黑" panose="020B0503020204020204" charset="-122"/>
              </a:rPr>
              <a:t>15</a:t>
            </a:r>
          </a:p>
        </p:txBody>
      </p:sp>
      <p:sp>
        <p:nvSpPr>
          <p:cNvPr id="20" name="文本框 19"/>
          <p:cNvSpPr txBox="1"/>
          <p:nvPr/>
        </p:nvSpPr>
        <p:spPr>
          <a:xfrm>
            <a:off x="9558755" y="1936263"/>
            <a:ext cx="582295"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31</a:t>
            </a:r>
          </a:p>
        </p:txBody>
      </p:sp>
      <p:sp>
        <p:nvSpPr>
          <p:cNvPr id="22" name="文本框 21"/>
          <p:cNvSpPr txBox="1"/>
          <p:nvPr/>
        </p:nvSpPr>
        <p:spPr>
          <a:xfrm>
            <a:off x="205840" y="4251930"/>
            <a:ext cx="1398371" cy="400110"/>
          </a:xfrm>
          <a:prstGeom prst="rect">
            <a:avLst/>
          </a:prstGeom>
          <a:noFill/>
        </p:spPr>
        <p:txBody>
          <a:bodyPr wrap="square" rtlCol="0">
            <a:spAutoFit/>
          </a:bodyPr>
          <a:lstStyle/>
          <a:p>
            <a:r>
              <a:rPr lang="en-US" altLang="zh-CN" sz="200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首部</a:t>
            </a:r>
          </a:p>
        </p:txBody>
      </p:sp>
      <p:sp>
        <p:nvSpPr>
          <p:cNvPr id="24" name="文本框 23"/>
          <p:cNvSpPr txBox="1"/>
          <p:nvPr/>
        </p:nvSpPr>
        <p:spPr>
          <a:xfrm>
            <a:off x="9980629" y="4281518"/>
            <a:ext cx="2211371" cy="553998"/>
          </a:xfrm>
          <a:prstGeom prst="rect">
            <a:avLst/>
          </a:prstGeom>
          <a:noFill/>
        </p:spPr>
        <p:txBody>
          <a:bodyPr wrap="square" rtlCol="0">
            <a:spAutoFit/>
          </a:bodyPr>
          <a:lstStyle/>
          <a:p>
            <a:pPr>
              <a:lnSpc>
                <a:spcPct val="150000"/>
              </a:lnSpc>
            </a:pPr>
            <a:r>
              <a:rPr lang="en-US" sz="2000" dirty="0">
                <a:solidFill>
                  <a:srgbClr val="FF0000"/>
                </a:solidFill>
                <a:latin typeface="微软雅黑" panose="020B0503020204020204" charset="-122"/>
                <a:ea typeface="微软雅黑" panose="020B0503020204020204" charset="-122"/>
                <a:cs typeface="微软雅黑" panose="020B0503020204020204" charset="-122"/>
              </a:rPr>
              <a:t>20</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字节固定首部</a:t>
            </a:r>
          </a:p>
        </p:txBody>
      </p:sp>
      <p:sp>
        <p:nvSpPr>
          <p:cNvPr id="5" name="右箭头 4"/>
          <p:cNvSpPr/>
          <p:nvPr/>
        </p:nvSpPr>
        <p:spPr>
          <a:xfrm>
            <a:off x="1379320" y="6202828"/>
            <a:ext cx="581660" cy="259715"/>
          </a:xfrm>
          <a:prstGeom prst="rightArrow">
            <a:avLst/>
          </a:prstGeom>
          <a:noFill/>
          <a:ln w="571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05840" y="6092338"/>
            <a:ext cx="809625" cy="460375"/>
          </a:xfrm>
          <a:prstGeom prst="rect">
            <a:avLst/>
          </a:prstGeom>
          <a:noFill/>
        </p:spPr>
        <p:txBody>
          <a:bodyPr wrap="square" rtlCol="0">
            <a:spAutoFit/>
          </a:bodyPr>
          <a:lstStyle/>
          <a:p>
            <a:r>
              <a:rPr lang="zh-CN" altLang="en-US" sz="2400" dirty="0">
                <a:latin typeface="微软雅黑" panose="020B0503020204020204" charset="-122"/>
                <a:ea typeface="微软雅黑" panose="020B0503020204020204" charset="-122"/>
                <a:cs typeface="微软雅黑" panose="020B0503020204020204" charset="-122"/>
              </a:rPr>
              <a:t>数据</a:t>
            </a:r>
          </a:p>
        </p:txBody>
      </p:sp>
      <p:grpSp>
        <p:nvGrpSpPr>
          <p:cNvPr id="21" name="组合 20"/>
          <p:cNvGrpSpPr/>
          <p:nvPr/>
        </p:nvGrpSpPr>
        <p:grpSpPr>
          <a:xfrm>
            <a:off x="7766756" y="393621"/>
            <a:ext cx="4470399" cy="1735745"/>
            <a:chOff x="6710810" y="281374"/>
            <a:chExt cx="4269121" cy="1651846"/>
          </a:xfrm>
        </p:grpSpPr>
        <p:sp>
          <p:nvSpPr>
            <p:cNvPr id="25" name="左大括号 24"/>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25"/>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7" name="矩形 26"/>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9" name="矩形 28"/>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31" name="矩形 30"/>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32" name="文本框 31"/>
          <p:cNvSpPr txBox="1"/>
          <p:nvPr/>
        </p:nvSpPr>
        <p:spPr>
          <a:xfrm>
            <a:off x="205841" y="3349377"/>
            <a:ext cx="11910454" cy="3785652"/>
          </a:xfrm>
          <a:prstGeom prst="rect">
            <a:avLst/>
          </a:prstGeom>
          <a:solidFill>
            <a:schemeClr val="bg1"/>
          </a:solidFill>
        </p:spPr>
        <p:txBody>
          <a:bodyPr wrap="square" rtlCol="0">
            <a:spAutoFit/>
          </a:bodyPr>
          <a:lstStyle/>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、源端口号字段，目的端口号字段：占</a:t>
            </a:r>
            <a:r>
              <a:rPr lang="en-US" altLang="zh-CN" sz="2000" dirty="0">
                <a:latin typeface="微软雅黑" panose="020B0503020204020204" charset="-122"/>
                <a:ea typeface="微软雅黑" panose="020B0503020204020204" charset="-122"/>
                <a:cs typeface="微软雅黑" panose="020B0503020204020204" charset="-122"/>
              </a:rPr>
              <a:t>16</a:t>
            </a:r>
            <a:r>
              <a:rPr lang="zh-CN" altLang="en-US" sz="2000" dirty="0">
                <a:latin typeface="微软雅黑" panose="020B0503020204020204" charset="-122"/>
                <a:ea typeface="微软雅黑" panose="020B0503020204020204" charset="-122"/>
                <a:cs typeface="微软雅黑" panose="020B0503020204020204" charset="-122"/>
              </a:rPr>
              <a:t>位。复用和分解上层应用的数据。</a:t>
            </a:r>
          </a:p>
          <a:p>
            <a:pPr>
              <a:lnSpc>
                <a:spcPct val="150000"/>
              </a:lnSpc>
            </a:pP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2</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、序号字段、确认序号字段分别占</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32</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位。范围【</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0</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2</a:t>
            </a:r>
            <a:r>
              <a:rPr lang="en-US" altLang="zh-CN" sz="2000" baseline="30000" dirty="0">
                <a:solidFill>
                  <a:schemeClr val="bg1"/>
                </a:solidFill>
                <a:uFillTx/>
                <a:latin typeface="微软雅黑" panose="020B0503020204020204" charset="-122"/>
                <a:ea typeface="微软雅黑" panose="020B0503020204020204" charset="-122"/>
                <a:cs typeface="微软雅黑" panose="020B0503020204020204" charset="-122"/>
              </a:rPr>
              <a:t>32</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-1</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a:t>
            </a:r>
          </a:p>
          <a:p>
            <a:pPr>
              <a:lnSpc>
                <a:spcPct val="150000"/>
              </a:lnSpc>
            </a:pP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      </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sym typeface="+mn-ea"/>
              </a:rPr>
              <a:t>序号字段：</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sym typeface="+mn-ea"/>
              </a:rPr>
              <a:t>TCP</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sym typeface="+mn-ea"/>
              </a:rPr>
              <a:t>的序号是对每个应用层数据的每个字节进行编号，</a:t>
            </a:r>
          </a:p>
          <a:p>
            <a:pPr>
              <a:lnSpc>
                <a:spcPct val="150000"/>
              </a:lnSpc>
            </a:pPr>
            <a:r>
              <a:rPr lang="zh-CN" altLang="en-US" sz="2000" dirty="0">
                <a:solidFill>
                  <a:schemeClr val="bg1"/>
                </a:solidFill>
                <a:latin typeface="微软雅黑" panose="020B0503020204020204" charset="-122"/>
                <a:ea typeface="微软雅黑" panose="020B0503020204020204" charset="-122"/>
                <a:cs typeface="微软雅黑" panose="020B0503020204020204" charset="-122"/>
                <a:sym typeface="+mn-ea"/>
              </a:rPr>
              <a:t>      确认序号字段：是期望从对方接收数据的字节序号，即该序号对应的字节尚未收到。</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3</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、首部长度字段占</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4</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位。指出</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TCP</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段的首部长度，以</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4</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字节为计算单位。</a:t>
            </a:r>
          </a:p>
          <a:p>
            <a:pPr>
              <a:lnSpc>
                <a:spcPct val="150000"/>
              </a:lnSpc>
            </a:pP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      最短是</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20</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字节；最长是</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60</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字节。</a:t>
            </a:r>
          </a:p>
          <a:p>
            <a:pPr>
              <a:lnSpc>
                <a:spcPct val="150000"/>
              </a:lnSpc>
            </a:pP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4</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、保留字段占</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6</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位。保留为今后使用，目前值为</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0</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a:t>
            </a:r>
            <a:endParaRPr lang="en-US" altLang="zh-CN" sz="2000"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3"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6" name="表格 5"/>
          <p:cNvGraphicFramePr/>
          <p:nvPr/>
        </p:nvGraphicFramePr>
        <p:xfrm>
          <a:off x="1960980" y="2994808"/>
          <a:ext cx="7881620" cy="3749040"/>
        </p:xfrm>
        <a:graphic>
          <a:graphicData uri="http://schemas.openxmlformats.org/drawingml/2006/table">
            <a:tbl>
              <a:tblPr firstRow="1" bandRow="1">
                <a:tableStyleId>{5C22544A-7EE6-4342-B048-85BDC9FD1C3A}</a:tableStyleId>
              </a:tblPr>
              <a:tblGrid>
                <a:gridCol w="960755">
                  <a:extLst>
                    <a:ext uri="{9D8B030D-6E8A-4147-A177-3AD203B41FA5}">
                      <a16:colId xmlns:a16="http://schemas.microsoft.com/office/drawing/2014/main" val="20000"/>
                    </a:ext>
                  </a:extLst>
                </a:gridCol>
                <a:gridCol w="1458595">
                  <a:extLst>
                    <a:ext uri="{9D8B030D-6E8A-4147-A177-3AD203B41FA5}">
                      <a16:colId xmlns:a16="http://schemas.microsoft.com/office/drawing/2014/main" val="20001"/>
                    </a:ext>
                  </a:extLst>
                </a:gridCol>
                <a:gridCol w="29464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45745">
                  <a:extLst>
                    <a:ext uri="{9D8B030D-6E8A-4147-A177-3AD203B41FA5}">
                      <a16:colId xmlns:a16="http://schemas.microsoft.com/office/drawing/2014/main" val="20004"/>
                    </a:ext>
                  </a:extLst>
                </a:gridCol>
                <a:gridCol w="223520">
                  <a:extLst>
                    <a:ext uri="{9D8B030D-6E8A-4147-A177-3AD203B41FA5}">
                      <a16:colId xmlns:a16="http://schemas.microsoft.com/office/drawing/2014/main" val="20005"/>
                    </a:ext>
                  </a:extLst>
                </a:gridCol>
                <a:gridCol w="294640">
                  <a:extLst>
                    <a:ext uri="{9D8B030D-6E8A-4147-A177-3AD203B41FA5}">
                      <a16:colId xmlns:a16="http://schemas.microsoft.com/office/drawing/2014/main" val="20006"/>
                    </a:ext>
                  </a:extLst>
                </a:gridCol>
                <a:gridCol w="267970">
                  <a:extLst>
                    <a:ext uri="{9D8B030D-6E8A-4147-A177-3AD203B41FA5}">
                      <a16:colId xmlns:a16="http://schemas.microsoft.com/office/drawing/2014/main" val="20007"/>
                    </a:ext>
                  </a:extLst>
                </a:gridCol>
                <a:gridCol w="2172970">
                  <a:extLst>
                    <a:ext uri="{9D8B030D-6E8A-4147-A177-3AD203B41FA5}">
                      <a16:colId xmlns:a16="http://schemas.microsoft.com/office/drawing/2014/main" val="20008"/>
                    </a:ext>
                  </a:extLst>
                </a:gridCol>
                <a:gridCol w="1754505">
                  <a:extLst>
                    <a:ext uri="{9D8B030D-6E8A-4147-A177-3AD203B41FA5}">
                      <a16:colId xmlns:a16="http://schemas.microsoft.com/office/drawing/2014/main" val="20009"/>
                    </a:ext>
                  </a:extLst>
                </a:gridCol>
              </a:tblGrid>
              <a:tr h="396240">
                <a:tc gridSpan="8">
                  <a:txBody>
                    <a:bodyPr/>
                    <a:lstStyle/>
                    <a:p>
                      <a:pPr algn="ctr">
                        <a:buNone/>
                      </a:pPr>
                      <a:r>
                        <a:rPr lang="zh-CN" altLang="en-US" sz="2000" b="1">
                          <a:solidFill>
                            <a:schemeClr val="tx1"/>
                          </a:solidFill>
                          <a:latin typeface="微软雅黑" panose="020B0503020204020204" charset="-122"/>
                          <a:ea typeface="微软雅黑" panose="020B0503020204020204" charset="-122"/>
                        </a:rPr>
                        <a:t>源端口号</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2">
                  <a:txBody>
                    <a:bodyPr/>
                    <a:lstStyle/>
                    <a:p>
                      <a:pPr algn="ctr">
                        <a:buNone/>
                      </a:pPr>
                      <a:r>
                        <a:rPr lang="zh-CN" altLang="en-US" sz="2000" b="1" dirty="0">
                          <a:solidFill>
                            <a:schemeClr val="tx1"/>
                          </a:solidFill>
                          <a:latin typeface="微软雅黑" panose="020B0503020204020204" charset="-122"/>
                          <a:ea typeface="微软雅黑" panose="020B0503020204020204" charset="-122"/>
                        </a:rPr>
                        <a:t>目的端口号</a:t>
                      </a:r>
                    </a:p>
                  </a:txBody>
                  <a:tcPr anchor="ctr">
                    <a:solidFill>
                      <a:schemeClr val="bg1">
                        <a:lumMod val="75000"/>
                      </a:schemeClr>
                    </a:solidFill>
                  </a:tcPr>
                </a:tc>
                <a:tc hMerge="1">
                  <a:txBody>
                    <a:bodyPr/>
                    <a:lstStyle/>
                    <a:p>
                      <a:endParaRPr lang="zh-CN"/>
                    </a:p>
                  </a:txBody>
                  <a:tcPr/>
                </a:tc>
                <a:extLst>
                  <a:ext uri="{0D108BD9-81ED-4DB2-BD59-A6C34878D82A}">
                    <a16:rowId xmlns:a16="http://schemas.microsoft.com/office/drawing/2014/main" val="10000"/>
                  </a:ext>
                </a:extLst>
              </a:tr>
              <a:tr h="381000">
                <a:tc gridSpan="10">
                  <a:txBody>
                    <a:bodyPr/>
                    <a:lstStyle/>
                    <a:p>
                      <a:pPr algn="ctr">
                        <a:buNone/>
                      </a:pPr>
                      <a:r>
                        <a:rPr lang="zh-CN" altLang="en-US" sz="2000" b="1" dirty="0">
                          <a:solidFill>
                            <a:schemeClr val="tx1"/>
                          </a:solidFill>
                          <a:latin typeface="微软雅黑" panose="020B0503020204020204" charset="-122"/>
                          <a:ea typeface="微软雅黑" panose="020B0503020204020204" charset="-122"/>
                        </a:rPr>
                        <a:t>序号</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96240">
                <a:tc gridSpan="10">
                  <a:txBody>
                    <a:bodyPr/>
                    <a:lstStyle/>
                    <a:p>
                      <a:pPr algn="ctr">
                        <a:buNone/>
                      </a:pPr>
                      <a:r>
                        <a:rPr lang="zh-CN" altLang="en-US" sz="2000" b="1" dirty="0">
                          <a:solidFill>
                            <a:schemeClr val="tx1"/>
                          </a:solidFill>
                          <a:latin typeface="微软雅黑" panose="020B0503020204020204" charset="-122"/>
                          <a:ea typeface="微软雅黑" panose="020B0503020204020204" charset="-122"/>
                        </a:rPr>
                        <a:t>确认序号</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81000">
                <a:tc>
                  <a:txBody>
                    <a:bodyPr/>
                    <a:lstStyle/>
                    <a:p>
                      <a:pPr algn="ctr">
                        <a:buNone/>
                      </a:pPr>
                      <a:r>
                        <a:rPr lang="zh-CN" altLang="en-US" sz="2000" b="1" dirty="0">
                          <a:solidFill>
                            <a:schemeClr val="tx1"/>
                          </a:solidFill>
                          <a:latin typeface="微软雅黑" panose="020B0503020204020204" charset="-122"/>
                          <a:ea typeface="微软雅黑" panose="020B0503020204020204" charset="-122"/>
                          <a:sym typeface="+mn-ea"/>
                        </a:rPr>
                        <a:t>首部长度</a:t>
                      </a:r>
                    </a:p>
                  </a:txBody>
                  <a:tcPr anchor="ctr">
                    <a:solidFill>
                      <a:schemeClr val="bg1">
                        <a:lumMod val="75000"/>
                      </a:schemeClr>
                    </a:solidFill>
                  </a:tcPr>
                </a:tc>
                <a:tc>
                  <a:txBody>
                    <a:bodyPr/>
                    <a:lstStyle/>
                    <a:p>
                      <a:pPr algn="ctr">
                        <a:buNone/>
                      </a:pPr>
                      <a:r>
                        <a:rPr lang="zh-CN" altLang="en-US" sz="2000" b="1">
                          <a:solidFill>
                            <a:schemeClr val="tx1"/>
                          </a:solidFill>
                          <a:latin typeface="微软雅黑" panose="020B0503020204020204" charset="-122"/>
                          <a:ea typeface="微软雅黑" panose="020B0503020204020204" charset="-122"/>
                          <a:sym typeface="+mn-ea"/>
                        </a:rPr>
                        <a:t>保留</a:t>
                      </a:r>
                    </a:p>
                    <a:p>
                      <a:pPr algn="ctr">
                        <a:buNone/>
                      </a:pPr>
                      <a:endParaRPr lang="zh-CN" altLang="en-US" sz="2000" b="1">
                        <a:solidFill>
                          <a:schemeClr val="tx1"/>
                        </a:solidFill>
                        <a:latin typeface="微软雅黑" panose="020B0503020204020204" charset="-122"/>
                        <a:ea typeface="微软雅黑" panose="020B0503020204020204" charset="-122"/>
                        <a:sym typeface="+mn-ea"/>
                      </a:endParaRPr>
                    </a:p>
                  </a:txBody>
                  <a:tcPr anchor="ctr">
                    <a:solidFill>
                      <a:schemeClr val="bg1">
                        <a:lumMod val="75000"/>
                      </a:schemeClr>
                    </a:solidFill>
                  </a:tcPr>
                </a:tc>
                <a:tc>
                  <a:txBody>
                    <a:bodyPr/>
                    <a:lstStyle/>
                    <a:p>
                      <a:pPr algn="ctr">
                        <a:buNone/>
                      </a:pPr>
                      <a:r>
                        <a:rPr lang="en-US" altLang="zh-CN" sz="2000" b="1" dirty="0">
                          <a:solidFill>
                            <a:schemeClr val="tx1"/>
                          </a:solidFill>
                          <a:latin typeface="微软雅黑" panose="020B0503020204020204" charset="-122"/>
                          <a:ea typeface="微软雅黑" panose="020B0503020204020204" charset="-122"/>
                        </a:rPr>
                        <a:t>URG</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ACK</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PSH</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RST</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SYN</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F</a:t>
                      </a:r>
                    </a:p>
                    <a:p>
                      <a:pPr algn="ctr">
                        <a:buNone/>
                      </a:pPr>
                      <a:r>
                        <a:rPr lang="en-US" altLang="zh-CN" sz="2000" b="1">
                          <a:solidFill>
                            <a:schemeClr val="tx1"/>
                          </a:solidFill>
                          <a:latin typeface="微软雅黑" panose="020B0503020204020204" charset="-122"/>
                          <a:ea typeface="微软雅黑" panose="020B0503020204020204" charset="-122"/>
                        </a:rPr>
                        <a:t>IN</a:t>
                      </a:r>
                    </a:p>
                  </a:txBody>
                  <a:tcPr anchor="ctr">
                    <a:solidFill>
                      <a:schemeClr val="bg1">
                        <a:lumMod val="75000"/>
                      </a:schemeClr>
                    </a:solidFill>
                  </a:tcPr>
                </a:tc>
                <a:tc gridSpan="2">
                  <a:txBody>
                    <a:bodyPr/>
                    <a:lstStyle/>
                    <a:p>
                      <a:pPr algn="ctr">
                        <a:buNone/>
                      </a:pPr>
                      <a:r>
                        <a:rPr lang="zh-CN" altLang="en-US" sz="2000" b="1" dirty="0">
                          <a:solidFill>
                            <a:schemeClr val="tx1"/>
                          </a:solidFill>
                          <a:latin typeface="微软雅黑" panose="020B0503020204020204" charset="-122"/>
                          <a:ea typeface="微软雅黑" panose="020B0503020204020204" charset="-122"/>
                          <a:sym typeface="+mn-ea"/>
                        </a:rPr>
                        <a:t>接收窗口</a:t>
                      </a:r>
                    </a:p>
                  </a:txBody>
                  <a:tcPr anchor="ctr">
                    <a:solidFill>
                      <a:schemeClr val="bg1">
                        <a:lumMod val="75000"/>
                      </a:schemeClr>
                    </a:solidFill>
                  </a:tcPr>
                </a:tc>
                <a:tc hMerge="1">
                  <a:txBody>
                    <a:bodyPr/>
                    <a:lstStyle/>
                    <a:p>
                      <a:endParaRPr lang="zh-CN"/>
                    </a:p>
                  </a:txBody>
                  <a:tcPr/>
                </a:tc>
                <a:extLst>
                  <a:ext uri="{0D108BD9-81ED-4DB2-BD59-A6C34878D82A}">
                    <a16:rowId xmlns:a16="http://schemas.microsoft.com/office/drawing/2014/main" val="10003"/>
                  </a:ext>
                </a:extLst>
              </a:tr>
              <a:tr h="381000">
                <a:tc gridSpan="8">
                  <a:txBody>
                    <a:bodyPr/>
                    <a:lstStyle/>
                    <a:p>
                      <a:pPr algn="ctr">
                        <a:buNone/>
                      </a:pPr>
                      <a:endParaRPr lang="zh-CN" altLang="en-US" sz="2000" b="1">
                        <a:solidFill>
                          <a:schemeClr val="tx1"/>
                        </a:solidFill>
                        <a:latin typeface="微软雅黑" panose="020B0503020204020204" charset="-122"/>
                        <a:ea typeface="微软雅黑" panose="020B0503020204020204" charset="-122"/>
                      </a:endParaRPr>
                    </a:p>
                  </a:txBody>
                  <a:tcPr anchor="ctr">
                    <a:solidFill>
                      <a:schemeClr val="bg1">
                        <a:lumMod val="75000"/>
                      </a:schemeClr>
                    </a:solidFill>
                  </a:tcPr>
                </a:tc>
                <a:tc hMerge="1">
                  <a:txBody>
                    <a:bodyPr/>
                    <a:lstStyle/>
                    <a:p>
                      <a:endParaRPr lang="zh-CN"/>
                    </a:p>
                  </a:txBody>
                  <a:tcPr anchor="ctr">
                    <a:solidFill>
                      <a:schemeClr val="bg1">
                        <a:lumMod val="75000"/>
                      </a:schemeClr>
                    </a:solidFill>
                  </a:tcPr>
                </a:tc>
                <a:tc hMerge="1">
                  <a:txBody>
                    <a:bodyPr/>
                    <a:lstStyle/>
                    <a:p>
                      <a:endParaRPr lang="zh-CN"/>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nchor="ctr">
                    <a:solidFill>
                      <a:schemeClr val="bg1">
                        <a:lumMod val="75000"/>
                      </a:schemeClr>
                    </a:solidFill>
                  </a:tcPr>
                </a:tc>
                <a:tc hMerge="1">
                  <a:txBody>
                    <a:bodyPr/>
                    <a:lstStyle/>
                    <a:p>
                      <a:endParaRPr lang="zh-CN"/>
                    </a:p>
                  </a:txBody>
                  <a:tcPr/>
                </a:tc>
                <a:tc hMerge="1">
                  <a:txBody>
                    <a:bodyPr/>
                    <a:lstStyle/>
                    <a:p>
                      <a:endParaRPr lang="zh-CN"/>
                    </a:p>
                  </a:txBody>
                  <a:tcPr/>
                </a:tc>
                <a:tc gridSpan="2">
                  <a:txBody>
                    <a:bodyPr/>
                    <a:lstStyle/>
                    <a:p>
                      <a:pPr algn="ctr">
                        <a:buNone/>
                      </a:pPr>
                      <a:r>
                        <a:rPr lang="zh-CN" altLang="en-US" sz="2000" b="1" dirty="0">
                          <a:solidFill>
                            <a:schemeClr val="tx1"/>
                          </a:solidFill>
                          <a:latin typeface="微软雅黑" panose="020B0503020204020204" charset="-122"/>
                          <a:ea typeface="微软雅黑" panose="020B0503020204020204" charset="-122"/>
                        </a:rPr>
                        <a:t>紧急指针</a:t>
                      </a:r>
                    </a:p>
                  </a:txBody>
                  <a:tcPr anchor="ctr">
                    <a:solidFill>
                      <a:schemeClr val="bg1">
                        <a:lumMod val="75000"/>
                      </a:schemeClr>
                    </a:solidFill>
                  </a:tcPr>
                </a:tc>
                <a:tc hMerge="1">
                  <a:txBody>
                    <a:bodyPr/>
                    <a:lstStyle/>
                    <a:p>
                      <a:endParaRPr lang="zh-CN"/>
                    </a:p>
                  </a:txBody>
                  <a:tcPr/>
                </a:tc>
                <a:extLst>
                  <a:ext uri="{0D108BD9-81ED-4DB2-BD59-A6C34878D82A}">
                    <a16:rowId xmlns:a16="http://schemas.microsoft.com/office/drawing/2014/main" val="10004"/>
                  </a:ext>
                </a:extLst>
              </a:tr>
              <a:tr h="396240">
                <a:tc gridSpan="9">
                  <a:txBody>
                    <a:bodyPr/>
                    <a:lstStyle/>
                    <a:p>
                      <a:pPr algn="ctr">
                        <a:buNone/>
                      </a:pPr>
                      <a:r>
                        <a:rPr lang="zh-CN" altLang="en-US" sz="2000" b="1">
                          <a:solidFill>
                            <a:schemeClr val="tx1"/>
                          </a:solidFill>
                          <a:latin typeface="微软雅黑" panose="020B0503020204020204" charset="-122"/>
                          <a:ea typeface="微软雅黑" panose="020B0503020204020204" charset="-122"/>
                        </a:rPr>
                        <a:t>选项（长度可变）</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ctr">
                        <a:buNone/>
                      </a:pPr>
                      <a:r>
                        <a:rPr lang="zh-CN" altLang="en-US" sz="2000" b="1">
                          <a:solidFill>
                            <a:schemeClr val="tx1"/>
                          </a:solidFill>
                          <a:latin typeface="微软雅黑" panose="020B0503020204020204" charset="-122"/>
                          <a:ea typeface="微软雅黑" panose="020B0503020204020204" charset="-122"/>
                        </a:rPr>
                        <a:t>填充</a:t>
                      </a:r>
                    </a:p>
                  </a:txBody>
                  <a:tcPr anchor="ctr">
                    <a:solidFill>
                      <a:schemeClr val="bg1">
                        <a:lumMod val="75000"/>
                      </a:schemeClr>
                    </a:solidFill>
                  </a:tcPr>
                </a:tc>
                <a:extLst>
                  <a:ext uri="{0D108BD9-81ED-4DB2-BD59-A6C34878D82A}">
                    <a16:rowId xmlns:a16="http://schemas.microsoft.com/office/drawing/2014/main" val="10005"/>
                  </a:ext>
                </a:extLst>
              </a:tr>
              <a:tr h="762000">
                <a:tc gridSpan="10">
                  <a:txBody>
                    <a:bodyPr/>
                    <a:lstStyle/>
                    <a:p>
                      <a:pPr algn="ctr">
                        <a:buNone/>
                      </a:pPr>
                      <a:r>
                        <a:rPr lang="zh-CN" altLang="en-US" sz="2000" b="1" dirty="0">
                          <a:solidFill>
                            <a:schemeClr val="tx1"/>
                          </a:solidFill>
                          <a:latin typeface="微软雅黑" panose="020B0503020204020204" charset="-122"/>
                          <a:ea typeface="微软雅黑" panose="020B0503020204020204" charset="-122"/>
                        </a:rPr>
                        <a:t>数据</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bl>
          </a:graphicData>
        </a:graphic>
      </p:graphicFrame>
      <p:graphicFrame>
        <p:nvGraphicFramePr>
          <p:cNvPr id="17" name="表格 16"/>
          <p:cNvGraphicFramePr/>
          <p:nvPr/>
        </p:nvGraphicFramePr>
        <p:xfrm>
          <a:off x="1960980" y="2396638"/>
          <a:ext cx="7884160" cy="381000"/>
        </p:xfrm>
        <a:graphic>
          <a:graphicData uri="http://schemas.openxmlformats.org/drawingml/2006/table">
            <a:tbl>
              <a:tblPr firstRow="1" bandRow="1">
                <a:tableStyleId>{5C22544A-7EE6-4342-B048-85BDC9FD1C3A}</a:tableStyleId>
              </a:tblPr>
              <a:tblGrid>
                <a:gridCol w="492760">
                  <a:extLst>
                    <a:ext uri="{9D8B030D-6E8A-4147-A177-3AD203B41FA5}">
                      <a16:colId xmlns:a16="http://schemas.microsoft.com/office/drawing/2014/main" val="20000"/>
                    </a:ext>
                  </a:extLst>
                </a:gridCol>
                <a:gridCol w="492760">
                  <a:extLst>
                    <a:ext uri="{9D8B030D-6E8A-4147-A177-3AD203B41FA5}">
                      <a16:colId xmlns:a16="http://schemas.microsoft.com/office/drawing/2014/main" val="20001"/>
                    </a:ext>
                  </a:extLst>
                </a:gridCol>
                <a:gridCol w="492760">
                  <a:extLst>
                    <a:ext uri="{9D8B030D-6E8A-4147-A177-3AD203B41FA5}">
                      <a16:colId xmlns:a16="http://schemas.microsoft.com/office/drawing/2014/main" val="20002"/>
                    </a:ext>
                  </a:extLst>
                </a:gridCol>
                <a:gridCol w="492760">
                  <a:extLst>
                    <a:ext uri="{9D8B030D-6E8A-4147-A177-3AD203B41FA5}">
                      <a16:colId xmlns:a16="http://schemas.microsoft.com/office/drawing/2014/main" val="20003"/>
                    </a:ext>
                  </a:extLst>
                </a:gridCol>
                <a:gridCol w="492760">
                  <a:extLst>
                    <a:ext uri="{9D8B030D-6E8A-4147-A177-3AD203B41FA5}">
                      <a16:colId xmlns:a16="http://schemas.microsoft.com/office/drawing/2014/main" val="20004"/>
                    </a:ext>
                  </a:extLst>
                </a:gridCol>
                <a:gridCol w="492760">
                  <a:extLst>
                    <a:ext uri="{9D8B030D-6E8A-4147-A177-3AD203B41FA5}">
                      <a16:colId xmlns:a16="http://schemas.microsoft.com/office/drawing/2014/main" val="20005"/>
                    </a:ext>
                  </a:extLst>
                </a:gridCol>
                <a:gridCol w="492760">
                  <a:extLst>
                    <a:ext uri="{9D8B030D-6E8A-4147-A177-3AD203B41FA5}">
                      <a16:colId xmlns:a16="http://schemas.microsoft.com/office/drawing/2014/main" val="20006"/>
                    </a:ext>
                  </a:extLst>
                </a:gridCol>
                <a:gridCol w="492760">
                  <a:extLst>
                    <a:ext uri="{9D8B030D-6E8A-4147-A177-3AD203B41FA5}">
                      <a16:colId xmlns:a16="http://schemas.microsoft.com/office/drawing/2014/main" val="20007"/>
                    </a:ext>
                  </a:extLst>
                </a:gridCol>
                <a:gridCol w="492760">
                  <a:extLst>
                    <a:ext uri="{9D8B030D-6E8A-4147-A177-3AD203B41FA5}">
                      <a16:colId xmlns:a16="http://schemas.microsoft.com/office/drawing/2014/main" val="20008"/>
                    </a:ext>
                  </a:extLst>
                </a:gridCol>
                <a:gridCol w="492760">
                  <a:extLst>
                    <a:ext uri="{9D8B030D-6E8A-4147-A177-3AD203B41FA5}">
                      <a16:colId xmlns:a16="http://schemas.microsoft.com/office/drawing/2014/main" val="20009"/>
                    </a:ext>
                  </a:extLst>
                </a:gridCol>
                <a:gridCol w="492760">
                  <a:extLst>
                    <a:ext uri="{9D8B030D-6E8A-4147-A177-3AD203B41FA5}">
                      <a16:colId xmlns:a16="http://schemas.microsoft.com/office/drawing/2014/main" val="20010"/>
                    </a:ext>
                  </a:extLst>
                </a:gridCol>
                <a:gridCol w="492760">
                  <a:extLst>
                    <a:ext uri="{9D8B030D-6E8A-4147-A177-3AD203B41FA5}">
                      <a16:colId xmlns:a16="http://schemas.microsoft.com/office/drawing/2014/main" val="20011"/>
                    </a:ext>
                  </a:extLst>
                </a:gridCol>
                <a:gridCol w="492760">
                  <a:extLst>
                    <a:ext uri="{9D8B030D-6E8A-4147-A177-3AD203B41FA5}">
                      <a16:colId xmlns:a16="http://schemas.microsoft.com/office/drawing/2014/main" val="20012"/>
                    </a:ext>
                  </a:extLst>
                </a:gridCol>
                <a:gridCol w="492760">
                  <a:extLst>
                    <a:ext uri="{9D8B030D-6E8A-4147-A177-3AD203B41FA5}">
                      <a16:colId xmlns:a16="http://schemas.microsoft.com/office/drawing/2014/main" val="20013"/>
                    </a:ext>
                  </a:extLst>
                </a:gridCol>
                <a:gridCol w="492760">
                  <a:extLst>
                    <a:ext uri="{9D8B030D-6E8A-4147-A177-3AD203B41FA5}">
                      <a16:colId xmlns:a16="http://schemas.microsoft.com/office/drawing/2014/main" val="20014"/>
                    </a:ext>
                  </a:extLst>
                </a:gridCol>
                <a:gridCol w="492760">
                  <a:extLst>
                    <a:ext uri="{9D8B030D-6E8A-4147-A177-3AD203B41FA5}">
                      <a16:colId xmlns:a16="http://schemas.microsoft.com/office/drawing/2014/main" val="20015"/>
                    </a:ext>
                  </a:extLst>
                </a:gridCol>
              </a:tblGrid>
              <a:tr h="381000">
                <a:tc>
                  <a:txBody>
                    <a:bodyPr/>
                    <a:lstStyle/>
                    <a:p>
                      <a:pPr>
                        <a:buNone/>
                      </a:pPr>
                      <a:endParaRPr lang="en-US" altLang="zh-CN"/>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dirty="0"/>
                    </a:p>
                  </a:txBody>
                  <a:tcPr/>
                </a:tc>
                <a:extLst>
                  <a:ext uri="{0D108BD9-81ED-4DB2-BD59-A6C34878D82A}">
                    <a16:rowId xmlns:a16="http://schemas.microsoft.com/office/drawing/2014/main" val="10000"/>
                  </a:ext>
                </a:extLst>
              </a:tr>
            </a:tbl>
          </a:graphicData>
        </a:graphic>
      </p:graphicFrame>
      <p:sp>
        <p:nvSpPr>
          <p:cNvPr id="18" name="文本框 17"/>
          <p:cNvSpPr txBox="1"/>
          <p:nvPr/>
        </p:nvSpPr>
        <p:spPr>
          <a:xfrm>
            <a:off x="1795245" y="1936263"/>
            <a:ext cx="499110"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0</a:t>
            </a:r>
          </a:p>
        </p:txBody>
      </p:sp>
      <p:sp>
        <p:nvSpPr>
          <p:cNvPr id="19" name="文本框 18"/>
          <p:cNvSpPr txBox="1"/>
          <p:nvPr/>
        </p:nvSpPr>
        <p:spPr>
          <a:xfrm>
            <a:off x="5612230" y="1936263"/>
            <a:ext cx="582295" cy="460375"/>
          </a:xfrm>
          <a:prstGeom prst="rect">
            <a:avLst/>
          </a:prstGeom>
          <a:noFill/>
        </p:spPr>
        <p:txBody>
          <a:bodyPr wrap="square" rtlCol="0">
            <a:spAutoFit/>
          </a:bodyPr>
          <a:lstStyle/>
          <a:p>
            <a:r>
              <a:rPr lang="en-US" altLang="zh-CN" sz="2400" dirty="0">
                <a:latin typeface="微软雅黑" panose="020B0503020204020204" charset="-122"/>
                <a:ea typeface="微软雅黑" panose="020B0503020204020204" charset="-122"/>
              </a:rPr>
              <a:t>15</a:t>
            </a:r>
          </a:p>
        </p:txBody>
      </p:sp>
      <p:sp>
        <p:nvSpPr>
          <p:cNvPr id="20" name="文本框 19"/>
          <p:cNvSpPr txBox="1"/>
          <p:nvPr/>
        </p:nvSpPr>
        <p:spPr>
          <a:xfrm>
            <a:off x="9558755" y="1936263"/>
            <a:ext cx="582295"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31</a:t>
            </a:r>
          </a:p>
        </p:txBody>
      </p:sp>
      <p:sp>
        <p:nvSpPr>
          <p:cNvPr id="22" name="文本框 21"/>
          <p:cNvSpPr txBox="1"/>
          <p:nvPr/>
        </p:nvSpPr>
        <p:spPr>
          <a:xfrm>
            <a:off x="205840" y="4251930"/>
            <a:ext cx="1398371" cy="400110"/>
          </a:xfrm>
          <a:prstGeom prst="rect">
            <a:avLst/>
          </a:prstGeom>
          <a:noFill/>
        </p:spPr>
        <p:txBody>
          <a:bodyPr wrap="square" rtlCol="0">
            <a:spAutoFit/>
          </a:bodyPr>
          <a:lstStyle/>
          <a:p>
            <a:r>
              <a:rPr lang="en-US" altLang="zh-CN" sz="200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首部</a:t>
            </a:r>
          </a:p>
        </p:txBody>
      </p:sp>
      <p:sp>
        <p:nvSpPr>
          <p:cNvPr id="24" name="文本框 23"/>
          <p:cNvSpPr txBox="1"/>
          <p:nvPr/>
        </p:nvSpPr>
        <p:spPr>
          <a:xfrm>
            <a:off x="9980629" y="4281518"/>
            <a:ext cx="2211371" cy="553998"/>
          </a:xfrm>
          <a:prstGeom prst="rect">
            <a:avLst/>
          </a:prstGeom>
          <a:noFill/>
        </p:spPr>
        <p:txBody>
          <a:bodyPr wrap="square" rtlCol="0">
            <a:spAutoFit/>
          </a:bodyPr>
          <a:lstStyle/>
          <a:p>
            <a:pPr>
              <a:lnSpc>
                <a:spcPct val="150000"/>
              </a:lnSpc>
            </a:pPr>
            <a:r>
              <a:rPr lang="en-US" sz="2000" dirty="0">
                <a:solidFill>
                  <a:srgbClr val="FF0000"/>
                </a:solidFill>
                <a:latin typeface="微软雅黑" panose="020B0503020204020204" charset="-122"/>
                <a:ea typeface="微软雅黑" panose="020B0503020204020204" charset="-122"/>
                <a:cs typeface="微软雅黑" panose="020B0503020204020204" charset="-122"/>
              </a:rPr>
              <a:t>20</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字节固定首部</a:t>
            </a:r>
          </a:p>
        </p:txBody>
      </p:sp>
      <p:sp>
        <p:nvSpPr>
          <p:cNvPr id="5" name="右箭头 4"/>
          <p:cNvSpPr/>
          <p:nvPr/>
        </p:nvSpPr>
        <p:spPr>
          <a:xfrm>
            <a:off x="1379320" y="6202828"/>
            <a:ext cx="581660" cy="259715"/>
          </a:xfrm>
          <a:prstGeom prst="rightArrow">
            <a:avLst/>
          </a:prstGeom>
          <a:noFill/>
          <a:ln w="571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05840" y="6092338"/>
            <a:ext cx="809625" cy="460375"/>
          </a:xfrm>
          <a:prstGeom prst="rect">
            <a:avLst/>
          </a:prstGeom>
          <a:noFill/>
        </p:spPr>
        <p:txBody>
          <a:bodyPr wrap="square" rtlCol="0">
            <a:spAutoFit/>
          </a:bodyPr>
          <a:lstStyle/>
          <a:p>
            <a:r>
              <a:rPr lang="zh-CN" altLang="en-US" sz="2400" dirty="0">
                <a:latin typeface="微软雅黑" panose="020B0503020204020204" charset="-122"/>
                <a:ea typeface="微软雅黑" panose="020B0503020204020204" charset="-122"/>
                <a:cs typeface="微软雅黑" panose="020B0503020204020204" charset="-122"/>
              </a:rPr>
              <a:t>数据</a:t>
            </a:r>
          </a:p>
        </p:txBody>
      </p:sp>
      <p:grpSp>
        <p:nvGrpSpPr>
          <p:cNvPr id="21" name="组合 20"/>
          <p:cNvGrpSpPr/>
          <p:nvPr/>
        </p:nvGrpSpPr>
        <p:grpSpPr>
          <a:xfrm>
            <a:off x="7766756" y="393621"/>
            <a:ext cx="4470399" cy="1735745"/>
            <a:chOff x="6710810" y="281374"/>
            <a:chExt cx="4269121" cy="1651846"/>
          </a:xfrm>
        </p:grpSpPr>
        <p:sp>
          <p:nvSpPr>
            <p:cNvPr id="25" name="左大括号 24"/>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25"/>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7" name="矩形 26"/>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9" name="矩形 28"/>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31" name="矩形 30"/>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32" name="文本框 31"/>
          <p:cNvSpPr txBox="1"/>
          <p:nvPr/>
        </p:nvSpPr>
        <p:spPr>
          <a:xfrm>
            <a:off x="205840" y="4199512"/>
            <a:ext cx="11910454" cy="3785652"/>
          </a:xfrm>
          <a:prstGeom prst="rect">
            <a:avLst/>
          </a:prstGeom>
          <a:solidFill>
            <a:schemeClr val="bg1"/>
          </a:solidFill>
        </p:spPr>
        <p:txBody>
          <a:bodyPr wrap="square" rtlCol="0">
            <a:spAutoFit/>
          </a:bodyPr>
          <a:lstStyle/>
          <a:p>
            <a:pPr>
              <a:lnSpc>
                <a:spcPct val="150000"/>
              </a:lnSpc>
            </a:pP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1</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、源端口号字段，目的端口号字段分别占</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16</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位。多路复用</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分解来自或送到上层应用的数据。</a:t>
            </a:r>
          </a:p>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2</a:t>
            </a:r>
            <a:r>
              <a:rPr lang="zh-CN" altLang="en-US" sz="2000" dirty="0">
                <a:latin typeface="微软雅黑" panose="020B0503020204020204" charset="-122"/>
                <a:ea typeface="微软雅黑" panose="020B0503020204020204" charset="-122"/>
                <a:cs typeface="微软雅黑" panose="020B0503020204020204" charset="-122"/>
              </a:rPr>
              <a:t>、序号字段、确认序号字段：占</a:t>
            </a:r>
            <a:r>
              <a:rPr lang="en-US" altLang="zh-CN" sz="2000" dirty="0">
                <a:latin typeface="微软雅黑" panose="020B0503020204020204" charset="-122"/>
                <a:ea typeface="微软雅黑" panose="020B0503020204020204" charset="-122"/>
                <a:cs typeface="微软雅黑" panose="020B0503020204020204" charset="-122"/>
              </a:rPr>
              <a:t>32</a:t>
            </a:r>
            <a:r>
              <a:rPr lang="zh-CN" altLang="en-US" sz="2000" dirty="0">
                <a:latin typeface="微软雅黑" panose="020B0503020204020204" charset="-122"/>
                <a:ea typeface="微软雅黑" panose="020B0503020204020204" charset="-122"/>
                <a:cs typeface="微软雅黑" panose="020B0503020204020204" charset="-122"/>
              </a:rPr>
              <a:t>位。</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sym typeface="+mn-ea"/>
              </a:rPr>
              <a:t>序号字段：</a:t>
            </a:r>
            <a:r>
              <a:rPr lang="en-US" altLang="zh-CN" sz="2000" dirty="0">
                <a:latin typeface="微软雅黑" panose="020B0503020204020204" charset="-122"/>
                <a:ea typeface="微软雅黑" panose="020B0503020204020204" charset="-122"/>
                <a:cs typeface="微软雅黑" panose="020B0503020204020204" charset="-122"/>
                <a:sym typeface="+mn-ea"/>
              </a:rPr>
              <a:t>TCP</a:t>
            </a:r>
            <a:r>
              <a:rPr lang="zh-CN" altLang="en-US" sz="2000" dirty="0">
                <a:latin typeface="微软雅黑" panose="020B0503020204020204" charset="-122"/>
                <a:ea typeface="微软雅黑" panose="020B0503020204020204" charset="-122"/>
                <a:cs typeface="微软雅黑" panose="020B0503020204020204" charset="-122"/>
                <a:sym typeface="+mn-ea"/>
              </a:rPr>
              <a:t>的序号是对每个应用层数据的</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sym typeface="+mn-ea"/>
              </a:rPr>
              <a:t>每个字节</a:t>
            </a:r>
            <a:r>
              <a:rPr lang="zh-CN" altLang="en-US" sz="2000" dirty="0">
                <a:latin typeface="微软雅黑" panose="020B0503020204020204" charset="-122"/>
                <a:ea typeface="微软雅黑" panose="020B0503020204020204" charset="-122"/>
                <a:cs typeface="微软雅黑" panose="020B0503020204020204" charset="-122"/>
                <a:sym typeface="+mn-ea"/>
              </a:rPr>
              <a:t>进行编号；</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sym typeface="+mn-ea"/>
              </a:rPr>
              <a:t>      确认序号字段：</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sym typeface="+mn-ea"/>
              </a:rPr>
              <a:t>期望</a:t>
            </a:r>
            <a:r>
              <a:rPr lang="zh-CN" altLang="en-US" sz="2000" dirty="0">
                <a:latin typeface="微软雅黑" panose="020B0503020204020204" charset="-122"/>
                <a:ea typeface="微软雅黑" panose="020B0503020204020204" charset="-122"/>
                <a:cs typeface="微软雅黑" panose="020B0503020204020204" charset="-122"/>
                <a:sym typeface="+mn-ea"/>
              </a:rPr>
              <a:t>从对方接收数据的字节序号，即该序号对应的字节尚未收到；</a:t>
            </a:r>
            <a:endParaRPr lang="zh-CN" altLang="en-US" sz="20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3</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、首部长度字段占</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4</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位。指出</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TCP</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段的首部长度，以</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4</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字节为计算单位。</a:t>
            </a:r>
          </a:p>
          <a:p>
            <a:pPr>
              <a:lnSpc>
                <a:spcPct val="150000"/>
              </a:lnSpc>
            </a:pP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      最短是</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20</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字节；最长是</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60</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字节。</a:t>
            </a:r>
          </a:p>
          <a:p>
            <a:pPr>
              <a:lnSpc>
                <a:spcPct val="150000"/>
              </a:lnSpc>
            </a:pP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4</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、保留字段占</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6</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位。保留为今后使用，目前值为</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0</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a:t>
            </a:r>
            <a:endParaRPr lang="en-US" altLang="zh-CN" sz="2000"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3"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6" name="表格 5"/>
          <p:cNvGraphicFramePr/>
          <p:nvPr>
            <p:extLst>
              <p:ext uri="{D42A27DB-BD31-4B8C-83A1-F6EECF244321}">
                <p14:modId xmlns:p14="http://schemas.microsoft.com/office/powerpoint/2010/main" val="813996906"/>
              </p:ext>
            </p:extLst>
          </p:nvPr>
        </p:nvGraphicFramePr>
        <p:xfrm>
          <a:off x="1960980" y="2994808"/>
          <a:ext cx="7881620" cy="3749040"/>
        </p:xfrm>
        <a:graphic>
          <a:graphicData uri="http://schemas.openxmlformats.org/drawingml/2006/table">
            <a:tbl>
              <a:tblPr firstRow="1" bandRow="1">
                <a:tableStyleId>{5C22544A-7EE6-4342-B048-85BDC9FD1C3A}</a:tableStyleId>
              </a:tblPr>
              <a:tblGrid>
                <a:gridCol w="960755">
                  <a:extLst>
                    <a:ext uri="{9D8B030D-6E8A-4147-A177-3AD203B41FA5}">
                      <a16:colId xmlns:a16="http://schemas.microsoft.com/office/drawing/2014/main" val="20000"/>
                    </a:ext>
                  </a:extLst>
                </a:gridCol>
                <a:gridCol w="1458595">
                  <a:extLst>
                    <a:ext uri="{9D8B030D-6E8A-4147-A177-3AD203B41FA5}">
                      <a16:colId xmlns:a16="http://schemas.microsoft.com/office/drawing/2014/main" val="20001"/>
                    </a:ext>
                  </a:extLst>
                </a:gridCol>
                <a:gridCol w="29464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45745">
                  <a:extLst>
                    <a:ext uri="{9D8B030D-6E8A-4147-A177-3AD203B41FA5}">
                      <a16:colId xmlns:a16="http://schemas.microsoft.com/office/drawing/2014/main" val="20004"/>
                    </a:ext>
                  </a:extLst>
                </a:gridCol>
                <a:gridCol w="223520">
                  <a:extLst>
                    <a:ext uri="{9D8B030D-6E8A-4147-A177-3AD203B41FA5}">
                      <a16:colId xmlns:a16="http://schemas.microsoft.com/office/drawing/2014/main" val="20005"/>
                    </a:ext>
                  </a:extLst>
                </a:gridCol>
                <a:gridCol w="294640">
                  <a:extLst>
                    <a:ext uri="{9D8B030D-6E8A-4147-A177-3AD203B41FA5}">
                      <a16:colId xmlns:a16="http://schemas.microsoft.com/office/drawing/2014/main" val="20006"/>
                    </a:ext>
                  </a:extLst>
                </a:gridCol>
                <a:gridCol w="267970">
                  <a:extLst>
                    <a:ext uri="{9D8B030D-6E8A-4147-A177-3AD203B41FA5}">
                      <a16:colId xmlns:a16="http://schemas.microsoft.com/office/drawing/2014/main" val="20007"/>
                    </a:ext>
                  </a:extLst>
                </a:gridCol>
                <a:gridCol w="2172970">
                  <a:extLst>
                    <a:ext uri="{9D8B030D-6E8A-4147-A177-3AD203B41FA5}">
                      <a16:colId xmlns:a16="http://schemas.microsoft.com/office/drawing/2014/main" val="20008"/>
                    </a:ext>
                  </a:extLst>
                </a:gridCol>
                <a:gridCol w="1754505">
                  <a:extLst>
                    <a:ext uri="{9D8B030D-6E8A-4147-A177-3AD203B41FA5}">
                      <a16:colId xmlns:a16="http://schemas.microsoft.com/office/drawing/2014/main" val="20009"/>
                    </a:ext>
                  </a:extLst>
                </a:gridCol>
              </a:tblGrid>
              <a:tr h="396240">
                <a:tc gridSpan="8">
                  <a:txBody>
                    <a:bodyPr/>
                    <a:lstStyle/>
                    <a:p>
                      <a:pPr algn="ctr">
                        <a:buNone/>
                      </a:pPr>
                      <a:r>
                        <a:rPr lang="zh-CN" altLang="en-US" sz="2000" b="1">
                          <a:solidFill>
                            <a:schemeClr val="tx1"/>
                          </a:solidFill>
                          <a:latin typeface="微软雅黑" panose="020B0503020204020204" charset="-122"/>
                          <a:ea typeface="微软雅黑" panose="020B0503020204020204" charset="-122"/>
                        </a:rPr>
                        <a:t>源端口号</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2">
                  <a:txBody>
                    <a:bodyPr/>
                    <a:lstStyle/>
                    <a:p>
                      <a:pPr algn="ctr">
                        <a:buNone/>
                      </a:pPr>
                      <a:r>
                        <a:rPr lang="zh-CN" altLang="en-US" sz="2000" b="1" dirty="0">
                          <a:solidFill>
                            <a:schemeClr val="tx1"/>
                          </a:solidFill>
                          <a:latin typeface="微软雅黑" panose="020B0503020204020204" charset="-122"/>
                          <a:ea typeface="微软雅黑" panose="020B0503020204020204" charset="-122"/>
                        </a:rPr>
                        <a:t>目的端口号</a:t>
                      </a:r>
                    </a:p>
                  </a:txBody>
                  <a:tcPr anchor="ctr">
                    <a:solidFill>
                      <a:schemeClr val="bg1">
                        <a:lumMod val="75000"/>
                      </a:schemeClr>
                    </a:solidFill>
                  </a:tcPr>
                </a:tc>
                <a:tc hMerge="1">
                  <a:txBody>
                    <a:bodyPr/>
                    <a:lstStyle/>
                    <a:p>
                      <a:endParaRPr lang="zh-CN"/>
                    </a:p>
                  </a:txBody>
                  <a:tcPr/>
                </a:tc>
                <a:extLst>
                  <a:ext uri="{0D108BD9-81ED-4DB2-BD59-A6C34878D82A}">
                    <a16:rowId xmlns:a16="http://schemas.microsoft.com/office/drawing/2014/main" val="10000"/>
                  </a:ext>
                </a:extLst>
              </a:tr>
              <a:tr h="381000">
                <a:tc gridSpan="10">
                  <a:txBody>
                    <a:bodyPr/>
                    <a:lstStyle/>
                    <a:p>
                      <a:pPr algn="ctr">
                        <a:buNone/>
                      </a:pPr>
                      <a:r>
                        <a:rPr lang="zh-CN" altLang="en-US" sz="2000" b="1" dirty="0">
                          <a:solidFill>
                            <a:schemeClr val="tx1"/>
                          </a:solidFill>
                          <a:latin typeface="微软雅黑" panose="020B0503020204020204" charset="-122"/>
                          <a:ea typeface="微软雅黑" panose="020B0503020204020204" charset="-122"/>
                        </a:rPr>
                        <a:t>序号</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96240">
                <a:tc gridSpan="10">
                  <a:txBody>
                    <a:bodyPr/>
                    <a:lstStyle/>
                    <a:p>
                      <a:pPr algn="ctr">
                        <a:buNone/>
                      </a:pPr>
                      <a:r>
                        <a:rPr lang="zh-CN" altLang="en-US" sz="2000" b="1" dirty="0">
                          <a:solidFill>
                            <a:schemeClr val="tx1"/>
                          </a:solidFill>
                          <a:latin typeface="微软雅黑" panose="020B0503020204020204" charset="-122"/>
                          <a:ea typeface="微软雅黑" panose="020B0503020204020204" charset="-122"/>
                        </a:rPr>
                        <a:t>确认序号</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81000">
                <a:tc>
                  <a:txBody>
                    <a:bodyPr/>
                    <a:lstStyle/>
                    <a:p>
                      <a:pPr algn="ctr">
                        <a:buNone/>
                      </a:pPr>
                      <a:r>
                        <a:rPr lang="zh-CN" altLang="en-US" sz="2000" b="1" dirty="0">
                          <a:solidFill>
                            <a:schemeClr val="tx1"/>
                          </a:solidFill>
                          <a:latin typeface="微软雅黑" panose="020B0503020204020204" charset="-122"/>
                          <a:ea typeface="微软雅黑" panose="020B0503020204020204" charset="-122"/>
                          <a:sym typeface="+mn-ea"/>
                        </a:rPr>
                        <a:t>首部</a:t>
                      </a:r>
                      <a:endParaRPr lang="en-US" altLang="zh-CN" sz="2000" b="1" dirty="0">
                        <a:solidFill>
                          <a:schemeClr val="tx1"/>
                        </a:solidFill>
                        <a:latin typeface="微软雅黑" panose="020B0503020204020204" charset="-122"/>
                        <a:ea typeface="微软雅黑" panose="020B0503020204020204" charset="-122"/>
                        <a:sym typeface="+mn-ea"/>
                      </a:endParaRPr>
                    </a:p>
                    <a:p>
                      <a:pPr algn="ctr">
                        <a:buNone/>
                      </a:pPr>
                      <a:r>
                        <a:rPr lang="zh-CN" altLang="en-US" sz="2000" b="1" dirty="0">
                          <a:solidFill>
                            <a:schemeClr val="tx1"/>
                          </a:solidFill>
                          <a:latin typeface="微软雅黑" panose="020B0503020204020204" charset="-122"/>
                          <a:ea typeface="微软雅黑" panose="020B0503020204020204" charset="-122"/>
                          <a:sym typeface="+mn-ea"/>
                        </a:rPr>
                        <a:t>长度</a:t>
                      </a:r>
                    </a:p>
                  </a:txBody>
                  <a:tcPr anchor="ctr">
                    <a:solidFill>
                      <a:schemeClr val="bg1">
                        <a:lumMod val="75000"/>
                      </a:schemeClr>
                    </a:solidFill>
                  </a:tcPr>
                </a:tc>
                <a:tc>
                  <a:txBody>
                    <a:bodyPr/>
                    <a:lstStyle/>
                    <a:p>
                      <a:pPr algn="ctr">
                        <a:buNone/>
                      </a:pPr>
                      <a:r>
                        <a:rPr lang="zh-CN" altLang="en-US" sz="2000" b="1" dirty="0">
                          <a:solidFill>
                            <a:schemeClr val="tx1"/>
                          </a:solidFill>
                          <a:latin typeface="微软雅黑" panose="020B0503020204020204" charset="-122"/>
                          <a:ea typeface="微软雅黑" panose="020B0503020204020204" charset="-122"/>
                          <a:sym typeface="+mn-ea"/>
                        </a:rPr>
                        <a:t>保留</a:t>
                      </a:r>
                    </a:p>
                  </a:txBody>
                  <a:tcPr anchor="ctr">
                    <a:solidFill>
                      <a:schemeClr val="bg1">
                        <a:lumMod val="75000"/>
                      </a:schemeClr>
                    </a:solidFill>
                  </a:tcPr>
                </a:tc>
                <a:tc>
                  <a:txBody>
                    <a:bodyPr/>
                    <a:lstStyle/>
                    <a:p>
                      <a:pPr algn="ctr">
                        <a:buNone/>
                      </a:pPr>
                      <a:r>
                        <a:rPr lang="en-US" altLang="zh-CN" sz="2000" b="1" dirty="0">
                          <a:solidFill>
                            <a:schemeClr val="tx1"/>
                          </a:solidFill>
                          <a:latin typeface="微软雅黑" panose="020B0503020204020204" charset="-122"/>
                          <a:ea typeface="微软雅黑" panose="020B0503020204020204" charset="-122"/>
                        </a:rPr>
                        <a:t>URG</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ACK</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PSH</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RST</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SYN</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F</a:t>
                      </a:r>
                    </a:p>
                    <a:p>
                      <a:pPr algn="ctr">
                        <a:buNone/>
                      </a:pPr>
                      <a:r>
                        <a:rPr lang="en-US" altLang="zh-CN" sz="2000" b="1">
                          <a:solidFill>
                            <a:schemeClr val="tx1"/>
                          </a:solidFill>
                          <a:latin typeface="微软雅黑" panose="020B0503020204020204" charset="-122"/>
                          <a:ea typeface="微软雅黑" panose="020B0503020204020204" charset="-122"/>
                        </a:rPr>
                        <a:t>IN</a:t>
                      </a:r>
                    </a:p>
                  </a:txBody>
                  <a:tcPr anchor="ctr">
                    <a:solidFill>
                      <a:schemeClr val="bg1">
                        <a:lumMod val="75000"/>
                      </a:schemeClr>
                    </a:solidFill>
                  </a:tcPr>
                </a:tc>
                <a:tc gridSpan="2">
                  <a:txBody>
                    <a:bodyPr/>
                    <a:lstStyle/>
                    <a:p>
                      <a:pPr algn="ctr">
                        <a:buNone/>
                      </a:pPr>
                      <a:r>
                        <a:rPr lang="zh-CN" altLang="en-US" sz="2000" b="1" dirty="0">
                          <a:solidFill>
                            <a:schemeClr val="tx1"/>
                          </a:solidFill>
                          <a:latin typeface="微软雅黑" panose="020B0503020204020204" charset="-122"/>
                          <a:ea typeface="微软雅黑" panose="020B0503020204020204" charset="-122"/>
                          <a:sym typeface="+mn-ea"/>
                        </a:rPr>
                        <a:t>接收窗口</a:t>
                      </a:r>
                    </a:p>
                  </a:txBody>
                  <a:tcPr anchor="ctr">
                    <a:solidFill>
                      <a:schemeClr val="bg1">
                        <a:lumMod val="75000"/>
                      </a:schemeClr>
                    </a:solidFill>
                  </a:tcPr>
                </a:tc>
                <a:tc hMerge="1">
                  <a:txBody>
                    <a:bodyPr/>
                    <a:lstStyle/>
                    <a:p>
                      <a:endParaRPr lang="zh-CN"/>
                    </a:p>
                  </a:txBody>
                  <a:tcPr/>
                </a:tc>
                <a:extLst>
                  <a:ext uri="{0D108BD9-81ED-4DB2-BD59-A6C34878D82A}">
                    <a16:rowId xmlns:a16="http://schemas.microsoft.com/office/drawing/2014/main" val="10003"/>
                  </a:ext>
                </a:extLst>
              </a:tr>
              <a:tr h="381000">
                <a:tc gridSpan="8">
                  <a:txBody>
                    <a:bodyPr/>
                    <a:lstStyle/>
                    <a:p>
                      <a:pPr algn="ctr">
                        <a:buNone/>
                      </a:pPr>
                      <a:endParaRPr lang="zh-CN" altLang="en-US" sz="2000" b="1">
                        <a:solidFill>
                          <a:schemeClr val="tx1"/>
                        </a:solidFill>
                        <a:latin typeface="微软雅黑" panose="020B0503020204020204" charset="-122"/>
                        <a:ea typeface="微软雅黑" panose="020B0503020204020204" charset="-122"/>
                      </a:endParaRPr>
                    </a:p>
                  </a:txBody>
                  <a:tcPr anchor="ctr">
                    <a:solidFill>
                      <a:schemeClr val="bg1">
                        <a:lumMod val="75000"/>
                      </a:schemeClr>
                    </a:solidFill>
                  </a:tcPr>
                </a:tc>
                <a:tc hMerge="1">
                  <a:txBody>
                    <a:bodyPr/>
                    <a:lstStyle/>
                    <a:p>
                      <a:endParaRPr lang="zh-CN"/>
                    </a:p>
                  </a:txBody>
                  <a:tcPr anchor="ctr">
                    <a:solidFill>
                      <a:schemeClr val="bg1">
                        <a:lumMod val="75000"/>
                      </a:schemeClr>
                    </a:solidFill>
                  </a:tcPr>
                </a:tc>
                <a:tc hMerge="1">
                  <a:txBody>
                    <a:bodyPr/>
                    <a:lstStyle/>
                    <a:p>
                      <a:endParaRPr lang="zh-CN"/>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nchor="ctr">
                    <a:solidFill>
                      <a:schemeClr val="bg1">
                        <a:lumMod val="75000"/>
                      </a:schemeClr>
                    </a:solidFill>
                  </a:tcPr>
                </a:tc>
                <a:tc hMerge="1">
                  <a:txBody>
                    <a:bodyPr/>
                    <a:lstStyle/>
                    <a:p>
                      <a:endParaRPr lang="zh-CN"/>
                    </a:p>
                  </a:txBody>
                  <a:tcPr/>
                </a:tc>
                <a:tc hMerge="1">
                  <a:txBody>
                    <a:bodyPr/>
                    <a:lstStyle/>
                    <a:p>
                      <a:endParaRPr lang="zh-CN"/>
                    </a:p>
                  </a:txBody>
                  <a:tcPr/>
                </a:tc>
                <a:tc gridSpan="2">
                  <a:txBody>
                    <a:bodyPr/>
                    <a:lstStyle/>
                    <a:p>
                      <a:pPr algn="ctr">
                        <a:buNone/>
                      </a:pPr>
                      <a:r>
                        <a:rPr lang="zh-CN" altLang="en-US" sz="2000" b="1" dirty="0">
                          <a:solidFill>
                            <a:schemeClr val="tx1"/>
                          </a:solidFill>
                          <a:latin typeface="微软雅黑" panose="020B0503020204020204" charset="-122"/>
                          <a:ea typeface="微软雅黑" panose="020B0503020204020204" charset="-122"/>
                        </a:rPr>
                        <a:t>紧急指针</a:t>
                      </a:r>
                    </a:p>
                  </a:txBody>
                  <a:tcPr anchor="ctr">
                    <a:solidFill>
                      <a:schemeClr val="bg1">
                        <a:lumMod val="75000"/>
                      </a:schemeClr>
                    </a:solidFill>
                  </a:tcPr>
                </a:tc>
                <a:tc hMerge="1">
                  <a:txBody>
                    <a:bodyPr/>
                    <a:lstStyle/>
                    <a:p>
                      <a:endParaRPr lang="zh-CN"/>
                    </a:p>
                  </a:txBody>
                  <a:tcPr/>
                </a:tc>
                <a:extLst>
                  <a:ext uri="{0D108BD9-81ED-4DB2-BD59-A6C34878D82A}">
                    <a16:rowId xmlns:a16="http://schemas.microsoft.com/office/drawing/2014/main" val="10004"/>
                  </a:ext>
                </a:extLst>
              </a:tr>
              <a:tr h="396240">
                <a:tc gridSpan="9">
                  <a:txBody>
                    <a:bodyPr/>
                    <a:lstStyle/>
                    <a:p>
                      <a:pPr algn="ctr">
                        <a:buNone/>
                      </a:pPr>
                      <a:r>
                        <a:rPr lang="zh-CN" altLang="en-US" sz="2000" b="1">
                          <a:solidFill>
                            <a:schemeClr val="tx1"/>
                          </a:solidFill>
                          <a:latin typeface="微软雅黑" panose="020B0503020204020204" charset="-122"/>
                          <a:ea typeface="微软雅黑" panose="020B0503020204020204" charset="-122"/>
                        </a:rPr>
                        <a:t>选项（长度可变）</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ctr">
                        <a:buNone/>
                      </a:pPr>
                      <a:r>
                        <a:rPr lang="zh-CN" altLang="en-US" sz="2000" b="1">
                          <a:solidFill>
                            <a:schemeClr val="tx1"/>
                          </a:solidFill>
                          <a:latin typeface="微软雅黑" panose="020B0503020204020204" charset="-122"/>
                          <a:ea typeface="微软雅黑" panose="020B0503020204020204" charset="-122"/>
                        </a:rPr>
                        <a:t>填充</a:t>
                      </a:r>
                    </a:p>
                  </a:txBody>
                  <a:tcPr anchor="ctr">
                    <a:solidFill>
                      <a:schemeClr val="bg1">
                        <a:lumMod val="75000"/>
                      </a:schemeClr>
                    </a:solidFill>
                  </a:tcPr>
                </a:tc>
                <a:extLst>
                  <a:ext uri="{0D108BD9-81ED-4DB2-BD59-A6C34878D82A}">
                    <a16:rowId xmlns:a16="http://schemas.microsoft.com/office/drawing/2014/main" val="10005"/>
                  </a:ext>
                </a:extLst>
              </a:tr>
              <a:tr h="762000">
                <a:tc gridSpan="10">
                  <a:txBody>
                    <a:bodyPr/>
                    <a:lstStyle/>
                    <a:p>
                      <a:pPr algn="ctr">
                        <a:buNone/>
                      </a:pPr>
                      <a:r>
                        <a:rPr lang="zh-CN" altLang="en-US" sz="2000" b="1" dirty="0">
                          <a:solidFill>
                            <a:schemeClr val="tx1"/>
                          </a:solidFill>
                          <a:latin typeface="微软雅黑" panose="020B0503020204020204" charset="-122"/>
                          <a:ea typeface="微软雅黑" panose="020B0503020204020204" charset="-122"/>
                        </a:rPr>
                        <a:t>数据</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bl>
          </a:graphicData>
        </a:graphic>
      </p:graphicFrame>
      <p:graphicFrame>
        <p:nvGraphicFramePr>
          <p:cNvPr id="17" name="表格 16"/>
          <p:cNvGraphicFramePr/>
          <p:nvPr/>
        </p:nvGraphicFramePr>
        <p:xfrm>
          <a:off x="1960980" y="2396638"/>
          <a:ext cx="7884160" cy="381000"/>
        </p:xfrm>
        <a:graphic>
          <a:graphicData uri="http://schemas.openxmlformats.org/drawingml/2006/table">
            <a:tbl>
              <a:tblPr firstRow="1" bandRow="1">
                <a:tableStyleId>{5C22544A-7EE6-4342-B048-85BDC9FD1C3A}</a:tableStyleId>
              </a:tblPr>
              <a:tblGrid>
                <a:gridCol w="492760">
                  <a:extLst>
                    <a:ext uri="{9D8B030D-6E8A-4147-A177-3AD203B41FA5}">
                      <a16:colId xmlns:a16="http://schemas.microsoft.com/office/drawing/2014/main" val="20000"/>
                    </a:ext>
                  </a:extLst>
                </a:gridCol>
                <a:gridCol w="492760">
                  <a:extLst>
                    <a:ext uri="{9D8B030D-6E8A-4147-A177-3AD203B41FA5}">
                      <a16:colId xmlns:a16="http://schemas.microsoft.com/office/drawing/2014/main" val="20001"/>
                    </a:ext>
                  </a:extLst>
                </a:gridCol>
                <a:gridCol w="492760">
                  <a:extLst>
                    <a:ext uri="{9D8B030D-6E8A-4147-A177-3AD203B41FA5}">
                      <a16:colId xmlns:a16="http://schemas.microsoft.com/office/drawing/2014/main" val="20002"/>
                    </a:ext>
                  </a:extLst>
                </a:gridCol>
                <a:gridCol w="492760">
                  <a:extLst>
                    <a:ext uri="{9D8B030D-6E8A-4147-A177-3AD203B41FA5}">
                      <a16:colId xmlns:a16="http://schemas.microsoft.com/office/drawing/2014/main" val="20003"/>
                    </a:ext>
                  </a:extLst>
                </a:gridCol>
                <a:gridCol w="492760">
                  <a:extLst>
                    <a:ext uri="{9D8B030D-6E8A-4147-A177-3AD203B41FA5}">
                      <a16:colId xmlns:a16="http://schemas.microsoft.com/office/drawing/2014/main" val="20004"/>
                    </a:ext>
                  </a:extLst>
                </a:gridCol>
                <a:gridCol w="492760">
                  <a:extLst>
                    <a:ext uri="{9D8B030D-6E8A-4147-A177-3AD203B41FA5}">
                      <a16:colId xmlns:a16="http://schemas.microsoft.com/office/drawing/2014/main" val="20005"/>
                    </a:ext>
                  </a:extLst>
                </a:gridCol>
                <a:gridCol w="492760">
                  <a:extLst>
                    <a:ext uri="{9D8B030D-6E8A-4147-A177-3AD203B41FA5}">
                      <a16:colId xmlns:a16="http://schemas.microsoft.com/office/drawing/2014/main" val="20006"/>
                    </a:ext>
                  </a:extLst>
                </a:gridCol>
                <a:gridCol w="492760">
                  <a:extLst>
                    <a:ext uri="{9D8B030D-6E8A-4147-A177-3AD203B41FA5}">
                      <a16:colId xmlns:a16="http://schemas.microsoft.com/office/drawing/2014/main" val="20007"/>
                    </a:ext>
                  </a:extLst>
                </a:gridCol>
                <a:gridCol w="492760">
                  <a:extLst>
                    <a:ext uri="{9D8B030D-6E8A-4147-A177-3AD203B41FA5}">
                      <a16:colId xmlns:a16="http://schemas.microsoft.com/office/drawing/2014/main" val="20008"/>
                    </a:ext>
                  </a:extLst>
                </a:gridCol>
                <a:gridCol w="492760">
                  <a:extLst>
                    <a:ext uri="{9D8B030D-6E8A-4147-A177-3AD203B41FA5}">
                      <a16:colId xmlns:a16="http://schemas.microsoft.com/office/drawing/2014/main" val="20009"/>
                    </a:ext>
                  </a:extLst>
                </a:gridCol>
                <a:gridCol w="492760">
                  <a:extLst>
                    <a:ext uri="{9D8B030D-6E8A-4147-A177-3AD203B41FA5}">
                      <a16:colId xmlns:a16="http://schemas.microsoft.com/office/drawing/2014/main" val="20010"/>
                    </a:ext>
                  </a:extLst>
                </a:gridCol>
                <a:gridCol w="492760">
                  <a:extLst>
                    <a:ext uri="{9D8B030D-6E8A-4147-A177-3AD203B41FA5}">
                      <a16:colId xmlns:a16="http://schemas.microsoft.com/office/drawing/2014/main" val="20011"/>
                    </a:ext>
                  </a:extLst>
                </a:gridCol>
                <a:gridCol w="492760">
                  <a:extLst>
                    <a:ext uri="{9D8B030D-6E8A-4147-A177-3AD203B41FA5}">
                      <a16:colId xmlns:a16="http://schemas.microsoft.com/office/drawing/2014/main" val="20012"/>
                    </a:ext>
                  </a:extLst>
                </a:gridCol>
                <a:gridCol w="492760">
                  <a:extLst>
                    <a:ext uri="{9D8B030D-6E8A-4147-A177-3AD203B41FA5}">
                      <a16:colId xmlns:a16="http://schemas.microsoft.com/office/drawing/2014/main" val="20013"/>
                    </a:ext>
                  </a:extLst>
                </a:gridCol>
                <a:gridCol w="492760">
                  <a:extLst>
                    <a:ext uri="{9D8B030D-6E8A-4147-A177-3AD203B41FA5}">
                      <a16:colId xmlns:a16="http://schemas.microsoft.com/office/drawing/2014/main" val="20014"/>
                    </a:ext>
                  </a:extLst>
                </a:gridCol>
                <a:gridCol w="492760">
                  <a:extLst>
                    <a:ext uri="{9D8B030D-6E8A-4147-A177-3AD203B41FA5}">
                      <a16:colId xmlns:a16="http://schemas.microsoft.com/office/drawing/2014/main" val="20015"/>
                    </a:ext>
                  </a:extLst>
                </a:gridCol>
              </a:tblGrid>
              <a:tr h="381000">
                <a:tc>
                  <a:txBody>
                    <a:bodyPr/>
                    <a:lstStyle/>
                    <a:p>
                      <a:pPr>
                        <a:buNone/>
                      </a:pPr>
                      <a:endParaRPr lang="en-US" altLang="zh-CN"/>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dirty="0"/>
                    </a:p>
                  </a:txBody>
                  <a:tcPr/>
                </a:tc>
                <a:extLst>
                  <a:ext uri="{0D108BD9-81ED-4DB2-BD59-A6C34878D82A}">
                    <a16:rowId xmlns:a16="http://schemas.microsoft.com/office/drawing/2014/main" val="10000"/>
                  </a:ext>
                </a:extLst>
              </a:tr>
            </a:tbl>
          </a:graphicData>
        </a:graphic>
      </p:graphicFrame>
      <p:sp>
        <p:nvSpPr>
          <p:cNvPr id="18" name="文本框 17"/>
          <p:cNvSpPr txBox="1"/>
          <p:nvPr/>
        </p:nvSpPr>
        <p:spPr>
          <a:xfrm>
            <a:off x="1795245" y="1936263"/>
            <a:ext cx="499110"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0</a:t>
            </a:r>
          </a:p>
        </p:txBody>
      </p:sp>
      <p:sp>
        <p:nvSpPr>
          <p:cNvPr id="19" name="文本框 18"/>
          <p:cNvSpPr txBox="1"/>
          <p:nvPr/>
        </p:nvSpPr>
        <p:spPr>
          <a:xfrm>
            <a:off x="5612230" y="1936263"/>
            <a:ext cx="582295" cy="460375"/>
          </a:xfrm>
          <a:prstGeom prst="rect">
            <a:avLst/>
          </a:prstGeom>
          <a:noFill/>
        </p:spPr>
        <p:txBody>
          <a:bodyPr wrap="square" rtlCol="0">
            <a:spAutoFit/>
          </a:bodyPr>
          <a:lstStyle/>
          <a:p>
            <a:r>
              <a:rPr lang="en-US" altLang="zh-CN" sz="2400" dirty="0">
                <a:latin typeface="微软雅黑" panose="020B0503020204020204" charset="-122"/>
                <a:ea typeface="微软雅黑" panose="020B0503020204020204" charset="-122"/>
              </a:rPr>
              <a:t>15</a:t>
            </a:r>
          </a:p>
        </p:txBody>
      </p:sp>
      <p:sp>
        <p:nvSpPr>
          <p:cNvPr id="20" name="文本框 19"/>
          <p:cNvSpPr txBox="1"/>
          <p:nvPr/>
        </p:nvSpPr>
        <p:spPr>
          <a:xfrm>
            <a:off x="9558755" y="1936263"/>
            <a:ext cx="582295"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31</a:t>
            </a:r>
          </a:p>
        </p:txBody>
      </p:sp>
      <p:sp>
        <p:nvSpPr>
          <p:cNvPr id="22" name="文本框 21"/>
          <p:cNvSpPr txBox="1"/>
          <p:nvPr/>
        </p:nvSpPr>
        <p:spPr>
          <a:xfrm>
            <a:off x="205840" y="4251930"/>
            <a:ext cx="1398371" cy="400110"/>
          </a:xfrm>
          <a:prstGeom prst="rect">
            <a:avLst/>
          </a:prstGeom>
          <a:noFill/>
        </p:spPr>
        <p:txBody>
          <a:bodyPr wrap="square" rtlCol="0">
            <a:spAutoFit/>
          </a:bodyPr>
          <a:lstStyle/>
          <a:p>
            <a:r>
              <a:rPr lang="en-US" altLang="zh-CN" sz="200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首部</a:t>
            </a:r>
          </a:p>
        </p:txBody>
      </p:sp>
      <p:sp>
        <p:nvSpPr>
          <p:cNvPr id="5" name="右箭头 4"/>
          <p:cNvSpPr/>
          <p:nvPr/>
        </p:nvSpPr>
        <p:spPr>
          <a:xfrm>
            <a:off x="1379320" y="6202828"/>
            <a:ext cx="581660" cy="259715"/>
          </a:xfrm>
          <a:prstGeom prst="rightArrow">
            <a:avLst/>
          </a:prstGeom>
          <a:noFill/>
          <a:ln w="571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05840" y="6092338"/>
            <a:ext cx="809625" cy="460375"/>
          </a:xfrm>
          <a:prstGeom prst="rect">
            <a:avLst/>
          </a:prstGeom>
          <a:noFill/>
        </p:spPr>
        <p:txBody>
          <a:bodyPr wrap="square" rtlCol="0">
            <a:spAutoFit/>
          </a:bodyPr>
          <a:lstStyle/>
          <a:p>
            <a:r>
              <a:rPr lang="zh-CN" altLang="en-US" sz="2400" dirty="0">
                <a:latin typeface="微软雅黑" panose="020B0503020204020204" charset="-122"/>
                <a:ea typeface="微软雅黑" panose="020B0503020204020204" charset="-122"/>
                <a:cs typeface="微软雅黑" panose="020B0503020204020204" charset="-122"/>
              </a:rPr>
              <a:t>数据</a:t>
            </a:r>
          </a:p>
        </p:txBody>
      </p:sp>
      <p:grpSp>
        <p:nvGrpSpPr>
          <p:cNvPr id="21" name="组合 20"/>
          <p:cNvGrpSpPr/>
          <p:nvPr/>
        </p:nvGrpSpPr>
        <p:grpSpPr>
          <a:xfrm>
            <a:off x="7766756" y="393621"/>
            <a:ext cx="4470399" cy="1735745"/>
            <a:chOff x="6710810" y="281374"/>
            <a:chExt cx="4269121" cy="1651846"/>
          </a:xfrm>
        </p:grpSpPr>
        <p:sp>
          <p:nvSpPr>
            <p:cNvPr id="25" name="左大括号 24"/>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25"/>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7" name="矩形 26"/>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9" name="矩形 28"/>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31" name="矩形 30"/>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32" name="文本框 31"/>
          <p:cNvSpPr txBox="1"/>
          <p:nvPr/>
        </p:nvSpPr>
        <p:spPr>
          <a:xfrm>
            <a:off x="239298" y="5213049"/>
            <a:ext cx="11910454" cy="1477328"/>
          </a:xfrm>
          <a:prstGeom prst="rect">
            <a:avLst/>
          </a:prstGeom>
          <a:solidFill>
            <a:schemeClr val="bg1"/>
          </a:solidFill>
        </p:spPr>
        <p:txBody>
          <a:bodyPr wrap="square" rtlCol="0">
            <a:spAutoFit/>
          </a:bodyPr>
          <a:lstStyle/>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3</a:t>
            </a:r>
            <a:r>
              <a:rPr lang="zh-CN" altLang="en-US" sz="2000" dirty="0">
                <a:latin typeface="微软雅黑" panose="020B0503020204020204" charset="-122"/>
                <a:ea typeface="微软雅黑" panose="020B0503020204020204" charset="-122"/>
                <a:cs typeface="微软雅黑" panose="020B0503020204020204" charset="-122"/>
              </a:rPr>
              <a:t>、首部长度字段：占</a:t>
            </a:r>
            <a:r>
              <a:rPr lang="en-US" altLang="zh-CN" sz="2000" dirty="0">
                <a:latin typeface="微软雅黑" panose="020B0503020204020204" charset="-122"/>
                <a:ea typeface="微软雅黑" panose="020B0503020204020204" charset="-122"/>
                <a:cs typeface="微软雅黑" panose="020B0503020204020204" charset="-122"/>
              </a:rPr>
              <a:t>4</a:t>
            </a:r>
            <a:r>
              <a:rPr lang="zh-CN" altLang="en-US" sz="2000" dirty="0">
                <a:latin typeface="微软雅黑" panose="020B0503020204020204" charset="-122"/>
                <a:ea typeface="微软雅黑" panose="020B0503020204020204" charset="-122"/>
                <a:cs typeface="微软雅黑" panose="020B0503020204020204" charset="-122"/>
              </a:rPr>
              <a:t>位。指出</a:t>
            </a:r>
            <a:r>
              <a:rPr lang="en-US" altLang="zh-CN" sz="2000" dirty="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段的首部长度，以</a:t>
            </a:r>
            <a:r>
              <a:rPr lang="en-US" altLang="zh-CN" sz="2000" b="1" dirty="0">
                <a:latin typeface="微软雅黑" panose="020B0503020204020204" charset="-122"/>
                <a:ea typeface="微软雅黑" panose="020B0503020204020204" charset="-122"/>
                <a:cs typeface="微软雅黑" panose="020B0503020204020204" charset="-122"/>
              </a:rPr>
              <a:t>4</a:t>
            </a:r>
            <a:r>
              <a:rPr lang="zh-CN" altLang="en-US" sz="2000" b="1" dirty="0">
                <a:latin typeface="微软雅黑" panose="020B0503020204020204" charset="-122"/>
                <a:ea typeface="微软雅黑" panose="020B0503020204020204" charset="-122"/>
                <a:cs typeface="微软雅黑" panose="020B0503020204020204" charset="-122"/>
              </a:rPr>
              <a:t>字节为计算单位</a:t>
            </a:r>
            <a:r>
              <a:rPr lang="zh-CN" altLang="en-US" sz="2000" dirty="0">
                <a:latin typeface="微软雅黑" panose="020B0503020204020204" charset="-122"/>
                <a:ea typeface="微软雅黑" panose="020B0503020204020204" charset="-122"/>
                <a:cs typeface="微软雅黑" panose="020B0503020204020204" charset="-122"/>
              </a:rPr>
              <a:t>。</a:t>
            </a:r>
          </a:p>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4</a:t>
            </a:r>
            <a:r>
              <a:rPr lang="zh-CN" altLang="en-US" sz="2000" dirty="0">
                <a:latin typeface="微软雅黑" panose="020B0503020204020204" charset="-122"/>
                <a:ea typeface="微软雅黑" panose="020B0503020204020204" charset="-122"/>
                <a:cs typeface="微软雅黑" panose="020B0503020204020204" charset="-122"/>
              </a:rPr>
              <a:t>、保留字段：占</a:t>
            </a:r>
            <a:r>
              <a:rPr lang="en-US" altLang="zh-CN" sz="2000" dirty="0">
                <a:latin typeface="微软雅黑" panose="020B0503020204020204" charset="-122"/>
                <a:ea typeface="微软雅黑" panose="020B0503020204020204" charset="-122"/>
                <a:cs typeface="微软雅黑" panose="020B0503020204020204" charset="-122"/>
              </a:rPr>
              <a:t>6</a:t>
            </a:r>
            <a:r>
              <a:rPr lang="zh-CN" altLang="en-US" sz="2000" dirty="0">
                <a:latin typeface="微软雅黑" panose="020B0503020204020204" charset="-122"/>
                <a:ea typeface="微软雅黑" panose="020B0503020204020204" charset="-122"/>
                <a:cs typeface="微软雅黑" panose="020B0503020204020204" charset="-122"/>
              </a:rPr>
              <a:t>位。保留为今后使用，目前值为</a:t>
            </a:r>
            <a:r>
              <a:rPr lang="en-US" altLang="zh-CN" sz="2000" dirty="0">
                <a:latin typeface="微软雅黑" panose="020B0503020204020204" charset="-122"/>
                <a:ea typeface="微软雅黑" panose="020B0503020204020204" charset="-122"/>
                <a:cs typeface="微软雅黑" panose="020B0503020204020204" charset="-122"/>
              </a:rPr>
              <a:t>0</a:t>
            </a:r>
            <a:r>
              <a:rPr lang="zh-CN" altLang="en-US" sz="2000" dirty="0">
                <a:latin typeface="微软雅黑" panose="020B0503020204020204" charset="-122"/>
                <a:ea typeface="微软雅黑" panose="020B0503020204020204" charset="-122"/>
                <a:cs typeface="微软雅黑" panose="020B0503020204020204" charset="-122"/>
              </a:rPr>
              <a:t>。</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3"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6" name="表格 5"/>
          <p:cNvGraphicFramePr/>
          <p:nvPr>
            <p:extLst>
              <p:ext uri="{D42A27DB-BD31-4B8C-83A1-F6EECF244321}">
                <p14:modId xmlns:p14="http://schemas.microsoft.com/office/powerpoint/2010/main" val="3727293655"/>
              </p:ext>
            </p:extLst>
          </p:nvPr>
        </p:nvGraphicFramePr>
        <p:xfrm>
          <a:off x="1960980" y="2994808"/>
          <a:ext cx="7881620" cy="3749040"/>
        </p:xfrm>
        <a:graphic>
          <a:graphicData uri="http://schemas.openxmlformats.org/drawingml/2006/table">
            <a:tbl>
              <a:tblPr firstRow="1" bandRow="1">
                <a:tableStyleId>{5C22544A-7EE6-4342-B048-85BDC9FD1C3A}</a:tableStyleId>
              </a:tblPr>
              <a:tblGrid>
                <a:gridCol w="960755">
                  <a:extLst>
                    <a:ext uri="{9D8B030D-6E8A-4147-A177-3AD203B41FA5}">
                      <a16:colId xmlns:a16="http://schemas.microsoft.com/office/drawing/2014/main" val="20000"/>
                    </a:ext>
                  </a:extLst>
                </a:gridCol>
                <a:gridCol w="1458595">
                  <a:extLst>
                    <a:ext uri="{9D8B030D-6E8A-4147-A177-3AD203B41FA5}">
                      <a16:colId xmlns:a16="http://schemas.microsoft.com/office/drawing/2014/main" val="20001"/>
                    </a:ext>
                  </a:extLst>
                </a:gridCol>
                <a:gridCol w="29464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45745">
                  <a:extLst>
                    <a:ext uri="{9D8B030D-6E8A-4147-A177-3AD203B41FA5}">
                      <a16:colId xmlns:a16="http://schemas.microsoft.com/office/drawing/2014/main" val="20004"/>
                    </a:ext>
                  </a:extLst>
                </a:gridCol>
                <a:gridCol w="223520">
                  <a:extLst>
                    <a:ext uri="{9D8B030D-6E8A-4147-A177-3AD203B41FA5}">
                      <a16:colId xmlns:a16="http://schemas.microsoft.com/office/drawing/2014/main" val="20005"/>
                    </a:ext>
                  </a:extLst>
                </a:gridCol>
                <a:gridCol w="294640">
                  <a:extLst>
                    <a:ext uri="{9D8B030D-6E8A-4147-A177-3AD203B41FA5}">
                      <a16:colId xmlns:a16="http://schemas.microsoft.com/office/drawing/2014/main" val="20006"/>
                    </a:ext>
                  </a:extLst>
                </a:gridCol>
                <a:gridCol w="267970">
                  <a:extLst>
                    <a:ext uri="{9D8B030D-6E8A-4147-A177-3AD203B41FA5}">
                      <a16:colId xmlns:a16="http://schemas.microsoft.com/office/drawing/2014/main" val="20007"/>
                    </a:ext>
                  </a:extLst>
                </a:gridCol>
                <a:gridCol w="2172970">
                  <a:extLst>
                    <a:ext uri="{9D8B030D-6E8A-4147-A177-3AD203B41FA5}">
                      <a16:colId xmlns:a16="http://schemas.microsoft.com/office/drawing/2014/main" val="20008"/>
                    </a:ext>
                  </a:extLst>
                </a:gridCol>
                <a:gridCol w="1754505">
                  <a:extLst>
                    <a:ext uri="{9D8B030D-6E8A-4147-A177-3AD203B41FA5}">
                      <a16:colId xmlns:a16="http://schemas.microsoft.com/office/drawing/2014/main" val="20009"/>
                    </a:ext>
                  </a:extLst>
                </a:gridCol>
              </a:tblGrid>
              <a:tr h="396240">
                <a:tc gridSpan="8">
                  <a:txBody>
                    <a:bodyPr/>
                    <a:lstStyle/>
                    <a:p>
                      <a:pPr algn="ctr">
                        <a:buNone/>
                      </a:pPr>
                      <a:r>
                        <a:rPr lang="zh-CN" altLang="en-US" sz="2000" b="1">
                          <a:solidFill>
                            <a:schemeClr val="tx1"/>
                          </a:solidFill>
                          <a:latin typeface="微软雅黑" panose="020B0503020204020204" charset="-122"/>
                          <a:ea typeface="微软雅黑" panose="020B0503020204020204" charset="-122"/>
                        </a:rPr>
                        <a:t>源端口号</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2">
                  <a:txBody>
                    <a:bodyPr/>
                    <a:lstStyle/>
                    <a:p>
                      <a:pPr algn="ctr">
                        <a:buNone/>
                      </a:pPr>
                      <a:r>
                        <a:rPr lang="zh-CN" altLang="en-US" sz="2000" b="1" dirty="0">
                          <a:solidFill>
                            <a:schemeClr val="tx1"/>
                          </a:solidFill>
                          <a:latin typeface="微软雅黑" panose="020B0503020204020204" charset="-122"/>
                          <a:ea typeface="微软雅黑" panose="020B0503020204020204" charset="-122"/>
                        </a:rPr>
                        <a:t>目的端口号</a:t>
                      </a:r>
                    </a:p>
                  </a:txBody>
                  <a:tcPr anchor="ctr">
                    <a:solidFill>
                      <a:schemeClr val="bg1">
                        <a:lumMod val="75000"/>
                      </a:schemeClr>
                    </a:solidFill>
                  </a:tcPr>
                </a:tc>
                <a:tc hMerge="1">
                  <a:txBody>
                    <a:bodyPr/>
                    <a:lstStyle/>
                    <a:p>
                      <a:endParaRPr lang="zh-CN"/>
                    </a:p>
                  </a:txBody>
                  <a:tcPr/>
                </a:tc>
                <a:extLst>
                  <a:ext uri="{0D108BD9-81ED-4DB2-BD59-A6C34878D82A}">
                    <a16:rowId xmlns:a16="http://schemas.microsoft.com/office/drawing/2014/main" val="10000"/>
                  </a:ext>
                </a:extLst>
              </a:tr>
              <a:tr h="381000">
                <a:tc gridSpan="10">
                  <a:txBody>
                    <a:bodyPr/>
                    <a:lstStyle/>
                    <a:p>
                      <a:pPr algn="ctr">
                        <a:buNone/>
                      </a:pPr>
                      <a:r>
                        <a:rPr lang="zh-CN" altLang="en-US" sz="2000" b="1" dirty="0">
                          <a:solidFill>
                            <a:schemeClr val="tx1"/>
                          </a:solidFill>
                          <a:latin typeface="微软雅黑" panose="020B0503020204020204" charset="-122"/>
                          <a:ea typeface="微软雅黑" panose="020B0503020204020204" charset="-122"/>
                        </a:rPr>
                        <a:t>序号</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96240">
                <a:tc gridSpan="10">
                  <a:txBody>
                    <a:bodyPr/>
                    <a:lstStyle/>
                    <a:p>
                      <a:pPr algn="ctr">
                        <a:buNone/>
                      </a:pPr>
                      <a:r>
                        <a:rPr lang="zh-CN" altLang="en-US" sz="2000" b="1" dirty="0">
                          <a:solidFill>
                            <a:schemeClr val="tx1"/>
                          </a:solidFill>
                          <a:latin typeface="微软雅黑" panose="020B0503020204020204" charset="-122"/>
                          <a:ea typeface="微软雅黑" panose="020B0503020204020204" charset="-122"/>
                        </a:rPr>
                        <a:t>确认序号</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81000">
                <a:tc>
                  <a:txBody>
                    <a:bodyPr/>
                    <a:lstStyle/>
                    <a:p>
                      <a:pPr algn="ctr">
                        <a:buNone/>
                      </a:pPr>
                      <a:r>
                        <a:rPr lang="zh-CN" altLang="en-US" sz="2000" b="1" dirty="0">
                          <a:solidFill>
                            <a:schemeClr val="tx1"/>
                          </a:solidFill>
                          <a:latin typeface="微软雅黑" panose="020B0503020204020204" charset="-122"/>
                          <a:ea typeface="微软雅黑" panose="020B0503020204020204" charset="-122"/>
                          <a:sym typeface="+mn-ea"/>
                        </a:rPr>
                        <a:t>首部</a:t>
                      </a:r>
                      <a:endParaRPr lang="en-US" altLang="zh-CN" sz="2000" b="1" dirty="0">
                        <a:solidFill>
                          <a:schemeClr val="tx1"/>
                        </a:solidFill>
                        <a:latin typeface="微软雅黑" panose="020B0503020204020204" charset="-122"/>
                        <a:ea typeface="微软雅黑" panose="020B0503020204020204" charset="-122"/>
                        <a:sym typeface="+mn-ea"/>
                      </a:endParaRPr>
                    </a:p>
                    <a:p>
                      <a:pPr algn="ctr">
                        <a:buNone/>
                      </a:pPr>
                      <a:r>
                        <a:rPr lang="zh-CN" altLang="en-US" sz="2000" b="1" dirty="0">
                          <a:solidFill>
                            <a:schemeClr val="tx1"/>
                          </a:solidFill>
                          <a:latin typeface="微软雅黑" panose="020B0503020204020204" charset="-122"/>
                          <a:ea typeface="微软雅黑" panose="020B0503020204020204" charset="-122"/>
                          <a:sym typeface="+mn-ea"/>
                        </a:rPr>
                        <a:t>长度</a:t>
                      </a:r>
                    </a:p>
                  </a:txBody>
                  <a:tcPr anchor="ctr">
                    <a:solidFill>
                      <a:schemeClr val="bg1">
                        <a:lumMod val="75000"/>
                      </a:schemeClr>
                    </a:solidFill>
                  </a:tcPr>
                </a:tc>
                <a:tc>
                  <a:txBody>
                    <a:bodyPr/>
                    <a:lstStyle/>
                    <a:p>
                      <a:pPr algn="ctr">
                        <a:buNone/>
                      </a:pPr>
                      <a:r>
                        <a:rPr lang="zh-CN" altLang="en-US" sz="2000" b="1" dirty="0">
                          <a:solidFill>
                            <a:schemeClr val="tx1"/>
                          </a:solidFill>
                          <a:latin typeface="微软雅黑" panose="020B0503020204020204" charset="-122"/>
                          <a:ea typeface="微软雅黑" panose="020B0503020204020204" charset="-122"/>
                          <a:sym typeface="+mn-ea"/>
                        </a:rPr>
                        <a:t>保留</a:t>
                      </a:r>
                    </a:p>
                  </a:txBody>
                  <a:tcPr anchor="ctr">
                    <a:solidFill>
                      <a:schemeClr val="bg1">
                        <a:lumMod val="75000"/>
                      </a:schemeClr>
                    </a:solidFill>
                  </a:tcPr>
                </a:tc>
                <a:tc>
                  <a:txBody>
                    <a:bodyPr/>
                    <a:lstStyle/>
                    <a:p>
                      <a:pPr algn="ctr">
                        <a:buNone/>
                      </a:pPr>
                      <a:r>
                        <a:rPr lang="en-US" altLang="zh-CN" sz="2000" b="1" dirty="0">
                          <a:solidFill>
                            <a:schemeClr val="tx1"/>
                          </a:solidFill>
                          <a:latin typeface="微软雅黑" panose="020B0503020204020204" charset="-122"/>
                          <a:ea typeface="微软雅黑" panose="020B0503020204020204" charset="-122"/>
                        </a:rPr>
                        <a:t>URG</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ACK</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PSH</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RST</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SYN</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F</a:t>
                      </a:r>
                    </a:p>
                    <a:p>
                      <a:pPr algn="ctr">
                        <a:buNone/>
                      </a:pPr>
                      <a:r>
                        <a:rPr lang="en-US" altLang="zh-CN" sz="2000" b="1">
                          <a:solidFill>
                            <a:schemeClr val="tx1"/>
                          </a:solidFill>
                          <a:latin typeface="微软雅黑" panose="020B0503020204020204" charset="-122"/>
                          <a:ea typeface="微软雅黑" panose="020B0503020204020204" charset="-122"/>
                        </a:rPr>
                        <a:t>IN</a:t>
                      </a:r>
                    </a:p>
                  </a:txBody>
                  <a:tcPr anchor="ctr">
                    <a:solidFill>
                      <a:schemeClr val="bg1">
                        <a:lumMod val="75000"/>
                      </a:schemeClr>
                    </a:solidFill>
                  </a:tcPr>
                </a:tc>
                <a:tc gridSpan="2">
                  <a:txBody>
                    <a:bodyPr/>
                    <a:lstStyle/>
                    <a:p>
                      <a:pPr algn="ctr">
                        <a:buNone/>
                      </a:pPr>
                      <a:r>
                        <a:rPr lang="zh-CN" altLang="en-US" sz="2000" b="1" dirty="0">
                          <a:solidFill>
                            <a:schemeClr val="tx1"/>
                          </a:solidFill>
                          <a:latin typeface="微软雅黑" panose="020B0503020204020204" charset="-122"/>
                          <a:ea typeface="微软雅黑" panose="020B0503020204020204" charset="-122"/>
                          <a:sym typeface="+mn-ea"/>
                        </a:rPr>
                        <a:t>接收窗口</a:t>
                      </a:r>
                    </a:p>
                  </a:txBody>
                  <a:tcPr anchor="ctr">
                    <a:solidFill>
                      <a:schemeClr val="bg1">
                        <a:lumMod val="75000"/>
                      </a:schemeClr>
                    </a:solidFill>
                  </a:tcPr>
                </a:tc>
                <a:tc hMerge="1">
                  <a:txBody>
                    <a:bodyPr/>
                    <a:lstStyle/>
                    <a:p>
                      <a:endParaRPr lang="zh-CN"/>
                    </a:p>
                  </a:txBody>
                  <a:tcPr/>
                </a:tc>
                <a:extLst>
                  <a:ext uri="{0D108BD9-81ED-4DB2-BD59-A6C34878D82A}">
                    <a16:rowId xmlns:a16="http://schemas.microsoft.com/office/drawing/2014/main" val="10003"/>
                  </a:ext>
                </a:extLst>
              </a:tr>
              <a:tr h="381000">
                <a:tc gridSpan="8">
                  <a:txBody>
                    <a:bodyPr/>
                    <a:lstStyle/>
                    <a:p>
                      <a:pPr algn="ctr">
                        <a:buNone/>
                      </a:pPr>
                      <a:endParaRPr lang="zh-CN" altLang="en-US" sz="2000" b="1">
                        <a:solidFill>
                          <a:schemeClr val="tx1"/>
                        </a:solidFill>
                        <a:latin typeface="微软雅黑" panose="020B0503020204020204" charset="-122"/>
                        <a:ea typeface="微软雅黑" panose="020B0503020204020204" charset="-122"/>
                      </a:endParaRPr>
                    </a:p>
                  </a:txBody>
                  <a:tcPr anchor="ctr">
                    <a:solidFill>
                      <a:schemeClr val="bg1">
                        <a:lumMod val="75000"/>
                      </a:schemeClr>
                    </a:solidFill>
                  </a:tcPr>
                </a:tc>
                <a:tc hMerge="1">
                  <a:txBody>
                    <a:bodyPr/>
                    <a:lstStyle/>
                    <a:p>
                      <a:endParaRPr lang="zh-CN"/>
                    </a:p>
                  </a:txBody>
                  <a:tcPr anchor="ctr">
                    <a:solidFill>
                      <a:schemeClr val="bg1">
                        <a:lumMod val="75000"/>
                      </a:schemeClr>
                    </a:solidFill>
                  </a:tcPr>
                </a:tc>
                <a:tc hMerge="1">
                  <a:txBody>
                    <a:bodyPr/>
                    <a:lstStyle/>
                    <a:p>
                      <a:endParaRPr lang="zh-CN"/>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nchor="ctr">
                    <a:solidFill>
                      <a:schemeClr val="bg1">
                        <a:lumMod val="75000"/>
                      </a:schemeClr>
                    </a:solidFill>
                  </a:tcPr>
                </a:tc>
                <a:tc hMerge="1">
                  <a:txBody>
                    <a:bodyPr/>
                    <a:lstStyle/>
                    <a:p>
                      <a:endParaRPr lang="zh-CN"/>
                    </a:p>
                  </a:txBody>
                  <a:tcPr/>
                </a:tc>
                <a:tc hMerge="1">
                  <a:txBody>
                    <a:bodyPr/>
                    <a:lstStyle/>
                    <a:p>
                      <a:endParaRPr lang="zh-CN"/>
                    </a:p>
                  </a:txBody>
                  <a:tcPr/>
                </a:tc>
                <a:tc gridSpan="2">
                  <a:txBody>
                    <a:bodyPr/>
                    <a:lstStyle/>
                    <a:p>
                      <a:pPr algn="ctr">
                        <a:buNone/>
                      </a:pPr>
                      <a:r>
                        <a:rPr lang="zh-CN" altLang="en-US" sz="2000" b="1" dirty="0">
                          <a:solidFill>
                            <a:schemeClr val="tx1"/>
                          </a:solidFill>
                          <a:latin typeface="微软雅黑" panose="020B0503020204020204" charset="-122"/>
                          <a:ea typeface="微软雅黑" panose="020B0503020204020204" charset="-122"/>
                        </a:rPr>
                        <a:t>紧急指针</a:t>
                      </a:r>
                    </a:p>
                  </a:txBody>
                  <a:tcPr anchor="ctr">
                    <a:solidFill>
                      <a:schemeClr val="bg1">
                        <a:lumMod val="75000"/>
                      </a:schemeClr>
                    </a:solidFill>
                  </a:tcPr>
                </a:tc>
                <a:tc hMerge="1">
                  <a:txBody>
                    <a:bodyPr/>
                    <a:lstStyle/>
                    <a:p>
                      <a:endParaRPr lang="zh-CN"/>
                    </a:p>
                  </a:txBody>
                  <a:tcPr/>
                </a:tc>
                <a:extLst>
                  <a:ext uri="{0D108BD9-81ED-4DB2-BD59-A6C34878D82A}">
                    <a16:rowId xmlns:a16="http://schemas.microsoft.com/office/drawing/2014/main" val="10004"/>
                  </a:ext>
                </a:extLst>
              </a:tr>
              <a:tr h="396240">
                <a:tc gridSpan="9">
                  <a:txBody>
                    <a:bodyPr/>
                    <a:lstStyle/>
                    <a:p>
                      <a:pPr algn="ctr">
                        <a:buNone/>
                      </a:pPr>
                      <a:r>
                        <a:rPr lang="zh-CN" altLang="en-US" sz="2000" b="1">
                          <a:solidFill>
                            <a:schemeClr val="tx1"/>
                          </a:solidFill>
                          <a:latin typeface="微软雅黑" panose="020B0503020204020204" charset="-122"/>
                          <a:ea typeface="微软雅黑" panose="020B0503020204020204" charset="-122"/>
                        </a:rPr>
                        <a:t>选项（长度可变）</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ctr">
                        <a:buNone/>
                      </a:pPr>
                      <a:r>
                        <a:rPr lang="zh-CN" altLang="en-US" sz="2000" b="1">
                          <a:solidFill>
                            <a:schemeClr val="tx1"/>
                          </a:solidFill>
                          <a:latin typeface="微软雅黑" panose="020B0503020204020204" charset="-122"/>
                          <a:ea typeface="微软雅黑" panose="020B0503020204020204" charset="-122"/>
                        </a:rPr>
                        <a:t>填充</a:t>
                      </a:r>
                    </a:p>
                  </a:txBody>
                  <a:tcPr anchor="ctr">
                    <a:solidFill>
                      <a:schemeClr val="bg1">
                        <a:lumMod val="75000"/>
                      </a:schemeClr>
                    </a:solidFill>
                  </a:tcPr>
                </a:tc>
                <a:extLst>
                  <a:ext uri="{0D108BD9-81ED-4DB2-BD59-A6C34878D82A}">
                    <a16:rowId xmlns:a16="http://schemas.microsoft.com/office/drawing/2014/main" val="10005"/>
                  </a:ext>
                </a:extLst>
              </a:tr>
              <a:tr h="762000">
                <a:tc gridSpan="10">
                  <a:txBody>
                    <a:bodyPr/>
                    <a:lstStyle/>
                    <a:p>
                      <a:pPr algn="ctr">
                        <a:buNone/>
                      </a:pPr>
                      <a:r>
                        <a:rPr lang="zh-CN" altLang="en-US" sz="2000" b="1" dirty="0">
                          <a:solidFill>
                            <a:schemeClr val="tx1"/>
                          </a:solidFill>
                          <a:latin typeface="微软雅黑" panose="020B0503020204020204" charset="-122"/>
                          <a:ea typeface="微软雅黑" panose="020B0503020204020204" charset="-122"/>
                        </a:rPr>
                        <a:t>数据</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bl>
          </a:graphicData>
        </a:graphic>
      </p:graphicFrame>
      <p:graphicFrame>
        <p:nvGraphicFramePr>
          <p:cNvPr id="17" name="表格 16"/>
          <p:cNvGraphicFramePr/>
          <p:nvPr/>
        </p:nvGraphicFramePr>
        <p:xfrm>
          <a:off x="1960980" y="2396638"/>
          <a:ext cx="7884160" cy="381000"/>
        </p:xfrm>
        <a:graphic>
          <a:graphicData uri="http://schemas.openxmlformats.org/drawingml/2006/table">
            <a:tbl>
              <a:tblPr firstRow="1" bandRow="1">
                <a:tableStyleId>{5C22544A-7EE6-4342-B048-85BDC9FD1C3A}</a:tableStyleId>
              </a:tblPr>
              <a:tblGrid>
                <a:gridCol w="492760">
                  <a:extLst>
                    <a:ext uri="{9D8B030D-6E8A-4147-A177-3AD203B41FA5}">
                      <a16:colId xmlns:a16="http://schemas.microsoft.com/office/drawing/2014/main" val="20000"/>
                    </a:ext>
                  </a:extLst>
                </a:gridCol>
                <a:gridCol w="492760">
                  <a:extLst>
                    <a:ext uri="{9D8B030D-6E8A-4147-A177-3AD203B41FA5}">
                      <a16:colId xmlns:a16="http://schemas.microsoft.com/office/drawing/2014/main" val="20001"/>
                    </a:ext>
                  </a:extLst>
                </a:gridCol>
                <a:gridCol w="492760">
                  <a:extLst>
                    <a:ext uri="{9D8B030D-6E8A-4147-A177-3AD203B41FA5}">
                      <a16:colId xmlns:a16="http://schemas.microsoft.com/office/drawing/2014/main" val="20002"/>
                    </a:ext>
                  </a:extLst>
                </a:gridCol>
                <a:gridCol w="492760">
                  <a:extLst>
                    <a:ext uri="{9D8B030D-6E8A-4147-A177-3AD203B41FA5}">
                      <a16:colId xmlns:a16="http://schemas.microsoft.com/office/drawing/2014/main" val="20003"/>
                    </a:ext>
                  </a:extLst>
                </a:gridCol>
                <a:gridCol w="492760">
                  <a:extLst>
                    <a:ext uri="{9D8B030D-6E8A-4147-A177-3AD203B41FA5}">
                      <a16:colId xmlns:a16="http://schemas.microsoft.com/office/drawing/2014/main" val="20004"/>
                    </a:ext>
                  </a:extLst>
                </a:gridCol>
                <a:gridCol w="492760">
                  <a:extLst>
                    <a:ext uri="{9D8B030D-6E8A-4147-A177-3AD203B41FA5}">
                      <a16:colId xmlns:a16="http://schemas.microsoft.com/office/drawing/2014/main" val="20005"/>
                    </a:ext>
                  </a:extLst>
                </a:gridCol>
                <a:gridCol w="492760">
                  <a:extLst>
                    <a:ext uri="{9D8B030D-6E8A-4147-A177-3AD203B41FA5}">
                      <a16:colId xmlns:a16="http://schemas.microsoft.com/office/drawing/2014/main" val="20006"/>
                    </a:ext>
                  </a:extLst>
                </a:gridCol>
                <a:gridCol w="492760">
                  <a:extLst>
                    <a:ext uri="{9D8B030D-6E8A-4147-A177-3AD203B41FA5}">
                      <a16:colId xmlns:a16="http://schemas.microsoft.com/office/drawing/2014/main" val="20007"/>
                    </a:ext>
                  </a:extLst>
                </a:gridCol>
                <a:gridCol w="492760">
                  <a:extLst>
                    <a:ext uri="{9D8B030D-6E8A-4147-A177-3AD203B41FA5}">
                      <a16:colId xmlns:a16="http://schemas.microsoft.com/office/drawing/2014/main" val="20008"/>
                    </a:ext>
                  </a:extLst>
                </a:gridCol>
                <a:gridCol w="492760">
                  <a:extLst>
                    <a:ext uri="{9D8B030D-6E8A-4147-A177-3AD203B41FA5}">
                      <a16:colId xmlns:a16="http://schemas.microsoft.com/office/drawing/2014/main" val="20009"/>
                    </a:ext>
                  </a:extLst>
                </a:gridCol>
                <a:gridCol w="492760">
                  <a:extLst>
                    <a:ext uri="{9D8B030D-6E8A-4147-A177-3AD203B41FA5}">
                      <a16:colId xmlns:a16="http://schemas.microsoft.com/office/drawing/2014/main" val="20010"/>
                    </a:ext>
                  </a:extLst>
                </a:gridCol>
                <a:gridCol w="492760">
                  <a:extLst>
                    <a:ext uri="{9D8B030D-6E8A-4147-A177-3AD203B41FA5}">
                      <a16:colId xmlns:a16="http://schemas.microsoft.com/office/drawing/2014/main" val="20011"/>
                    </a:ext>
                  </a:extLst>
                </a:gridCol>
                <a:gridCol w="492760">
                  <a:extLst>
                    <a:ext uri="{9D8B030D-6E8A-4147-A177-3AD203B41FA5}">
                      <a16:colId xmlns:a16="http://schemas.microsoft.com/office/drawing/2014/main" val="20012"/>
                    </a:ext>
                  </a:extLst>
                </a:gridCol>
                <a:gridCol w="492760">
                  <a:extLst>
                    <a:ext uri="{9D8B030D-6E8A-4147-A177-3AD203B41FA5}">
                      <a16:colId xmlns:a16="http://schemas.microsoft.com/office/drawing/2014/main" val="20013"/>
                    </a:ext>
                  </a:extLst>
                </a:gridCol>
                <a:gridCol w="492760">
                  <a:extLst>
                    <a:ext uri="{9D8B030D-6E8A-4147-A177-3AD203B41FA5}">
                      <a16:colId xmlns:a16="http://schemas.microsoft.com/office/drawing/2014/main" val="20014"/>
                    </a:ext>
                  </a:extLst>
                </a:gridCol>
                <a:gridCol w="492760">
                  <a:extLst>
                    <a:ext uri="{9D8B030D-6E8A-4147-A177-3AD203B41FA5}">
                      <a16:colId xmlns:a16="http://schemas.microsoft.com/office/drawing/2014/main" val="20015"/>
                    </a:ext>
                  </a:extLst>
                </a:gridCol>
              </a:tblGrid>
              <a:tr h="381000">
                <a:tc>
                  <a:txBody>
                    <a:bodyPr/>
                    <a:lstStyle/>
                    <a:p>
                      <a:pPr>
                        <a:buNone/>
                      </a:pPr>
                      <a:endParaRPr lang="en-US" altLang="zh-CN"/>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dirty="0"/>
                    </a:p>
                  </a:txBody>
                  <a:tcPr/>
                </a:tc>
                <a:extLst>
                  <a:ext uri="{0D108BD9-81ED-4DB2-BD59-A6C34878D82A}">
                    <a16:rowId xmlns:a16="http://schemas.microsoft.com/office/drawing/2014/main" val="10000"/>
                  </a:ext>
                </a:extLst>
              </a:tr>
            </a:tbl>
          </a:graphicData>
        </a:graphic>
      </p:graphicFrame>
      <p:sp>
        <p:nvSpPr>
          <p:cNvPr id="18" name="文本框 17"/>
          <p:cNvSpPr txBox="1"/>
          <p:nvPr/>
        </p:nvSpPr>
        <p:spPr>
          <a:xfrm>
            <a:off x="1795245" y="1936263"/>
            <a:ext cx="499110"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0</a:t>
            </a:r>
          </a:p>
        </p:txBody>
      </p:sp>
      <p:sp>
        <p:nvSpPr>
          <p:cNvPr id="19" name="文本框 18"/>
          <p:cNvSpPr txBox="1"/>
          <p:nvPr/>
        </p:nvSpPr>
        <p:spPr>
          <a:xfrm>
            <a:off x="5612230" y="1936263"/>
            <a:ext cx="582295" cy="460375"/>
          </a:xfrm>
          <a:prstGeom prst="rect">
            <a:avLst/>
          </a:prstGeom>
          <a:noFill/>
        </p:spPr>
        <p:txBody>
          <a:bodyPr wrap="square" rtlCol="0">
            <a:spAutoFit/>
          </a:bodyPr>
          <a:lstStyle/>
          <a:p>
            <a:r>
              <a:rPr lang="en-US" altLang="zh-CN" sz="2400" dirty="0">
                <a:latin typeface="微软雅黑" panose="020B0503020204020204" charset="-122"/>
                <a:ea typeface="微软雅黑" panose="020B0503020204020204" charset="-122"/>
              </a:rPr>
              <a:t>15</a:t>
            </a:r>
          </a:p>
        </p:txBody>
      </p:sp>
      <p:sp>
        <p:nvSpPr>
          <p:cNvPr id="20" name="文本框 19"/>
          <p:cNvSpPr txBox="1"/>
          <p:nvPr/>
        </p:nvSpPr>
        <p:spPr>
          <a:xfrm>
            <a:off x="9558755" y="1936263"/>
            <a:ext cx="582295"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31</a:t>
            </a:r>
          </a:p>
        </p:txBody>
      </p:sp>
      <p:sp>
        <p:nvSpPr>
          <p:cNvPr id="22" name="文本框 21"/>
          <p:cNvSpPr txBox="1"/>
          <p:nvPr/>
        </p:nvSpPr>
        <p:spPr>
          <a:xfrm>
            <a:off x="205840" y="4251930"/>
            <a:ext cx="1398371" cy="400110"/>
          </a:xfrm>
          <a:prstGeom prst="rect">
            <a:avLst/>
          </a:prstGeom>
          <a:noFill/>
        </p:spPr>
        <p:txBody>
          <a:bodyPr wrap="square" rtlCol="0">
            <a:spAutoFit/>
          </a:bodyPr>
          <a:lstStyle/>
          <a:p>
            <a:r>
              <a:rPr lang="en-US" altLang="zh-CN" sz="200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首部</a:t>
            </a:r>
          </a:p>
        </p:txBody>
      </p:sp>
      <p:sp>
        <p:nvSpPr>
          <p:cNvPr id="5" name="右箭头 4"/>
          <p:cNvSpPr/>
          <p:nvPr/>
        </p:nvSpPr>
        <p:spPr>
          <a:xfrm>
            <a:off x="1379320" y="6202828"/>
            <a:ext cx="581660" cy="259715"/>
          </a:xfrm>
          <a:prstGeom prst="rightArrow">
            <a:avLst/>
          </a:prstGeom>
          <a:noFill/>
          <a:ln w="571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05840" y="6092338"/>
            <a:ext cx="809625" cy="460375"/>
          </a:xfrm>
          <a:prstGeom prst="rect">
            <a:avLst/>
          </a:prstGeom>
          <a:noFill/>
        </p:spPr>
        <p:txBody>
          <a:bodyPr wrap="square" rtlCol="0">
            <a:spAutoFit/>
          </a:bodyPr>
          <a:lstStyle/>
          <a:p>
            <a:r>
              <a:rPr lang="zh-CN" altLang="en-US" sz="2400" dirty="0">
                <a:latin typeface="微软雅黑" panose="020B0503020204020204" charset="-122"/>
                <a:ea typeface="微软雅黑" panose="020B0503020204020204" charset="-122"/>
                <a:cs typeface="微软雅黑" panose="020B0503020204020204" charset="-122"/>
              </a:rPr>
              <a:t>数据</a:t>
            </a:r>
          </a:p>
        </p:txBody>
      </p:sp>
      <p:grpSp>
        <p:nvGrpSpPr>
          <p:cNvPr id="21" name="组合 20"/>
          <p:cNvGrpSpPr/>
          <p:nvPr/>
        </p:nvGrpSpPr>
        <p:grpSpPr>
          <a:xfrm>
            <a:off x="7766756" y="393621"/>
            <a:ext cx="4470399" cy="1735745"/>
            <a:chOff x="6710810" y="281374"/>
            <a:chExt cx="4269121" cy="1651846"/>
          </a:xfrm>
        </p:grpSpPr>
        <p:sp>
          <p:nvSpPr>
            <p:cNvPr id="25" name="左大括号 24"/>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25"/>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7" name="矩形 26"/>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9" name="矩形 28"/>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31" name="矩形 30"/>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32" name="文本框 31"/>
          <p:cNvSpPr txBox="1"/>
          <p:nvPr/>
        </p:nvSpPr>
        <p:spPr>
          <a:xfrm>
            <a:off x="239298" y="5213049"/>
            <a:ext cx="11910454" cy="1938992"/>
          </a:xfrm>
          <a:prstGeom prst="rect">
            <a:avLst/>
          </a:prstGeom>
          <a:solidFill>
            <a:schemeClr val="bg1"/>
          </a:solidFill>
        </p:spPr>
        <p:txBody>
          <a:bodyPr wrap="square" rtlCol="0">
            <a:spAutoFit/>
          </a:bodyPr>
          <a:lstStyle/>
          <a:p>
            <a:pPr>
              <a:lnSpc>
                <a:spcPct val="150000"/>
              </a:lnSpc>
            </a:pPr>
            <a:r>
              <a:rPr lang="en-US" altLang="zh-CN" sz="2000" dirty="0">
                <a:solidFill>
                  <a:schemeClr val="bg2"/>
                </a:solidFill>
                <a:latin typeface="微软雅黑" panose="020B0503020204020204" charset="-122"/>
                <a:ea typeface="微软雅黑" panose="020B0503020204020204" charset="-122"/>
                <a:cs typeface="微软雅黑" panose="020B0503020204020204" charset="-122"/>
              </a:rPr>
              <a:t>3</a:t>
            </a:r>
            <a:r>
              <a:rPr lang="zh-CN" altLang="en-US" sz="2000" dirty="0">
                <a:solidFill>
                  <a:schemeClr val="bg2"/>
                </a:solidFill>
                <a:latin typeface="微软雅黑" panose="020B0503020204020204" charset="-122"/>
                <a:ea typeface="微软雅黑" panose="020B0503020204020204" charset="-122"/>
                <a:cs typeface="微软雅黑" panose="020B0503020204020204" charset="-122"/>
              </a:rPr>
              <a:t>、首部长度字段占</a:t>
            </a:r>
            <a:r>
              <a:rPr lang="en-US" altLang="zh-CN" sz="2000" dirty="0">
                <a:solidFill>
                  <a:schemeClr val="bg2"/>
                </a:solidFill>
                <a:latin typeface="微软雅黑" panose="020B0503020204020204" charset="-122"/>
                <a:ea typeface="微软雅黑" panose="020B0503020204020204" charset="-122"/>
                <a:cs typeface="微软雅黑" panose="020B0503020204020204" charset="-122"/>
              </a:rPr>
              <a:t>4</a:t>
            </a:r>
            <a:r>
              <a:rPr lang="zh-CN" altLang="en-US" sz="2000" dirty="0">
                <a:solidFill>
                  <a:schemeClr val="bg2"/>
                </a:solidFill>
                <a:latin typeface="微软雅黑" panose="020B0503020204020204" charset="-122"/>
                <a:ea typeface="微软雅黑" panose="020B0503020204020204" charset="-122"/>
                <a:cs typeface="微软雅黑" panose="020B0503020204020204" charset="-122"/>
              </a:rPr>
              <a:t>位。指出</a:t>
            </a:r>
            <a:r>
              <a:rPr lang="en-US" altLang="zh-CN" sz="2000" dirty="0">
                <a:solidFill>
                  <a:schemeClr val="bg2"/>
                </a:solidFill>
                <a:latin typeface="微软雅黑" panose="020B0503020204020204" charset="-122"/>
                <a:ea typeface="微软雅黑" panose="020B0503020204020204" charset="-122"/>
                <a:cs typeface="微软雅黑" panose="020B0503020204020204" charset="-122"/>
              </a:rPr>
              <a:t>TCP</a:t>
            </a:r>
            <a:r>
              <a:rPr lang="zh-CN" altLang="en-US" sz="2000" dirty="0">
                <a:solidFill>
                  <a:schemeClr val="bg2"/>
                </a:solidFill>
                <a:latin typeface="微软雅黑" panose="020B0503020204020204" charset="-122"/>
                <a:ea typeface="微软雅黑" panose="020B0503020204020204" charset="-122"/>
                <a:cs typeface="微软雅黑" panose="020B0503020204020204" charset="-122"/>
              </a:rPr>
              <a:t>段的首部长度，以</a:t>
            </a:r>
            <a:r>
              <a:rPr lang="en-US" altLang="zh-CN" sz="2000" dirty="0">
                <a:solidFill>
                  <a:schemeClr val="bg2"/>
                </a:solidFill>
                <a:latin typeface="微软雅黑" panose="020B0503020204020204" charset="-122"/>
                <a:ea typeface="微软雅黑" panose="020B0503020204020204" charset="-122"/>
                <a:cs typeface="微软雅黑" panose="020B0503020204020204" charset="-122"/>
              </a:rPr>
              <a:t>4</a:t>
            </a:r>
            <a:r>
              <a:rPr lang="zh-CN" altLang="en-US" sz="2000" dirty="0">
                <a:solidFill>
                  <a:schemeClr val="bg2"/>
                </a:solidFill>
                <a:latin typeface="微软雅黑" panose="020B0503020204020204" charset="-122"/>
                <a:ea typeface="微软雅黑" panose="020B0503020204020204" charset="-122"/>
                <a:cs typeface="微软雅黑" panose="020B0503020204020204" charset="-122"/>
              </a:rPr>
              <a:t>字节为计算单位。</a:t>
            </a:r>
          </a:p>
          <a:p>
            <a:pPr>
              <a:lnSpc>
                <a:spcPct val="150000"/>
              </a:lnSpc>
            </a:pPr>
            <a:r>
              <a:rPr lang="zh-CN" altLang="en-US" sz="2000" dirty="0">
                <a:solidFill>
                  <a:schemeClr val="bg2"/>
                </a:solidFill>
                <a:latin typeface="微软雅黑" panose="020B0503020204020204" charset="-122"/>
                <a:ea typeface="微软雅黑" panose="020B0503020204020204" charset="-122"/>
                <a:cs typeface="微软雅黑" panose="020B0503020204020204" charset="-122"/>
              </a:rPr>
              <a:t>      最短是</a:t>
            </a:r>
            <a:r>
              <a:rPr lang="en-US" altLang="zh-CN" sz="2000" dirty="0">
                <a:solidFill>
                  <a:schemeClr val="bg2"/>
                </a:solidFill>
                <a:latin typeface="微软雅黑" panose="020B0503020204020204" charset="-122"/>
                <a:ea typeface="微软雅黑" panose="020B0503020204020204" charset="-122"/>
                <a:cs typeface="微软雅黑" panose="020B0503020204020204" charset="-122"/>
              </a:rPr>
              <a:t>20</a:t>
            </a:r>
            <a:r>
              <a:rPr lang="zh-CN" altLang="en-US" sz="2000" dirty="0">
                <a:solidFill>
                  <a:schemeClr val="bg2"/>
                </a:solidFill>
                <a:latin typeface="微软雅黑" panose="020B0503020204020204" charset="-122"/>
                <a:ea typeface="微软雅黑" panose="020B0503020204020204" charset="-122"/>
                <a:cs typeface="微软雅黑" panose="020B0503020204020204" charset="-122"/>
              </a:rPr>
              <a:t>字节；最长是</a:t>
            </a:r>
            <a:r>
              <a:rPr lang="en-US" altLang="zh-CN" sz="2000" dirty="0">
                <a:solidFill>
                  <a:schemeClr val="bg2"/>
                </a:solidFill>
                <a:latin typeface="微软雅黑" panose="020B0503020204020204" charset="-122"/>
                <a:ea typeface="微软雅黑" panose="020B0503020204020204" charset="-122"/>
                <a:cs typeface="微软雅黑" panose="020B0503020204020204" charset="-122"/>
              </a:rPr>
              <a:t>60</a:t>
            </a:r>
            <a:r>
              <a:rPr lang="zh-CN" altLang="en-US" sz="2000" dirty="0">
                <a:solidFill>
                  <a:schemeClr val="bg2"/>
                </a:solidFill>
                <a:latin typeface="微软雅黑" panose="020B0503020204020204" charset="-122"/>
                <a:ea typeface="微软雅黑" panose="020B0503020204020204" charset="-122"/>
                <a:cs typeface="微软雅黑" panose="020B0503020204020204" charset="-122"/>
              </a:rPr>
              <a:t>字节。</a:t>
            </a:r>
          </a:p>
          <a:p>
            <a:pPr>
              <a:lnSpc>
                <a:spcPct val="150000"/>
              </a:lnSpc>
            </a:pPr>
            <a:r>
              <a:rPr lang="en-US" altLang="zh-CN" sz="2000" dirty="0">
                <a:solidFill>
                  <a:schemeClr val="bg2"/>
                </a:solidFill>
                <a:latin typeface="微软雅黑" panose="020B0503020204020204" charset="-122"/>
                <a:ea typeface="微软雅黑" panose="020B0503020204020204" charset="-122"/>
                <a:cs typeface="微软雅黑" panose="020B0503020204020204" charset="-122"/>
              </a:rPr>
              <a:t>4</a:t>
            </a:r>
            <a:r>
              <a:rPr lang="zh-CN" altLang="en-US" sz="2000" dirty="0">
                <a:solidFill>
                  <a:schemeClr val="bg2"/>
                </a:solidFill>
                <a:latin typeface="微软雅黑" panose="020B0503020204020204" charset="-122"/>
                <a:ea typeface="微软雅黑" panose="020B0503020204020204" charset="-122"/>
                <a:cs typeface="微软雅黑" panose="020B0503020204020204" charset="-122"/>
              </a:rPr>
              <a:t>、保留字段占</a:t>
            </a:r>
            <a:r>
              <a:rPr lang="en-US" altLang="zh-CN" sz="2000" dirty="0">
                <a:solidFill>
                  <a:schemeClr val="bg2"/>
                </a:solidFill>
                <a:latin typeface="微软雅黑" panose="020B0503020204020204" charset="-122"/>
                <a:ea typeface="微软雅黑" panose="020B0503020204020204" charset="-122"/>
                <a:cs typeface="微软雅黑" panose="020B0503020204020204" charset="-122"/>
              </a:rPr>
              <a:t>6</a:t>
            </a:r>
            <a:r>
              <a:rPr lang="zh-CN" altLang="en-US" sz="2000" dirty="0">
                <a:solidFill>
                  <a:schemeClr val="bg2"/>
                </a:solidFill>
                <a:latin typeface="微软雅黑" panose="020B0503020204020204" charset="-122"/>
                <a:ea typeface="微软雅黑" panose="020B0503020204020204" charset="-122"/>
                <a:cs typeface="微软雅黑" panose="020B0503020204020204" charset="-122"/>
              </a:rPr>
              <a:t>位。保留为今后使用，目前值为</a:t>
            </a:r>
            <a:r>
              <a:rPr lang="en-US" altLang="zh-CN" sz="2000" dirty="0">
                <a:solidFill>
                  <a:schemeClr val="bg2"/>
                </a:solidFill>
                <a:latin typeface="微软雅黑" panose="020B0503020204020204" charset="-122"/>
                <a:ea typeface="微软雅黑" panose="020B0503020204020204" charset="-122"/>
                <a:cs typeface="微软雅黑" panose="020B0503020204020204" charset="-122"/>
              </a:rPr>
              <a:t>0</a:t>
            </a:r>
            <a:r>
              <a:rPr lang="zh-CN" altLang="en-US" sz="2000" dirty="0">
                <a:solidFill>
                  <a:schemeClr val="bg2"/>
                </a:solidFill>
                <a:latin typeface="微软雅黑" panose="020B0503020204020204" charset="-122"/>
                <a:ea typeface="微软雅黑" panose="020B0503020204020204" charset="-122"/>
                <a:cs typeface="微软雅黑" panose="020B0503020204020204" charset="-122"/>
              </a:rPr>
              <a:t>。</a:t>
            </a:r>
            <a:endParaRPr lang="en-US" altLang="zh-CN" sz="2000" dirty="0">
              <a:solidFill>
                <a:schemeClr val="bg2"/>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3"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文本框 4"/>
          <p:cNvSpPr txBox="1"/>
          <p:nvPr/>
        </p:nvSpPr>
        <p:spPr>
          <a:xfrm>
            <a:off x="967740" y="1936115"/>
            <a:ext cx="10960735" cy="961225"/>
          </a:xfrm>
          <a:prstGeom prst="rect">
            <a:avLst/>
          </a:prstGeom>
          <a:noFill/>
        </p:spPr>
        <p:txBody>
          <a:bodyPr wrap="square" rtlCol="0">
            <a:spAutoFit/>
          </a:bodyPr>
          <a:lstStyle/>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5</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URG</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ACK</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PSH</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RST</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SYN</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FIN</a:t>
            </a:r>
            <a:r>
              <a:rPr lang="zh-CN" altLang="en-US" sz="2000" dirty="0">
                <a:latin typeface="微软雅黑" panose="020B0503020204020204" charset="-122"/>
                <a:ea typeface="微软雅黑" panose="020B0503020204020204" charset="-122"/>
                <a:cs typeface="微软雅黑" panose="020B0503020204020204" charset="-122"/>
              </a:rPr>
              <a:t>各占</a:t>
            </a:r>
            <a:r>
              <a:rPr lang="en-US" altLang="zh-CN" sz="2000" dirty="0">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位。为标志位字段；</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各占</a:t>
            </a:r>
            <a:r>
              <a:rPr lang="en-US" altLang="zh-CN" sz="2000" dirty="0">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位，取值为</a:t>
            </a:r>
            <a:r>
              <a:rPr lang="en-US" altLang="zh-CN" sz="2000" dirty="0">
                <a:latin typeface="微软雅黑" panose="020B0503020204020204" charset="-122"/>
                <a:ea typeface="微软雅黑" panose="020B0503020204020204" charset="-122"/>
                <a:cs typeface="微软雅黑" panose="020B0503020204020204" charset="-122"/>
              </a:rPr>
              <a:t>0</a:t>
            </a:r>
            <a:r>
              <a:rPr lang="zh-CN" altLang="en-US" sz="2000" dirty="0">
                <a:latin typeface="微软雅黑" panose="020B0503020204020204" charset="-122"/>
                <a:ea typeface="微软雅黑" panose="020B0503020204020204" charset="-122"/>
                <a:cs typeface="微软雅黑" panose="020B0503020204020204" charset="-122"/>
              </a:rPr>
              <a:t>或</a:t>
            </a:r>
            <a:r>
              <a:rPr lang="en-US" altLang="zh-CN" sz="2000" dirty="0">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a:t>
            </a:r>
          </a:p>
        </p:txBody>
      </p:sp>
      <p:grpSp>
        <p:nvGrpSpPr>
          <p:cNvPr id="13" name="组合 12"/>
          <p:cNvGrpSpPr/>
          <p:nvPr/>
        </p:nvGrpSpPr>
        <p:grpSpPr>
          <a:xfrm>
            <a:off x="7766756" y="393621"/>
            <a:ext cx="4470399" cy="1735745"/>
            <a:chOff x="6710810" y="281374"/>
            <a:chExt cx="4269121"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1"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文本框 4"/>
          <p:cNvSpPr txBox="1"/>
          <p:nvPr/>
        </p:nvSpPr>
        <p:spPr>
          <a:xfrm>
            <a:off x="967740" y="1936115"/>
            <a:ext cx="10960735" cy="1477328"/>
          </a:xfrm>
          <a:prstGeom prst="rect">
            <a:avLst/>
          </a:prstGeom>
          <a:noFill/>
        </p:spPr>
        <p:txBody>
          <a:bodyPr wrap="square" rtlCol="0">
            <a:spAutoFit/>
          </a:bodyPr>
          <a:lstStyle/>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5</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URG</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ACK</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PSH</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RST</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SYN</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FIN</a:t>
            </a:r>
            <a:r>
              <a:rPr lang="zh-CN" altLang="en-US" sz="2000" dirty="0">
                <a:latin typeface="微软雅黑" panose="020B0503020204020204" charset="-122"/>
                <a:ea typeface="微软雅黑" panose="020B0503020204020204" charset="-122"/>
                <a:cs typeface="微软雅黑" panose="020B0503020204020204" charset="-122"/>
              </a:rPr>
              <a:t>各占</a:t>
            </a:r>
            <a:r>
              <a:rPr lang="en-US" altLang="zh-CN" sz="2000" dirty="0">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位。为标志位字段；</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各占</a:t>
            </a:r>
            <a:r>
              <a:rPr lang="en-US" altLang="zh-CN" sz="2000" dirty="0">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位，取值为</a:t>
            </a:r>
            <a:r>
              <a:rPr lang="en-US" altLang="zh-CN" sz="2000" dirty="0">
                <a:latin typeface="微软雅黑" panose="020B0503020204020204" charset="-122"/>
                <a:ea typeface="微软雅黑" panose="020B0503020204020204" charset="-122"/>
                <a:cs typeface="微软雅黑" panose="020B0503020204020204" charset="-122"/>
              </a:rPr>
              <a:t>0</a:t>
            </a:r>
            <a:r>
              <a:rPr lang="zh-CN" altLang="en-US" sz="2000" dirty="0">
                <a:latin typeface="微软雅黑" panose="020B0503020204020204" charset="-122"/>
                <a:ea typeface="微软雅黑" panose="020B0503020204020204" charset="-122"/>
                <a:cs typeface="微软雅黑" panose="020B0503020204020204" charset="-122"/>
              </a:rPr>
              <a:t>或</a:t>
            </a:r>
            <a:r>
              <a:rPr lang="en-US" altLang="zh-CN" sz="2000" dirty="0">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紧急</a:t>
            </a:r>
            <a:r>
              <a:rPr lang="en-US" altLang="zh-CN" sz="2000" dirty="0">
                <a:latin typeface="微软雅黑" panose="020B0503020204020204" charset="-122"/>
                <a:ea typeface="微软雅黑" panose="020B0503020204020204" charset="-122"/>
                <a:cs typeface="微软雅黑" panose="020B0503020204020204" charset="-122"/>
              </a:rPr>
              <a:t>URG=1</a:t>
            </a:r>
            <a:r>
              <a:rPr lang="zh-CN" altLang="en-US" sz="2000" dirty="0">
                <a:latin typeface="微软雅黑" panose="020B0503020204020204" charset="-122"/>
                <a:ea typeface="微软雅黑" panose="020B0503020204020204" charset="-122"/>
                <a:cs typeface="微软雅黑" panose="020B0503020204020204" charset="-122"/>
              </a:rPr>
              <a:t>，紧急指针字段有效，优先传送。</a:t>
            </a:r>
          </a:p>
        </p:txBody>
      </p:sp>
      <p:grpSp>
        <p:nvGrpSpPr>
          <p:cNvPr id="13" name="组合 12"/>
          <p:cNvGrpSpPr/>
          <p:nvPr/>
        </p:nvGrpSpPr>
        <p:grpSpPr>
          <a:xfrm>
            <a:off x="7766756" y="393621"/>
            <a:ext cx="4470399" cy="1735745"/>
            <a:chOff x="6710810" y="281374"/>
            <a:chExt cx="4269121"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1"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19207628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文本框 4"/>
          <p:cNvSpPr txBox="1"/>
          <p:nvPr/>
        </p:nvSpPr>
        <p:spPr>
          <a:xfrm>
            <a:off x="967740" y="1936115"/>
            <a:ext cx="10960735" cy="1938992"/>
          </a:xfrm>
          <a:prstGeom prst="rect">
            <a:avLst/>
          </a:prstGeom>
          <a:noFill/>
        </p:spPr>
        <p:txBody>
          <a:bodyPr wrap="square" rtlCol="0">
            <a:spAutoFit/>
          </a:bodyPr>
          <a:lstStyle/>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5</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URG</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ACK</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PSH</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RST</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SYN</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FIN</a:t>
            </a:r>
            <a:r>
              <a:rPr lang="zh-CN" altLang="en-US" sz="2000" dirty="0">
                <a:latin typeface="微软雅黑" panose="020B0503020204020204" charset="-122"/>
                <a:ea typeface="微软雅黑" panose="020B0503020204020204" charset="-122"/>
                <a:cs typeface="微软雅黑" panose="020B0503020204020204" charset="-122"/>
              </a:rPr>
              <a:t>各占</a:t>
            </a:r>
            <a:r>
              <a:rPr lang="en-US" altLang="zh-CN" sz="2000" dirty="0">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位。为标志位字段；</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各占</a:t>
            </a:r>
            <a:r>
              <a:rPr lang="en-US" altLang="zh-CN" sz="2000" dirty="0">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位，取值为</a:t>
            </a:r>
            <a:r>
              <a:rPr lang="en-US" altLang="zh-CN" sz="2000" dirty="0">
                <a:latin typeface="微软雅黑" panose="020B0503020204020204" charset="-122"/>
                <a:ea typeface="微软雅黑" panose="020B0503020204020204" charset="-122"/>
                <a:cs typeface="微软雅黑" panose="020B0503020204020204" charset="-122"/>
              </a:rPr>
              <a:t>0</a:t>
            </a:r>
            <a:r>
              <a:rPr lang="zh-CN" altLang="en-US" sz="2000" dirty="0">
                <a:latin typeface="微软雅黑" panose="020B0503020204020204" charset="-122"/>
                <a:ea typeface="微软雅黑" panose="020B0503020204020204" charset="-122"/>
                <a:cs typeface="微软雅黑" panose="020B0503020204020204" charset="-122"/>
              </a:rPr>
              <a:t>或</a:t>
            </a:r>
            <a:r>
              <a:rPr lang="en-US" altLang="zh-CN" sz="2000" dirty="0">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紧急</a:t>
            </a:r>
            <a:r>
              <a:rPr lang="en-US" altLang="zh-CN" sz="2000" dirty="0">
                <a:latin typeface="微软雅黑" panose="020B0503020204020204" charset="-122"/>
                <a:ea typeface="微软雅黑" panose="020B0503020204020204" charset="-122"/>
                <a:cs typeface="微软雅黑" panose="020B0503020204020204" charset="-122"/>
              </a:rPr>
              <a:t>URG=1</a:t>
            </a:r>
            <a:r>
              <a:rPr lang="zh-CN" altLang="en-US" sz="2000" dirty="0">
                <a:latin typeface="微软雅黑" panose="020B0503020204020204" charset="-122"/>
                <a:ea typeface="微软雅黑" panose="020B0503020204020204" charset="-122"/>
                <a:cs typeface="微软雅黑" panose="020B0503020204020204" charset="-122"/>
              </a:rPr>
              <a:t>，紧急指针字段有效，优先传送。</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确认</a:t>
            </a:r>
            <a:r>
              <a:rPr lang="en-US" altLang="zh-CN" sz="2000" dirty="0">
                <a:latin typeface="微软雅黑" panose="020B0503020204020204" charset="-122"/>
                <a:ea typeface="微软雅黑" panose="020B0503020204020204" charset="-122"/>
                <a:cs typeface="微软雅黑" panose="020B0503020204020204" charset="-122"/>
              </a:rPr>
              <a:t>ACK=1</a:t>
            </a:r>
            <a:r>
              <a:rPr lang="zh-CN" altLang="en-US" sz="2000" dirty="0">
                <a:latin typeface="微软雅黑" panose="020B0503020204020204" charset="-122"/>
                <a:ea typeface="微软雅黑" panose="020B0503020204020204" charset="-122"/>
                <a:cs typeface="微软雅黑" panose="020B0503020204020204" charset="-122"/>
              </a:rPr>
              <a:t>，确认序号字段有效；</a:t>
            </a:r>
            <a:r>
              <a:rPr lang="en-US" altLang="zh-CN" sz="2000" dirty="0">
                <a:latin typeface="微软雅黑" panose="020B0503020204020204" charset="-122"/>
                <a:ea typeface="微软雅黑" panose="020B0503020204020204" charset="-122"/>
                <a:cs typeface="微软雅黑" panose="020B0503020204020204" charset="-122"/>
              </a:rPr>
              <a:t>ACK=0</a:t>
            </a:r>
            <a:r>
              <a:rPr lang="zh-CN" altLang="en-US" sz="2000" dirty="0">
                <a:latin typeface="微软雅黑" panose="020B0503020204020204" charset="-122"/>
                <a:ea typeface="微软雅黑" panose="020B0503020204020204" charset="-122"/>
                <a:cs typeface="微软雅黑" panose="020B0503020204020204" charset="-122"/>
              </a:rPr>
              <a:t>时，确认序号字段无效。</a:t>
            </a:r>
          </a:p>
        </p:txBody>
      </p:sp>
      <p:grpSp>
        <p:nvGrpSpPr>
          <p:cNvPr id="13" name="组合 12"/>
          <p:cNvGrpSpPr/>
          <p:nvPr/>
        </p:nvGrpSpPr>
        <p:grpSpPr>
          <a:xfrm>
            <a:off x="7766756" y="393621"/>
            <a:ext cx="4470399" cy="1735745"/>
            <a:chOff x="6710810" y="281374"/>
            <a:chExt cx="4269121"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1"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文本框 4"/>
          <p:cNvSpPr txBox="1"/>
          <p:nvPr/>
        </p:nvSpPr>
        <p:spPr>
          <a:xfrm>
            <a:off x="967740" y="1936115"/>
            <a:ext cx="10960735" cy="2400657"/>
          </a:xfrm>
          <a:prstGeom prst="rect">
            <a:avLst/>
          </a:prstGeom>
          <a:noFill/>
        </p:spPr>
        <p:txBody>
          <a:bodyPr wrap="square" rtlCol="0">
            <a:spAutoFit/>
          </a:bodyPr>
          <a:lstStyle/>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5</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URG</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ACK</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PSH</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RST</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SYN</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FIN</a:t>
            </a:r>
            <a:r>
              <a:rPr lang="zh-CN" altLang="en-US" sz="2000" dirty="0">
                <a:latin typeface="微软雅黑" panose="020B0503020204020204" charset="-122"/>
                <a:ea typeface="微软雅黑" panose="020B0503020204020204" charset="-122"/>
                <a:cs typeface="微软雅黑" panose="020B0503020204020204" charset="-122"/>
              </a:rPr>
              <a:t>各占</a:t>
            </a:r>
            <a:r>
              <a:rPr lang="en-US" altLang="zh-CN" sz="2000" dirty="0">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位。为标志位字段；</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各占</a:t>
            </a:r>
            <a:r>
              <a:rPr lang="en-US" altLang="zh-CN" sz="2000" dirty="0">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位，取值为</a:t>
            </a:r>
            <a:r>
              <a:rPr lang="en-US" altLang="zh-CN" sz="2000" dirty="0">
                <a:latin typeface="微软雅黑" panose="020B0503020204020204" charset="-122"/>
                <a:ea typeface="微软雅黑" panose="020B0503020204020204" charset="-122"/>
                <a:cs typeface="微软雅黑" panose="020B0503020204020204" charset="-122"/>
              </a:rPr>
              <a:t>0</a:t>
            </a:r>
            <a:r>
              <a:rPr lang="zh-CN" altLang="en-US" sz="2000" dirty="0">
                <a:latin typeface="微软雅黑" panose="020B0503020204020204" charset="-122"/>
                <a:ea typeface="微软雅黑" panose="020B0503020204020204" charset="-122"/>
                <a:cs typeface="微软雅黑" panose="020B0503020204020204" charset="-122"/>
              </a:rPr>
              <a:t>或</a:t>
            </a:r>
            <a:r>
              <a:rPr lang="en-US" altLang="zh-CN" sz="2000" dirty="0">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紧急</a:t>
            </a:r>
            <a:r>
              <a:rPr lang="en-US" altLang="zh-CN" sz="2000" dirty="0">
                <a:latin typeface="微软雅黑" panose="020B0503020204020204" charset="-122"/>
                <a:ea typeface="微软雅黑" panose="020B0503020204020204" charset="-122"/>
                <a:cs typeface="微软雅黑" panose="020B0503020204020204" charset="-122"/>
              </a:rPr>
              <a:t>URG=1</a:t>
            </a:r>
            <a:r>
              <a:rPr lang="zh-CN" altLang="en-US" sz="2000" dirty="0">
                <a:latin typeface="微软雅黑" panose="020B0503020204020204" charset="-122"/>
                <a:ea typeface="微软雅黑" panose="020B0503020204020204" charset="-122"/>
                <a:cs typeface="微软雅黑" panose="020B0503020204020204" charset="-122"/>
              </a:rPr>
              <a:t>，紧急指针字段有效，优先传送。</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确认</a:t>
            </a:r>
            <a:r>
              <a:rPr lang="en-US" altLang="zh-CN" sz="2000" dirty="0">
                <a:latin typeface="微软雅黑" panose="020B0503020204020204" charset="-122"/>
                <a:ea typeface="微软雅黑" panose="020B0503020204020204" charset="-122"/>
                <a:cs typeface="微软雅黑" panose="020B0503020204020204" charset="-122"/>
              </a:rPr>
              <a:t>ACK=1</a:t>
            </a:r>
            <a:r>
              <a:rPr lang="zh-CN" altLang="en-US" sz="2000" dirty="0">
                <a:latin typeface="微软雅黑" panose="020B0503020204020204" charset="-122"/>
                <a:ea typeface="微软雅黑" panose="020B0503020204020204" charset="-122"/>
                <a:cs typeface="微软雅黑" panose="020B0503020204020204" charset="-122"/>
              </a:rPr>
              <a:t>，确认序号字段有效；</a:t>
            </a:r>
            <a:r>
              <a:rPr lang="en-US" altLang="zh-CN" sz="2000" dirty="0">
                <a:latin typeface="微软雅黑" panose="020B0503020204020204" charset="-122"/>
                <a:ea typeface="微软雅黑" panose="020B0503020204020204" charset="-122"/>
                <a:cs typeface="微软雅黑" panose="020B0503020204020204" charset="-122"/>
              </a:rPr>
              <a:t>ACK=0</a:t>
            </a:r>
            <a:r>
              <a:rPr lang="zh-CN" altLang="en-US" sz="2000" dirty="0">
                <a:latin typeface="微软雅黑" panose="020B0503020204020204" charset="-122"/>
                <a:ea typeface="微软雅黑" panose="020B0503020204020204" charset="-122"/>
                <a:cs typeface="微软雅黑" panose="020B0503020204020204" charset="-122"/>
              </a:rPr>
              <a:t>时，确认序号字段无效。</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推送</a:t>
            </a:r>
            <a:r>
              <a:rPr lang="en-US" altLang="zh-CN" sz="2000" dirty="0">
                <a:latin typeface="微软雅黑" panose="020B0503020204020204" charset="-122"/>
                <a:ea typeface="微软雅黑" panose="020B0503020204020204" charset="-122"/>
                <a:cs typeface="微软雅黑" panose="020B0503020204020204" charset="-122"/>
              </a:rPr>
              <a:t>PSH=1</a:t>
            </a:r>
            <a:r>
              <a:rPr lang="zh-CN" altLang="en-US" sz="2000" dirty="0">
                <a:latin typeface="微软雅黑" panose="020B0503020204020204" charset="-122"/>
                <a:ea typeface="微软雅黑" panose="020B0503020204020204" charset="-122"/>
                <a:cs typeface="微软雅黑" panose="020B0503020204020204" charset="-122"/>
              </a:rPr>
              <a:t>，尽快将报文段中的数据交付接收应用进程，不要等缓存满了再交付。</a:t>
            </a:r>
          </a:p>
        </p:txBody>
      </p:sp>
      <p:grpSp>
        <p:nvGrpSpPr>
          <p:cNvPr id="13" name="组合 12"/>
          <p:cNvGrpSpPr/>
          <p:nvPr/>
        </p:nvGrpSpPr>
        <p:grpSpPr>
          <a:xfrm>
            <a:off x="7766756" y="393621"/>
            <a:ext cx="4470399" cy="1735745"/>
            <a:chOff x="6710810" y="281374"/>
            <a:chExt cx="4269121"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1"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组合 12"/>
          <p:cNvGrpSpPr/>
          <p:nvPr/>
        </p:nvGrpSpPr>
        <p:grpSpPr>
          <a:xfrm>
            <a:off x="7389607" y="296257"/>
            <a:ext cx="4550008" cy="1247734"/>
            <a:chOff x="6305275" y="281374"/>
            <a:chExt cx="4550008" cy="1247734"/>
          </a:xfrm>
        </p:grpSpPr>
        <p:sp>
          <p:nvSpPr>
            <p:cNvPr id="14" name="左大括号 13"/>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112497" y="281374"/>
              <a:ext cx="992580"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特点</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9112497" y="1231591"/>
              <a:ext cx="1223413"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校验和</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sp>
        <p:nvSpPr>
          <p:cNvPr id="20" name="文本框 2"/>
          <p:cNvSpPr txBox="1"/>
          <p:nvPr>
            <p:custDataLst>
              <p:tags r:id="rId1"/>
            </p:custDataLst>
          </p:nvPr>
        </p:nvSpPr>
        <p:spPr>
          <a:xfrm>
            <a:off x="318085" y="452360"/>
            <a:ext cx="502393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3.4.1</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特点</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选择、简答</a:t>
            </a:r>
            <a:r>
              <a:rPr lang="en-US" altLang="zh-CN" sz="2800" b="0" dirty="0">
                <a:solidFill>
                  <a:schemeClr val="tx1"/>
                </a:solidFill>
                <a:latin typeface="Microsoft YaHei" charset="-122"/>
                <a:ea typeface="Microsoft YaHei" charset="-122"/>
                <a:cs typeface="Microsoft YaHei" charset="-122"/>
                <a:sym typeface="+mn-ea"/>
              </a:rPr>
              <a:t>】</a:t>
            </a:r>
          </a:p>
        </p:txBody>
      </p:sp>
      <p:sp>
        <p:nvSpPr>
          <p:cNvPr id="2" name="文本框 1"/>
          <p:cNvSpPr txBox="1"/>
          <p:nvPr/>
        </p:nvSpPr>
        <p:spPr>
          <a:xfrm>
            <a:off x="944747" y="2037347"/>
            <a:ext cx="10475495" cy="279704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二、特点</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应用进程</a:t>
            </a:r>
            <a:r>
              <a:rPr lang="zh-CN" altLang="en-US" sz="2400" dirty="0">
                <a:solidFill>
                  <a:srgbClr val="FF0000"/>
                </a:solidFill>
                <a:latin typeface="Microsoft YaHei" charset="-122"/>
                <a:ea typeface="Microsoft YaHei" charset="-122"/>
                <a:cs typeface="Microsoft YaHei" charset="-122"/>
              </a:rPr>
              <a:t>容易控制</a:t>
            </a:r>
            <a:r>
              <a:rPr lang="zh-CN" altLang="en-US" sz="2400" dirty="0">
                <a:latin typeface="Microsoft YaHei" charset="-122"/>
                <a:ea typeface="Microsoft YaHei" charset="-122"/>
                <a:cs typeface="Microsoft YaHei" charset="-122"/>
              </a:rPr>
              <a:t>发送什么数据以及何时发送，会出现分组的丢失和重复。</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、无需建立连接。</a:t>
            </a:r>
          </a:p>
          <a:p>
            <a:pPr>
              <a:lnSpc>
                <a:spcPct val="150000"/>
              </a:lnSpc>
            </a:pP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a:t>
            </a:r>
          </a:p>
        </p:txBody>
      </p:sp>
    </p:spTree>
    <p:extLst>
      <p:ext uri="{BB962C8B-B14F-4D97-AF65-F5344CB8AC3E}">
        <p14:creationId xmlns:p14="http://schemas.microsoft.com/office/powerpoint/2010/main" val="26100048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文本框 4"/>
          <p:cNvSpPr txBox="1"/>
          <p:nvPr/>
        </p:nvSpPr>
        <p:spPr>
          <a:xfrm>
            <a:off x="967740" y="1936115"/>
            <a:ext cx="10960735" cy="2862322"/>
          </a:xfrm>
          <a:prstGeom prst="rect">
            <a:avLst/>
          </a:prstGeom>
          <a:noFill/>
        </p:spPr>
        <p:txBody>
          <a:bodyPr wrap="square" rtlCol="0">
            <a:spAutoFit/>
          </a:bodyPr>
          <a:lstStyle/>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5</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URG</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ACK</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PSH</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RST</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SYN</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FIN</a:t>
            </a:r>
            <a:r>
              <a:rPr lang="zh-CN" altLang="en-US" sz="2000" dirty="0">
                <a:latin typeface="微软雅黑" panose="020B0503020204020204" charset="-122"/>
                <a:ea typeface="微软雅黑" panose="020B0503020204020204" charset="-122"/>
                <a:cs typeface="微软雅黑" panose="020B0503020204020204" charset="-122"/>
              </a:rPr>
              <a:t>各占</a:t>
            </a:r>
            <a:r>
              <a:rPr lang="en-US" altLang="zh-CN" sz="2000" dirty="0">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位。为标志位字段；</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各占</a:t>
            </a:r>
            <a:r>
              <a:rPr lang="en-US" altLang="zh-CN" sz="2000" dirty="0">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位，取值为</a:t>
            </a:r>
            <a:r>
              <a:rPr lang="en-US" altLang="zh-CN" sz="2000" dirty="0">
                <a:latin typeface="微软雅黑" panose="020B0503020204020204" charset="-122"/>
                <a:ea typeface="微软雅黑" panose="020B0503020204020204" charset="-122"/>
                <a:cs typeface="微软雅黑" panose="020B0503020204020204" charset="-122"/>
              </a:rPr>
              <a:t>0</a:t>
            </a:r>
            <a:r>
              <a:rPr lang="zh-CN" altLang="en-US" sz="2000" dirty="0">
                <a:latin typeface="微软雅黑" panose="020B0503020204020204" charset="-122"/>
                <a:ea typeface="微软雅黑" panose="020B0503020204020204" charset="-122"/>
                <a:cs typeface="微软雅黑" panose="020B0503020204020204" charset="-122"/>
              </a:rPr>
              <a:t>或</a:t>
            </a:r>
            <a:r>
              <a:rPr lang="en-US" altLang="zh-CN" sz="2000" dirty="0">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紧急</a:t>
            </a:r>
            <a:r>
              <a:rPr lang="en-US" altLang="zh-CN" sz="2000" dirty="0">
                <a:latin typeface="微软雅黑" panose="020B0503020204020204" charset="-122"/>
                <a:ea typeface="微软雅黑" panose="020B0503020204020204" charset="-122"/>
                <a:cs typeface="微软雅黑" panose="020B0503020204020204" charset="-122"/>
              </a:rPr>
              <a:t>URG=1</a:t>
            </a:r>
            <a:r>
              <a:rPr lang="zh-CN" altLang="en-US" sz="2000" dirty="0">
                <a:latin typeface="微软雅黑" panose="020B0503020204020204" charset="-122"/>
                <a:ea typeface="微软雅黑" panose="020B0503020204020204" charset="-122"/>
                <a:cs typeface="微软雅黑" panose="020B0503020204020204" charset="-122"/>
              </a:rPr>
              <a:t>，紧急指针字段有效，优先传送。</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确认</a:t>
            </a:r>
            <a:r>
              <a:rPr lang="en-US" altLang="zh-CN" sz="2000" dirty="0">
                <a:latin typeface="微软雅黑" panose="020B0503020204020204" charset="-122"/>
                <a:ea typeface="微软雅黑" panose="020B0503020204020204" charset="-122"/>
                <a:cs typeface="微软雅黑" panose="020B0503020204020204" charset="-122"/>
              </a:rPr>
              <a:t>ACK=1</a:t>
            </a:r>
            <a:r>
              <a:rPr lang="zh-CN" altLang="en-US" sz="2000" dirty="0">
                <a:latin typeface="微软雅黑" panose="020B0503020204020204" charset="-122"/>
                <a:ea typeface="微软雅黑" panose="020B0503020204020204" charset="-122"/>
                <a:cs typeface="微软雅黑" panose="020B0503020204020204" charset="-122"/>
              </a:rPr>
              <a:t>，确认序号字段有效；</a:t>
            </a:r>
            <a:r>
              <a:rPr lang="en-US" altLang="zh-CN" sz="2000" dirty="0">
                <a:latin typeface="微软雅黑" panose="020B0503020204020204" charset="-122"/>
                <a:ea typeface="微软雅黑" panose="020B0503020204020204" charset="-122"/>
                <a:cs typeface="微软雅黑" panose="020B0503020204020204" charset="-122"/>
              </a:rPr>
              <a:t>ACK=0</a:t>
            </a:r>
            <a:r>
              <a:rPr lang="zh-CN" altLang="en-US" sz="2000" dirty="0">
                <a:latin typeface="微软雅黑" panose="020B0503020204020204" charset="-122"/>
                <a:ea typeface="微软雅黑" panose="020B0503020204020204" charset="-122"/>
                <a:cs typeface="微软雅黑" panose="020B0503020204020204" charset="-122"/>
              </a:rPr>
              <a:t>时，确认序号字段无效。</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推送</a:t>
            </a:r>
            <a:r>
              <a:rPr lang="en-US" altLang="zh-CN" sz="2000" dirty="0">
                <a:latin typeface="微软雅黑" panose="020B0503020204020204" charset="-122"/>
                <a:ea typeface="微软雅黑" panose="020B0503020204020204" charset="-122"/>
                <a:cs typeface="微软雅黑" panose="020B0503020204020204" charset="-122"/>
              </a:rPr>
              <a:t>PSH=1</a:t>
            </a:r>
            <a:r>
              <a:rPr lang="zh-CN" altLang="en-US" sz="2000" dirty="0">
                <a:latin typeface="微软雅黑" panose="020B0503020204020204" charset="-122"/>
                <a:ea typeface="微软雅黑" panose="020B0503020204020204" charset="-122"/>
                <a:cs typeface="微软雅黑" panose="020B0503020204020204" charset="-122"/>
              </a:rPr>
              <a:t>，尽快将报文段中的数据交付接收应用进程，不要等缓存满了再交付。</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复位</a:t>
            </a:r>
            <a:r>
              <a:rPr lang="en-US" altLang="zh-CN" sz="2000" dirty="0">
                <a:latin typeface="微软雅黑" panose="020B0503020204020204" charset="-122"/>
                <a:ea typeface="微软雅黑" panose="020B0503020204020204" charset="-122"/>
                <a:cs typeface="微软雅黑" panose="020B0503020204020204" charset="-122"/>
              </a:rPr>
              <a:t>RST=1</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连接出现严重差错，释放连接，再重新建立</a:t>
            </a:r>
            <a:r>
              <a:rPr lang="en-US" altLang="zh-CN" sz="2000" dirty="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连接。</a:t>
            </a:r>
          </a:p>
        </p:txBody>
      </p:sp>
      <p:grpSp>
        <p:nvGrpSpPr>
          <p:cNvPr id="13" name="组合 12"/>
          <p:cNvGrpSpPr/>
          <p:nvPr/>
        </p:nvGrpSpPr>
        <p:grpSpPr>
          <a:xfrm>
            <a:off x="7766756" y="393621"/>
            <a:ext cx="4470399" cy="1735745"/>
            <a:chOff x="6710810" y="281374"/>
            <a:chExt cx="4269121"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1"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文本框 4"/>
          <p:cNvSpPr txBox="1"/>
          <p:nvPr/>
        </p:nvSpPr>
        <p:spPr>
          <a:xfrm>
            <a:off x="967740" y="1936115"/>
            <a:ext cx="10960735" cy="3323987"/>
          </a:xfrm>
          <a:prstGeom prst="rect">
            <a:avLst/>
          </a:prstGeom>
          <a:noFill/>
        </p:spPr>
        <p:txBody>
          <a:bodyPr wrap="square" rtlCol="0">
            <a:spAutoFit/>
          </a:bodyPr>
          <a:lstStyle/>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5</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URG</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ACK</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PSH</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RST</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SYN</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FIN</a:t>
            </a:r>
            <a:r>
              <a:rPr lang="zh-CN" altLang="en-US" sz="2000" dirty="0">
                <a:latin typeface="微软雅黑" panose="020B0503020204020204" charset="-122"/>
                <a:ea typeface="微软雅黑" panose="020B0503020204020204" charset="-122"/>
                <a:cs typeface="微软雅黑" panose="020B0503020204020204" charset="-122"/>
              </a:rPr>
              <a:t>各占</a:t>
            </a:r>
            <a:r>
              <a:rPr lang="en-US" altLang="zh-CN" sz="2000" dirty="0">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位。为标志位字段；</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各占</a:t>
            </a:r>
            <a:r>
              <a:rPr lang="en-US" altLang="zh-CN" sz="2000" dirty="0">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位，取值为</a:t>
            </a:r>
            <a:r>
              <a:rPr lang="en-US" altLang="zh-CN" sz="2000" dirty="0">
                <a:latin typeface="微软雅黑" panose="020B0503020204020204" charset="-122"/>
                <a:ea typeface="微软雅黑" panose="020B0503020204020204" charset="-122"/>
                <a:cs typeface="微软雅黑" panose="020B0503020204020204" charset="-122"/>
              </a:rPr>
              <a:t>0</a:t>
            </a:r>
            <a:r>
              <a:rPr lang="zh-CN" altLang="en-US" sz="2000" dirty="0">
                <a:latin typeface="微软雅黑" panose="020B0503020204020204" charset="-122"/>
                <a:ea typeface="微软雅黑" panose="020B0503020204020204" charset="-122"/>
                <a:cs typeface="微软雅黑" panose="020B0503020204020204" charset="-122"/>
              </a:rPr>
              <a:t>或</a:t>
            </a:r>
            <a:r>
              <a:rPr lang="en-US" altLang="zh-CN" sz="2000" dirty="0">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紧急</a:t>
            </a:r>
            <a:r>
              <a:rPr lang="en-US" altLang="zh-CN" sz="2000" dirty="0">
                <a:latin typeface="微软雅黑" panose="020B0503020204020204" charset="-122"/>
                <a:ea typeface="微软雅黑" panose="020B0503020204020204" charset="-122"/>
                <a:cs typeface="微软雅黑" panose="020B0503020204020204" charset="-122"/>
              </a:rPr>
              <a:t>URG=1</a:t>
            </a:r>
            <a:r>
              <a:rPr lang="zh-CN" altLang="en-US" sz="2000" dirty="0">
                <a:latin typeface="微软雅黑" panose="020B0503020204020204" charset="-122"/>
                <a:ea typeface="微软雅黑" panose="020B0503020204020204" charset="-122"/>
                <a:cs typeface="微软雅黑" panose="020B0503020204020204" charset="-122"/>
              </a:rPr>
              <a:t>，紧急指针字段有效，优先传送。</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确认</a:t>
            </a:r>
            <a:r>
              <a:rPr lang="en-US" altLang="zh-CN" sz="2000" dirty="0">
                <a:latin typeface="微软雅黑" panose="020B0503020204020204" charset="-122"/>
                <a:ea typeface="微软雅黑" panose="020B0503020204020204" charset="-122"/>
                <a:cs typeface="微软雅黑" panose="020B0503020204020204" charset="-122"/>
              </a:rPr>
              <a:t>ACK=1</a:t>
            </a:r>
            <a:r>
              <a:rPr lang="zh-CN" altLang="en-US" sz="2000" dirty="0">
                <a:latin typeface="微软雅黑" panose="020B0503020204020204" charset="-122"/>
                <a:ea typeface="微软雅黑" panose="020B0503020204020204" charset="-122"/>
                <a:cs typeface="微软雅黑" panose="020B0503020204020204" charset="-122"/>
              </a:rPr>
              <a:t>，确认序号字段有效；</a:t>
            </a:r>
            <a:r>
              <a:rPr lang="en-US" altLang="zh-CN" sz="2000" dirty="0">
                <a:latin typeface="微软雅黑" panose="020B0503020204020204" charset="-122"/>
                <a:ea typeface="微软雅黑" panose="020B0503020204020204" charset="-122"/>
                <a:cs typeface="微软雅黑" panose="020B0503020204020204" charset="-122"/>
              </a:rPr>
              <a:t>ACK=0</a:t>
            </a:r>
            <a:r>
              <a:rPr lang="zh-CN" altLang="en-US" sz="2000" dirty="0">
                <a:latin typeface="微软雅黑" panose="020B0503020204020204" charset="-122"/>
                <a:ea typeface="微软雅黑" panose="020B0503020204020204" charset="-122"/>
                <a:cs typeface="微软雅黑" panose="020B0503020204020204" charset="-122"/>
              </a:rPr>
              <a:t>时，确认序号字段无效。</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推送</a:t>
            </a:r>
            <a:r>
              <a:rPr lang="en-US" altLang="zh-CN" sz="2000" dirty="0">
                <a:latin typeface="微软雅黑" panose="020B0503020204020204" charset="-122"/>
                <a:ea typeface="微软雅黑" panose="020B0503020204020204" charset="-122"/>
                <a:cs typeface="微软雅黑" panose="020B0503020204020204" charset="-122"/>
              </a:rPr>
              <a:t>PSH=1</a:t>
            </a:r>
            <a:r>
              <a:rPr lang="zh-CN" altLang="en-US" sz="2000" dirty="0">
                <a:latin typeface="微软雅黑" panose="020B0503020204020204" charset="-122"/>
                <a:ea typeface="微软雅黑" panose="020B0503020204020204" charset="-122"/>
                <a:cs typeface="微软雅黑" panose="020B0503020204020204" charset="-122"/>
              </a:rPr>
              <a:t>，尽快将报文段中的数据交付接收应用进程，不要等缓存满了再交付。</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复位</a:t>
            </a:r>
            <a:r>
              <a:rPr lang="en-US" altLang="zh-CN" sz="2000" dirty="0">
                <a:latin typeface="微软雅黑" panose="020B0503020204020204" charset="-122"/>
                <a:ea typeface="微软雅黑" panose="020B0503020204020204" charset="-122"/>
                <a:cs typeface="微软雅黑" panose="020B0503020204020204" charset="-122"/>
              </a:rPr>
              <a:t>RST=1</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连接出现严重差错，释放连接，再重新建立</a:t>
            </a:r>
            <a:r>
              <a:rPr lang="en-US" altLang="zh-CN" sz="2000" dirty="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连接。</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同步</a:t>
            </a:r>
            <a:r>
              <a:rPr lang="en-US" altLang="zh-CN" sz="2000" dirty="0">
                <a:latin typeface="微软雅黑" panose="020B0503020204020204" charset="-122"/>
                <a:ea typeface="微软雅黑" panose="020B0503020204020204" charset="-122"/>
                <a:cs typeface="微软雅黑" panose="020B0503020204020204" charset="-122"/>
              </a:rPr>
              <a:t>SYN=1</a:t>
            </a:r>
            <a:r>
              <a:rPr lang="zh-CN" altLang="en-US" sz="2000" dirty="0">
                <a:latin typeface="微软雅黑" panose="020B0503020204020204" charset="-122"/>
                <a:ea typeface="微软雅黑" panose="020B0503020204020204" charset="-122"/>
                <a:cs typeface="微软雅黑" panose="020B0503020204020204" charset="-122"/>
              </a:rPr>
              <a:t>，该</a:t>
            </a:r>
            <a:r>
              <a:rPr lang="en-US" altLang="zh-CN" sz="2000" dirty="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报文段是一个建立新连接请求控制段或者同意建立新连接的确认段。</a:t>
            </a:r>
          </a:p>
        </p:txBody>
      </p:sp>
      <p:grpSp>
        <p:nvGrpSpPr>
          <p:cNvPr id="13" name="组合 12"/>
          <p:cNvGrpSpPr/>
          <p:nvPr/>
        </p:nvGrpSpPr>
        <p:grpSpPr>
          <a:xfrm>
            <a:off x="7766756" y="393621"/>
            <a:ext cx="4470399" cy="1735745"/>
            <a:chOff x="6710810" y="281374"/>
            <a:chExt cx="4269121"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1"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文本框 4"/>
          <p:cNvSpPr txBox="1"/>
          <p:nvPr/>
        </p:nvSpPr>
        <p:spPr>
          <a:xfrm>
            <a:off x="967740" y="1936115"/>
            <a:ext cx="10960735" cy="3785652"/>
          </a:xfrm>
          <a:prstGeom prst="rect">
            <a:avLst/>
          </a:prstGeom>
          <a:noFill/>
        </p:spPr>
        <p:txBody>
          <a:bodyPr wrap="square" rtlCol="0">
            <a:spAutoFit/>
          </a:bodyPr>
          <a:lstStyle/>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5</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URG</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ACK</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PSH</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RST</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SYN</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FIN</a:t>
            </a:r>
            <a:r>
              <a:rPr lang="zh-CN" altLang="en-US" sz="2000" dirty="0">
                <a:latin typeface="微软雅黑" panose="020B0503020204020204" charset="-122"/>
                <a:ea typeface="微软雅黑" panose="020B0503020204020204" charset="-122"/>
                <a:cs typeface="微软雅黑" panose="020B0503020204020204" charset="-122"/>
              </a:rPr>
              <a:t>各占</a:t>
            </a:r>
            <a:r>
              <a:rPr lang="en-US" altLang="zh-CN" sz="2000" dirty="0">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位。为标志位字段；</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各占</a:t>
            </a:r>
            <a:r>
              <a:rPr lang="en-US" altLang="zh-CN" sz="2000" dirty="0">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位，取值为</a:t>
            </a:r>
            <a:r>
              <a:rPr lang="en-US" altLang="zh-CN" sz="2000" dirty="0">
                <a:latin typeface="微软雅黑" panose="020B0503020204020204" charset="-122"/>
                <a:ea typeface="微软雅黑" panose="020B0503020204020204" charset="-122"/>
                <a:cs typeface="微软雅黑" panose="020B0503020204020204" charset="-122"/>
              </a:rPr>
              <a:t>0</a:t>
            </a:r>
            <a:r>
              <a:rPr lang="zh-CN" altLang="en-US" sz="2000" dirty="0">
                <a:latin typeface="微软雅黑" panose="020B0503020204020204" charset="-122"/>
                <a:ea typeface="微软雅黑" panose="020B0503020204020204" charset="-122"/>
                <a:cs typeface="微软雅黑" panose="020B0503020204020204" charset="-122"/>
              </a:rPr>
              <a:t>或</a:t>
            </a:r>
            <a:r>
              <a:rPr lang="en-US" altLang="zh-CN" sz="2000" dirty="0">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紧急</a:t>
            </a:r>
            <a:r>
              <a:rPr lang="en-US" altLang="zh-CN" sz="2000" dirty="0">
                <a:latin typeface="微软雅黑" panose="020B0503020204020204" charset="-122"/>
                <a:ea typeface="微软雅黑" panose="020B0503020204020204" charset="-122"/>
                <a:cs typeface="微软雅黑" panose="020B0503020204020204" charset="-122"/>
              </a:rPr>
              <a:t>URG=1</a:t>
            </a:r>
            <a:r>
              <a:rPr lang="zh-CN" altLang="en-US" sz="2000" dirty="0">
                <a:latin typeface="微软雅黑" panose="020B0503020204020204" charset="-122"/>
                <a:ea typeface="微软雅黑" panose="020B0503020204020204" charset="-122"/>
                <a:cs typeface="微软雅黑" panose="020B0503020204020204" charset="-122"/>
              </a:rPr>
              <a:t>，紧急指针字段有效，优先传送。</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确认</a:t>
            </a:r>
            <a:r>
              <a:rPr lang="en-US" altLang="zh-CN" sz="2000" dirty="0">
                <a:latin typeface="微软雅黑" panose="020B0503020204020204" charset="-122"/>
                <a:ea typeface="微软雅黑" panose="020B0503020204020204" charset="-122"/>
                <a:cs typeface="微软雅黑" panose="020B0503020204020204" charset="-122"/>
              </a:rPr>
              <a:t>ACK=1</a:t>
            </a:r>
            <a:r>
              <a:rPr lang="zh-CN" altLang="en-US" sz="2000" dirty="0">
                <a:latin typeface="微软雅黑" panose="020B0503020204020204" charset="-122"/>
                <a:ea typeface="微软雅黑" panose="020B0503020204020204" charset="-122"/>
                <a:cs typeface="微软雅黑" panose="020B0503020204020204" charset="-122"/>
              </a:rPr>
              <a:t>，确认序号字段有效；</a:t>
            </a:r>
            <a:r>
              <a:rPr lang="en-US" altLang="zh-CN" sz="2000" dirty="0">
                <a:latin typeface="微软雅黑" panose="020B0503020204020204" charset="-122"/>
                <a:ea typeface="微软雅黑" panose="020B0503020204020204" charset="-122"/>
                <a:cs typeface="微软雅黑" panose="020B0503020204020204" charset="-122"/>
              </a:rPr>
              <a:t>ACK=0</a:t>
            </a:r>
            <a:r>
              <a:rPr lang="zh-CN" altLang="en-US" sz="2000" dirty="0">
                <a:latin typeface="微软雅黑" panose="020B0503020204020204" charset="-122"/>
                <a:ea typeface="微软雅黑" panose="020B0503020204020204" charset="-122"/>
                <a:cs typeface="微软雅黑" panose="020B0503020204020204" charset="-122"/>
              </a:rPr>
              <a:t>时，确认序号字段无效。</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推送</a:t>
            </a:r>
            <a:r>
              <a:rPr lang="en-US" altLang="zh-CN" sz="2000" dirty="0">
                <a:latin typeface="微软雅黑" panose="020B0503020204020204" charset="-122"/>
                <a:ea typeface="微软雅黑" panose="020B0503020204020204" charset="-122"/>
                <a:cs typeface="微软雅黑" panose="020B0503020204020204" charset="-122"/>
              </a:rPr>
              <a:t>PSH=1</a:t>
            </a:r>
            <a:r>
              <a:rPr lang="zh-CN" altLang="en-US" sz="2000" dirty="0">
                <a:latin typeface="微软雅黑" panose="020B0503020204020204" charset="-122"/>
                <a:ea typeface="微软雅黑" panose="020B0503020204020204" charset="-122"/>
                <a:cs typeface="微软雅黑" panose="020B0503020204020204" charset="-122"/>
              </a:rPr>
              <a:t>，尽快将报文段中的数据交付接收应用进程，不要等缓存满了再交付。</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复位</a:t>
            </a:r>
            <a:r>
              <a:rPr lang="en-US" altLang="zh-CN" sz="2000" dirty="0">
                <a:latin typeface="微软雅黑" panose="020B0503020204020204" charset="-122"/>
                <a:ea typeface="微软雅黑" panose="020B0503020204020204" charset="-122"/>
                <a:cs typeface="微软雅黑" panose="020B0503020204020204" charset="-122"/>
              </a:rPr>
              <a:t>RST=1</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连接出现严重差错，释放连接，再重新建立</a:t>
            </a:r>
            <a:r>
              <a:rPr lang="en-US" altLang="zh-CN" sz="2000" dirty="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连接。</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同步</a:t>
            </a:r>
            <a:r>
              <a:rPr lang="en-US" altLang="zh-CN" sz="2000" dirty="0">
                <a:latin typeface="微软雅黑" panose="020B0503020204020204" charset="-122"/>
                <a:ea typeface="微软雅黑" panose="020B0503020204020204" charset="-122"/>
                <a:cs typeface="微软雅黑" panose="020B0503020204020204" charset="-122"/>
              </a:rPr>
              <a:t>SYN=1</a:t>
            </a:r>
            <a:r>
              <a:rPr lang="zh-CN" altLang="en-US" sz="2000" dirty="0">
                <a:latin typeface="微软雅黑" panose="020B0503020204020204" charset="-122"/>
                <a:ea typeface="微软雅黑" panose="020B0503020204020204" charset="-122"/>
                <a:cs typeface="微软雅黑" panose="020B0503020204020204" charset="-122"/>
              </a:rPr>
              <a:t>，该</a:t>
            </a:r>
            <a:r>
              <a:rPr lang="en-US" altLang="zh-CN" sz="2000" dirty="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报文段是一个建立新连接请求控制段或者同意建立新连接的确认段。</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终止</a:t>
            </a:r>
            <a:r>
              <a:rPr lang="en-US" altLang="zh-CN" sz="2000" dirty="0">
                <a:latin typeface="微软雅黑" panose="020B0503020204020204" charset="-122"/>
                <a:ea typeface="微软雅黑" panose="020B0503020204020204" charset="-122"/>
                <a:cs typeface="微软雅黑" panose="020B0503020204020204" charset="-122"/>
              </a:rPr>
              <a:t>FIN=1</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报文段的发送端数据已经发送完毕，请求释放连接。</a:t>
            </a:r>
          </a:p>
        </p:txBody>
      </p:sp>
      <p:grpSp>
        <p:nvGrpSpPr>
          <p:cNvPr id="13" name="组合 12"/>
          <p:cNvGrpSpPr/>
          <p:nvPr/>
        </p:nvGrpSpPr>
        <p:grpSpPr>
          <a:xfrm>
            <a:off x="7766756" y="393621"/>
            <a:ext cx="4470399" cy="1735745"/>
            <a:chOff x="6710810" y="281374"/>
            <a:chExt cx="4269121"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1"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6" name="表格 5"/>
          <p:cNvGraphicFramePr/>
          <p:nvPr>
            <p:extLst>
              <p:ext uri="{D42A27DB-BD31-4B8C-83A1-F6EECF244321}">
                <p14:modId xmlns:p14="http://schemas.microsoft.com/office/powerpoint/2010/main" val="1809045692"/>
              </p:ext>
            </p:extLst>
          </p:nvPr>
        </p:nvGraphicFramePr>
        <p:xfrm>
          <a:off x="1960980" y="2994808"/>
          <a:ext cx="7881620" cy="3749040"/>
        </p:xfrm>
        <a:graphic>
          <a:graphicData uri="http://schemas.openxmlformats.org/drawingml/2006/table">
            <a:tbl>
              <a:tblPr firstRow="1" bandRow="1">
                <a:tableStyleId>{5C22544A-7EE6-4342-B048-85BDC9FD1C3A}</a:tableStyleId>
              </a:tblPr>
              <a:tblGrid>
                <a:gridCol w="960755">
                  <a:extLst>
                    <a:ext uri="{9D8B030D-6E8A-4147-A177-3AD203B41FA5}">
                      <a16:colId xmlns:a16="http://schemas.microsoft.com/office/drawing/2014/main" val="20000"/>
                    </a:ext>
                  </a:extLst>
                </a:gridCol>
                <a:gridCol w="1458595">
                  <a:extLst>
                    <a:ext uri="{9D8B030D-6E8A-4147-A177-3AD203B41FA5}">
                      <a16:colId xmlns:a16="http://schemas.microsoft.com/office/drawing/2014/main" val="20001"/>
                    </a:ext>
                  </a:extLst>
                </a:gridCol>
                <a:gridCol w="29464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45745">
                  <a:extLst>
                    <a:ext uri="{9D8B030D-6E8A-4147-A177-3AD203B41FA5}">
                      <a16:colId xmlns:a16="http://schemas.microsoft.com/office/drawing/2014/main" val="20004"/>
                    </a:ext>
                  </a:extLst>
                </a:gridCol>
                <a:gridCol w="223520">
                  <a:extLst>
                    <a:ext uri="{9D8B030D-6E8A-4147-A177-3AD203B41FA5}">
                      <a16:colId xmlns:a16="http://schemas.microsoft.com/office/drawing/2014/main" val="20005"/>
                    </a:ext>
                  </a:extLst>
                </a:gridCol>
                <a:gridCol w="294640">
                  <a:extLst>
                    <a:ext uri="{9D8B030D-6E8A-4147-A177-3AD203B41FA5}">
                      <a16:colId xmlns:a16="http://schemas.microsoft.com/office/drawing/2014/main" val="20006"/>
                    </a:ext>
                  </a:extLst>
                </a:gridCol>
                <a:gridCol w="267970">
                  <a:extLst>
                    <a:ext uri="{9D8B030D-6E8A-4147-A177-3AD203B41FA5}">
                      <a16:colId xmlns:a16="http://schemas.microsoft.com/office/drawing/2014/main" val="20007"/>
                    </a:ext>
                  </a:extLst>
                </a:gridCol>
                <a:gridCol w="2172970">
                  <a:extLst>
                    <a:ext uri="{9D8B030D-6E8A-4147-A177-3AD203B41FA5}">
                      <a16:colId xmlns:a16="http://schemas.microsoft.com/office/drawing/2014/main" val="20008"/>
                    </a:ext>
                  </a:extLst>
                </a:gridCol>
                <a:gridCol w="1754505">
                  <a:extLst>
                    <a:ext uri="{9D8B030D-6E8A-4147-A177-3AD203B41FA5}">
                      <a16:colId xmlns:a16="http://schemas.microsoft.com/office/drawing/2014/main" val="20009"/>
                    </a:ext>
                  </a:extLst>
                </a:gridCol>
              </a:tblGrid>
              <a:tr h="396240">
                <a:tc gridSpan="8">
                  <a:txBody>
                    <a:bodyPr/>
                    <a:lstStyle/>
                    <a:p>
                      <a:pPr algn="ctr">
                        <a:buNone/>
                      </a:pPr>
                      <a:r>
                        <a:rPr lang="zh-CN" altLang="en-US" sz="2000" b="1">
                          <a:solidFill>
                            <a:schemeClr val="tx1"/>
                          </a:solidFill>
                          <a:latin typeface="微软雅黑" panose="020B0503020204020204" charset="-122"/>
                          <a:ea typeface="微软雅黑" panose="020B0503020204020204" charset="-122"/>
                        </a:rPr>
                        <a:t>源端口号</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2">
                  <a:txBody>
                    <a:bodyPr/>
                    <a:lstStyle/>
                    <a:p>
                      <a:pPr algn="ctr">
                        <a:buNone/>
                      </a:pPr>
                      <a:r>
                        <a:rPr lang="zh-CN" altLang="en-US" sz="2000" b="1" dirty="0">
                          <a:solidFill>
                            <a:schemeClr val="tx1"/>
                          </a:solidFill>
                          <a:latin typeface="微软雅黑" panose="020B0503020204020204" charset="-122"/>
                          <a:ea typeface="微软雅黑" panose="020B0503020204020204" charset="-122"/>
                        </a:rPr>
                        <a:t>目的端口号</a:t>
                      </a:r>
                    </a:p>
                  </a:txBody>
                  <a:tcPr anchor="ctr">
                    <a:solidFill>
                      <a:schemeClr val="bg1">
                        <a:lumMod val="75000"/>
                      </a:schemeClr>
                    </a:solidFill>
                  </a:tcPr>
                </a:tc>
                <a:tc hMerge="1">
                  <a:txBody>
                    <a:bodyPr/>
                    <a:lstStyle/>
                    <a:p>
                      <a:endParaRPr lang="zh-CN"/>
                    </a:p>
                  </a:txBody>
                  <a:tcPr/>
                </a:tc>
                <a:extLst>
                  <a:ext uri="{0D108BD9-81ED-4DB2-BD59-A6C34878D82A}">
                    <a16:rowId xmlns:a16="http://schemas.microsoft.com/office/drawing/2014/main" val="10000"/>
                  </a:ext>
                </a:extLst>
              </a:tr>
              <a:tr h="381000">
                <a:tc gridSpan="10">
                  <a:txBody>
                    <a:bodyPr/>
                    <a:lstStyle/>
                    <a:p>
                      <a:pPr algn="ctr">
                        <a:buNone/>
                      </a:pPr>
                      <a:r>
                        <a:rPr lang="zh-CN" altLang="en-US" sz="2000" b="1" dirty="0">
                          <a:solidFill>
                            <a:schemeClr val="tx1"/>
                          </a:solidFill>
                          <a:latin typeface="微软雅黑" panose="020B0503020204020204" charset="-122"/>
                          <a:ea typeface="微软雅黑" panose="020B0503020204020204" charset="-122"/>
                        </a:rPr>
                        <a:t>序号</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96240">
                <a:tc gridSpan="10">
                  <a:txBody>
                    <a:bodyPr/>
                    <a:lstStyle/>
                    <a:p>
                      <a:pPr algn="ctr">
                        <a:buNone/>
                      </a:pPr>
                      <a:r>
                        <a:rPr lang="zh-CN" altLang="en-US" sz="2000" b="1" dirty="0">
                          <a:solidFill>
                            <a:schemeClr val="tx1"/>
                          </a:solidFill>
                          <a:latin typeface="微软雅黑" panose="020B0503020204020204" charset="-122"/>
                          <a:ea typeface="微软雅黑" panose="020B0503020204020204" charset="-122"/>
                        </a:rPr>
                        <a:t>确认序号</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81000">
                <a:tc>
                  <a:txBody>
                    <a:bodyPr/>
                    <a:lstStyle/>
                    <a:p>
                      <a:pPr algn="ctr">
                        <a:buNone/>
                      </a:pPr>
                      <a:r>
                        <a:rPr lang="zh-CN" altLang="en-US" sz="2000" b="1" dirty="0">
                          <a:solidFill>
                            <a:schemeClr val="tx1"/>
                          </a:solidFill>
                          <a:latin typeface="微软雅黑" panose="020B0503020204020204" charset="-122"/>
                          <a:ea typeface="微软雅黑" panose="020B0503020204020204" charset="-122"/>
                          <a:sym typeface="+mn-ea"/>
                        </a:rPr>
                        <a:t>首部</a:t>
                      </a:r>
                      <a:endParaRPr lang="en-US" altLang="zh-CN" sz="2000" b="1" dirty="0">
                        <a:solidFill>
                          <a:schemeClr val="tx1"/>
                        </a:solidFill>
                        <a:latin typeface="微软雅黑" panose="020B0503020204020204" charset="-122"/>
                        <a:ea typeface="微软雅黑" panose="020B0503020204020204" charset="-122"/>
                        <a:sym typeface="+mn-ea"/>
                      </a:endParaRPr>
                    </a:p>
                    <a:p>
                      <a:pPr algn="ctr">
                        <a:buNone/>
                      </a:pPr>
                      <a:r>
                        <a:rPr lang="zh-CN" altLang="en-US" sz="2000" b="1" dirty="0">
                          <a:solidFill>
                            <a:schemeClr val="tx1"/>
                          </a:solidFill>
                          <a:latin typeface="微软雅黑" panose="020B0503020204020204" charset="-122"/>
                          <a:ea typeface="微软雅黑" panose="020B0503020204020204" charset="-122"/>
                          <a:sym typeface="+mn-ea"/>
                        </a:rPr>
                        <a:t>长度</a:t>
                      </a:r>
                    </a:p>
                  </a:txBody>
                  <a:tcPr anchor="ctr">
                    <a:solidFill>
                      <a:schemeClr val="bg1">
                        <a:lumMod val="75000"/>
                      </a:schemeClr>
                    </a:solidFill>
                  </a:tcPr>
                </a:tc>
                <a:tc>
                  <a:txBody>
                    <a:bodyPr/>
                    <a:lstStyle/>
                    <a:p>
                      <a:pPr algn="ctr">
                        <a:buNone/>
                      </a:pPr>
                      <a:r>
                        <a:rPr lang="zh-CN" altLang="en-US" sz="2000" b="1">
                          <a:solidFill>
                            <a:schemeClr val="tx1"/>
                          </a:solidFill>
                          <a:latin typeface="微软雅黑" panose="020B0503020204020204" charset="-122"/>
                          <a:ea typeface="微软雅黑" panose="020B0503020204020204" charset="-122"/>
                          <a:sym typeface="+mn-ea"/>
                        </a:rPr>
                        <a:t>保留</a:t>
                      </a:r>
                    </a:p>
                    <a:p>
                      <a:pPr algn="ctr">
                        <a:buNone/>
                      </a:pPr>
                      <a:endParaRPr lang="zh-CN" altLang="en-US" sz="2000" b="1">
                        <a:solidFill>
                          <a:schemeClr val="tx1"/>
                        </a:solidFill>
                        <a:latin typeface="微软雅黑" panose="020B0503020204020204" charset="-122"/>
                        <a:ea typeface="微软雅黑" panose="020B0503020204020204" charset="-122"/>
                        <a:sym typeface="+mn-ea"/>
                      </a:endParaRPr>
                    </a:p>
                  </a:txBody>
                  <a:tcPr anchor="ctr">
                    <a:solidFill>
                      <a:schemeClr val="bg1">
                        <a:lumMod val="75000"/>
                      </a:schemeClr>
                    </a:solidFill>
                  </a:tcPr>
                </a:tc>
                <a:tc>
                  <a:txBody>
                    <a:bodyPr/>
                    <a:lstStyle/>
                    <a:p>
                      <a:pPr algn="ctr">
                        <a:buNone/>
                      </a:pPr>
                      <a:r>
                        <a:rPr lang="en-US" altLang="zh-CN" sz="2000" b="1" dirty="0">
                          <a:solidFill>
                            <a:schemeClr val="tx1"/>
                          </a:solidFill>
                          <a:latin typeface="微软雅黑" panose="020B0503020204020204" charset="-122"/>
                          <a:ea typeface="微软雅黑" panose="020B0503020204020204" charset="-122"/>
                        </a:rPr>
                        <a:t>URG</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ACK</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PSH</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RST</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SYN</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F</a:t>
                      </a:r>
                    </a:p>
                    <a:p>
                      <a:pPr algn="ctr">
                        <a:buNone/>
                      </a:pPr>
                      <a:r>
                        <a:rPr lang="en-US" altLang="zh-CN" sz="2000" b="1">
                          <a:solidFill>
                            <a:schemeClr val="tx1"/>
                          </a:solidFill>
                          <a:latin typeface="微软雅黑" panose="020B0503020204020204" charset="-122"/>
                          <a:ea typeface="微软雅黑" panose="020B0503020204020204" charset="-122"/>
                        </a:rPr>
                        <a:t>IN</a:t>
                      </a:r>
                    </a:p>
                  </a:txBody>
                  <a:tcPr anchor="ctr">
                    <a:solidFill>
                      <a:schemeClr val="bg1">
                        <a:lumMod val="75000"/>
                      </a:schemeClr>
                    </a:solidFill>
                  </a:tcPr>
                </a:tc>
                <a:tc gridSpan="2">
                  <a:txBody>
                    <a:bodyPr/>
                    <a:lstStyle/>
                    <a:p>
                      <a:pPr algn="ctr">
                        <a:buNone/>
                      </a:pPr>
                      <a:r>
                        <a:rPr lang="zh-CN" altLang="en-US" sz="2000" b="1" dirty="0">
                          <a:solidFill>
                            <a:schemeClr val="tx1"/>
                          </a:solidFill>
                          <a:latin typeface="微软雅黑" panose="020B0503020204020204" charset="-122"/>
                          <a:ea typeface="微软雅黑" panose="020B0503020204020204" charset="-122"/>
                          <a:sym typeface="+mn-ea"/>
                        </a:rPr>
                        <a:t>接收窗口</a:t>
                      </a:r>
                    </a:p>
                  </a:txBody>
                  <a:tcPr anchor="ctr">
                    <a:solidFill>
                      <a:schemeClr val="bg1">
                        <a:lumMod val="75000"/>
                      </a:schemeClr>
                    </a:solidFill>
                  </a:tcPr>
                </a:tc>
                <a:tc hMerge="1">
                  <a:txBody>
                    <a:bodyPr/>
                    <a:lstStyle/>
                    <a:p>
                      <a:endParaRPr lang="zh-CN"/>
                    </a:p>
                  </a:txBody>
                  <a:tcPr/>
                </a:tc>
                <a:extLst>
                  <a:ext uri="{0D108BD9-81ED-4DB2-BD59-A6C34878D82A}">
                    <a16:rowId xmlns:a16="http://schemas.microsoft.com/office/drawing/2014/main" val="10003"/>
                  </a:ext>
                </a:extLst>
              </a:tr>
              <a:tr h="381000">
                <a:tc gridSpan="8">
                  <a:txBody>
                    <a:bodyPr/>
                    <a:lstStyle/>
                    <a:p>
                      <a:pPr algn="ctr">
                        <a:buNone/>
                      </a:pPr>
                      <a:endParaRPr lang="zh-CN" altLang="en-US" sz="2000" b="1">
                        <a:solidFill>
                          <a:schemeClr val="tx1"/>
                        </a:solidFill>
                        <a:latin typeface="微软雅黑" panose="020B0503020204020204" charset="-122"/>
                        <a:ea typeface="微软雅黑" panose="020B0503020204020204" charset="-122"/>
                      </a:endParaRPr>
                    </a:p>
                  </a:txBody>
                  <a:tcPr anchor="ctr">
                    <a:solidFill>
                      <a:schemeClr val="bg1">
                        <a:lumMod val="75000"/>
                      </a:schemeClr>
                    </a:solidFill>
                  </a:tcPr>
                </a:tc>
                <a:tc hMerge="1">
                  <a:txBody>
                    <a:bodyPr/>
                    <a:lstStyle/>
                    <a:p>
                      <a:endParaRPr lang="zh-CN"/>
                    </a:p>
                  </a:txBody>
                  <a:tcPr anchor="ctr">
                    <a:solidFill>
                      <a:schemeClr val="bg1">
                        <a:lumMod val="75000"/>
                      </a:schemeClr>
                    </a:solidFill>
                  </a:tcPr>
                </a:tc>
                <a:tc hMerge="1">
                  <a:txBody>
                    <a:bodyPr/>
                    <a:lstStyle/>
                    <a:p>
                      <a:endParaRPr lang="zh-CN"/>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nchor="ctr">
                    <a:solidFill>
                      <a:schemeClr val="bg1">
                        <a:lumMod val="75000"/>
                      </a:schemeClr>
                    </a:solidFill>
                  </a:tcPr>
                </a:tc>
                <a:tc hMerge="1">
                  <a:txBody>
                    <a:bodyPr/>
                    <a:lstStyle/>
                    <a:p>
                      <a:endParaRPr lang="zh-CN"/>
                    </a:p>
                  </a:txBody>
                  <a:tcPr/>
                </a:tc>
                <a:tc hMerge="1">
                  <a:txBody>
                    <a:bodyPr/>
                    <a:lstStyle/>
                    <a:p>
                      <a:endParaRPr lang="zh-CN"/>
                    </a:p>
                  </a:txBody>
                  <a:tcPr/>
                </a:tc>
                <a:tc gridSpan="2">
                  <a:txBody>
                    <a:bodyPr/>
                    <a:lstStyle/>
                    <a:p>
                      <a:pPr algn="ctr">
                        <a:buNone/>
                      </a:pPr>
                      <a:r>
                        <a:rPr lang="zh-CN" altLang="en-US" sz="2000" b="1" dirty="0">
                          <a:solidFill>
                            <a:schemeClr val="tx1"/>
                          </a:solidFill>
                          <a:latin typeface="微软雅黑" panose="020B0503020204020204" charset="-122"/>
                          <a:ea typeface="微软雅黑" panose="020B0503020204020204" charset="-122"/>
                        </a:rPr>
                        <a:t>紧急指针</a:t>
                      </a:r>
                    </a:p>
                  </a:txBody>
                  <a:tcPr anchor="ctr">
                    <a:solidFill>
                      <a:schemeClr val="bg1">
                        <a:lumMod val="75000"/>
                      </a:schemeClr>
                    </a:solidFill>
                  </a:tcPr>
                </a:tc>
                <a:tc hMerge="1">
                  <a:txBody>
                    <a:bodyPr/>
                    <a:lstStyle/>
                    <a:p>
                      <a:endParaRPr lang="zh-CN"/>
                    </a:p>
                  </a:txBody>
                  <a:tcPr/>
                </a:tc>
                <a:extLst>
                  <a:ext uri="{0D108BD9-81ED-4DB2-BD59-A6C34878D82A}">
                    <a16:rowId xmlns:a16="http://schemas.microsoft.com/office/drawing/2014/main" val="10004"/>
                  </a:ext>
                </a:extLst>
              </a:tr>
              <a:tr h="396240">
                <a:tc gridSpan="9">
                  <a:txBody>
                    <a:bodyPr/>
                    <a:lstStyle/>
                    <a:p>
                      <a:pPr algn="ctr">
                        <a:buNone/>
                      </a:pPr>
                      <a:r>
                        <a:rPr lang="zh-CN" altLang="en-US" sz="2000" b="1">
                          <a:solidFill>
                            <a:schemeClr val="tx1"/>
                          </a:solidFill>
                          <a:latin typeface="微软雅黑" panose="020B0503020204020204" charset="-122"/>
                          <a:ea typeface="微软雅黑" panose="020B0503020204020204" charset="-122"/>
                        </a:rPr>
                        <a:t>选项（长度可变）</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ctr">
                        <a:buNone/>
                      </a:pPr>
                      <a:r>
                        <a:rPr lang="zh-CN" altLang="en-US" sz="2000" b="1">
                          <a:solidFill>
                            <a:schemeClr val="tx1"/>
                          </a:solidFill>
                          <a:latin typeface="微软雅黑" panose="020B0503020204020204" charset="-122"/>
                          <a:ea typeface="微软雅黑" panose="020B0503020204020204" charset="-122"/>
                        </a:rPr>
                        <a:t>填充</a:t>
                      </a:r>
                    </a:p>
                  </a:txBody>
                  <a:tcPr anchor="ctr">
                    <a:solidFill>
                      <a:schemeClr val="bg1">
                        <a:lumMod val="75000"/>
                      </a:schemeClr>
                    </a:solidFill>
                  </a:tcPr>
                </a:tc>
                <a:extLst>
                  <a:ext uri="{0D108BD9-81ED-4DB2-BD59-A6C34878D82A}">
                    <a16:rowId xmlns:a16="http://schemas.microsoft.com/office/drawing/2014/main" val="10005"/>
                  </a:ext>
                </a:extLst>
              </a:tr>
              <a:tr h="762000">
                <a:tc gridSpan="10">
                  <a:txBody>
                    <a:bodyPr/>
                    <a:lstStyle/>
                    <a:p>
                      <a:pPr algn="ctr">
                        <a:buNone/>
                      </a:pPr>
                      <a:r>
                        <a:rPr lang="zh-CN" altLang="en-US" sz="2000" b="1" dirty="0">
                          <a:solidFill>
                            <a:schemeClr val="tx1"/>
                          </a:solidFill>
                          <a:latin typeface="微软雅黑" panose="020B0503020204020204" charset="-122"/>
                          <a:ea typeface="微软雅黑" panose="020B0503020204020204" charset="-122"/>
                        </a:rPr>
                        <a:t>数据</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bl>
          </a:graphicData>
        </a:graphic>
      </p:graphicFrame>
      <p:graphicFrame>
        <p:nvGraphicFramePr>
          <p:cNvPr id="17" name="表格 16"/>
          <p:cNvGraphicFramePr/>
          <p:nvPr/>
        </p:nvGraphicFramePr>
        <p:xfrm>
          <a:off x="1960980" y="2396638"/>
          <a:ext cx="7884160" cy="381000"/>
        </p:xfrm>
        <a:graphic>
          <a:graphicData uri="http://schemas.openxmlformats.org/drawingml/2006/table">
            <a:tbl>
              <a:tblPr firstRow="1" bandRow="1">
                <a:tableStyleId>{5C22544A-7EE6-4342-B048-85BDC9FD1C3A}</a:tableStyleId>
              </a:tblPr>
              <a:tblGrid>
                <a:gridCol w="492760">
                  <a:extLst>
                    <a:ext uri="{9D8B030D-6E8A-4147-A177-3AD203B41FA5}">
                      <a16:colId xmlns:a16="http://schemas.microsoft.com/office/drawing/2014/main" val="20000"/>
                    </a:ext>
                  </a:extLst>
                </a:gridCol>
                <a:gridCol w="492760">
                  <a:extLst>
                    <a:ext uri="{9D8B030D-6E8A-4147-A177-3AD203B41FA5}">
                      <a16:colId xmlns:a16="http://schemas.microsoft.com/office/drawing/2014/main" val="20001"/>
                    </a:ext>
                  </a:extLst>
                </a:gridCol>
                <a:gridCol w="492760">
                  <a:extLst>
                    <a:ext uri="{9D8B030D-6E8A-4147-A177-3AD203B41FA5}">
                      <a16:colId xmlns:a16="http://schemas.microsoft.com/office/drawing/2014/main" val="20002"/>
                    </a:ext>
                  </a:extLst>
                </a:gridCol>
                <a:gridCol w="492760">
                  <a:extLst>
                    <a:ext uri="{9D8B030D-6E8A-4147-A177-3AD203B41FA5}">
                      <a16:colId xmlns:a16="http://schemas.microsoft.com/office/drawing/2014/main" val="20003"/>
                    </a:ext>
                  </a:extLst>
                </a:gridCol>
                <a:gridCol w="492760">
                  <a:extLst>
                    <a:ext uri="{9D8B030D-6E8A-4147-A177-3AD203B41FA5}">
                      <a16:colId xmlns:a16="http://schemas.microsoft.com/office/drawing/2014/main" val="20004"/>
                    </a:ext>
                  </a:extLst>
                </a:gridCol>
                <a:gridCol w="492760">
                  <a:extLst>
                    <a:ext uri="{9D8B030D-6E8A-4147-A177-3AD203B41FA5}">
                      <a16:colId xmlns:a16="http://schemas.microsoft.com/office/drawing/2014/main" val="20005"/>
                    </a:ext>
                  </a:extLst>
                </a:gridCol>
                <a:gridCol w="492760">
                  <a:extLst>
                    <a:ext uri="{9D8B030D-6E8A-4147-A177-3AD203B41FA5}">
                      <a16:colId xmlns:a16="http://schemas.microsoft.com/office/drawing/2014/main" val="20006"/>
                    </a:ext>
                  </a:extLst>
                </a:gridCol>
                <a:gridCol w="492760">
                  <a:extLst>
                    <a:ext uri="{9D8B030D-6E8A-4147-A177-3AD203B41FA5}">
                      <a16:colId xmlns:a16="http://schemas.microsoft.com/office/drawing/2014/main" val="20007"/>
                    </a:ext>
                  </a:extLst>
                </a:gridCol>
                <a:gridCol w="492760">
                  <a:extLst>
                    <a:ext uri="{9D8B030D-6E8A-4147-A177-3AD203B41FA5}">
                      <a16:colId xmlns:a16="http://schemas.microsoft.com/office/drawing/2014/main" val="20008"/>
                    </a:ext>
                  </a:extLst>
                </a:gridCol>
                <a:gridCol w="492760">
                  <a:extLst>
                    <a:ext uri="{9D8B030D-6E8A-4147-A177-3AD203B41FA5}">
                      <a16:colId xmlns:a16="http://schemas.microsoft.com/office/drawing/2014/main" val="20009"/>
                    </a:ext>
                  </a:extLst>
                </a:gridCol>
                <a:gridCol w="492760">
                  <a:extLst>
                    <a:ext uri="{9D8B030D-6E8A-4147-A177-3AD203B41FA5}">
                      <a16:colId xmlns:a16="http://schemas.microsoft.com/office/drawing/2014/main" val="20010"/>
                    </a:ext>
                  </a:extLst>
                </a:gridCol>
                <a:gridCol w="492760">
                  <a:extLst>
                    <a:ext uri="{9D8B030D-6E8A-4147-A177-3AD203B41FA5}">
                      <a16:colId xmlns:a16="http://schemas.microsoft.com/office/drawing/2014/main" val="20011"/>
                    </a:ext>
                  </a:extLst>
                </a:gridCol>
                <a:gridCol w="492760">
                  <a:extLst>
                    <a:ext uri="{9D8B030D-6E8A-4147-A177-3AD203B41FA5}">
                      <a16:colId xmlns:a16="http://schemas.microsoft.com/office/drawing/2014/main" val="20012"/>
                    </a:ext>
                  </a:extLst>
                </a:gridCol>
                <a:gridCol w="492760">
                  <a:extLst>
                    <a:ext uri="{9D8B030D-6E8A-4147-A177-3AD203B41FA5}">
                      <a16:colId xmlns:a16="http://schemas.microsoft.com/office/drawing/2014/main" val="20013"/>
                    </a:ext>
                  </a:extLst>
                </a:gridCol>
                <a:gridCol w="492760">
                  <a:extLst>
                    <a:ext uri="{9D8B030D-6E8A-4147-A177-3AD203B41FA5}">
                      <a16:colId xmlns:a16="http://schemas.microsoft.com/office/drawing/2014/main" val="20014"/>
                    </a:ext>
                  </a:extLst>
                </a:gridCol>
                <a:gridCol w="492760">
                  <a:extLst>
                    <a:ext uri="{9D8B030D-6E8A-4147-A177-3AD203B41FA5}">
                      <a16:colId xmlns:a16="http://schemas.microsoft.com/office/drawing/2014/main" val="20015"/>
                    </a:ext>
                  </a:extLst>
                </a:gridCol>
              </a:tblGrid>
              <a:tr h="381000">
                <a:tc>
                  <a:txBody>
                    <a:bodyPr/>
                    <a:lstStyle/>
                    <a:p>
                      <a:pPr>
                        <a:buNone/>
                      </a:pPr>
                      <a:endParaRPr lang="en-US" altLang="zh-CN"/>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dirty="0"/>
                    </a:p>
                  </a:txBody>
                  <a:tcPr/>
                </a:tc>
                <a:extLst>
                  <a:ext uri="{0D108BD9-81ED-4DB2-BD59-A6C34878D82A}">
                    <a16:rowId xmlns:a16="http://schemas.microsoft.com/office/drawing/2014/main" val="10000"/>
                  </a:ext>
                </a:extLst>
              </a:tr>
            </a:tbl>
          </a:graphicData>
        </a:graphic>
      </p:graphicFrame>
      <p:sp>
        <p:nvSpPr>
          <p:cNvPr id="18" name="文本框 17"/>
          <p:cNvSpPr txBox="1"/>
          <p:nvPr/>
        </p:nvSpPr>
        <p:spPr>
          <a:xfrm>
            <a:off x="1795245" y="1936263"/>
            <a:ext cx="499110"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0</a:t>
            </a:r>
          </a:p>
        </p:txBody>
      </p:sp>
      <p:sp>
        <p:nvSpPr>
          <p:cNvPr id="19" name="文本框 18"/>
          <p:cNvSpPr txBox="1"/>
          <p:nvPr/>
        </p:nvSpPr>
        <p:spPr>
          <a:xfrm>
            <a:off x="5612230" y="1936263"/>
            <a:ext cx="582295" cy="460375"/>
          </a:xfrm>
          <a:prstGeom prst="rect">
            <a:avLst/>
          </a:prstGeom>
          <a:noFill/>
        </p:spPr>
        <p:txBody>
          <a:bodyPr wrap="square" rtlCol="0">
            <a:spAutoFit/>
          </a:bodyPr>
          <a:lstStyle/>
          <a:p>
            <a:r>
              <a:rPr lang="en-US" altLang="zh-CN" sz="2400" dirty="0">
                <a:latin typeface="微软雅黑" panose="020B0503020204020204" charset="-122"/>
                <a:ea typeface="微软雅黑" panose="020B0503020204020204" charset="-122"/>
              </a:rPr>
              <a:t>15</a:t>
            </a:r>
          </a:p>
        </p:txBody>
      </p:sp>
      <p:sp>
        <p:nvSpPr>
          <p:cNvPr id="20" name="文本框 19"/>
          <p:cNvSpPr txBox="1"/>
          <p:nvPr/>
        </p:nvSpPr>
        <p:spPr>
          <a:xfrm>
            <a:off x="9558755" y="1936263"/>
            <a:ext cx="582295"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31</a:t>
            </a:r>
          </a:p>
        </p:txBody>
      </p:sp>
      <p:sp>
        <p:nvSpPr>
          <p:cNvPr id="5" name="右箭头 4"/>
          <p:cNvSpPr/>
          <p:nvPr/>
        </p:nvSpPr>
        <p:spPr>
          <a:xfrm>
            <a:off x="1379320" y="6202828"/>
            <a:ext cx="581660" cy="259715"/>
          </a:xfrm>
          <a:prstGeom prst="rightArrow">
            <a:avLst/>
          </a:prstGeom>
          <a:noFill/>
          <a:ln w="571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05840" y="6092338"/>
            <a:ext cx="809625" cy="460375"/>
          </a:xfrm>
          <a:prstGeom prst="rect">
            <a:avLst/>
          </a:prstGeom>
          <a:noFill/>
        </p:spPr>
        <p:txBody>
          <a:bodyPr wrap="square" rtlCol="0">
            <a:spAutoFit/>
          </a:bodyPr>
          <a:lstStyle/>
          <a:p>
            <a:r>
              <a:rPr lang="zh-CN" altLang="en-US" sz="2400" dirty="0">
                <a:latin typeface="微软雅黑" panose="020B0503020204020204" charset="-122"/>
                <a:ea typeface="微软雅黑" panose="020B0503020204020204" charset="-122"/>
                <a:cs typeface="微软雅黑" panose="020B0503020204020204" charset="-122"/>
              </a:rPr>
              <a:t>数据</a:t>
            </a:r>
          </a:p>
        </p:txBody>
      </p:sp>
      <p:grpSp>
        <p:nvGrpSpPr>
          <p:cNvPr id="21" name="组合 20"/>
          <p:cNvGrpSpPr/>
          <p:nvPr/>
        </p:nvGrpSpPr>
        <p:grpSpPr>
          <a:xfrm>
            <a:off x="7766756" y="393621"/>
            <a:ext cx="4470399" cy="1735745"/>
            <a:chOff x="6710810" y="281374"/>
            <a:chExt cx="4269121" cy="1651846"/>
          </a:xfrm>
        </p:grpSpPr>
        <p:sp>
          <p:nvSpPr>
            <p:cNvPr id="25" name="左大括号 24"/>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25"/>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7" name="矩形 26"/>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9" name="矩形 28"/>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31" name="矩形 30"/>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32" name="文本框 31"/>
          <p:cNvSpPr txBox="1"/>
          <p:nvPr/>
        </p:nvSpPr>
        <p:spPr>
          <a:xfrm>
            <a:off x="205840" y="5196903"/>
            <a:ext cx="11910454" cy="1938992"/>
          </a:xfrm>
          <a:prstGeom prst="rect">
            <a:avLst/>
          </a:prstGeom>
          <a:solidFill>
            <a:schemeClr val="bg1"/>
          </a:solidFill>
        </p:spPr>
        <p:txBody>
          <a:bodyPr wrap="square" rtlCol="0">
            <a:spAutoFit/>
          </a:bodyPr>
          <a:lstStyle/>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6</a:t>
            </a:r>
            <a:r>
              <a:rPr lang="zh-CN" altLang="en-US" sz="2000" dirty="0">
                <a:latin typeface="微软雅黑" panose="020B0503020204020204" charset="-122"/>
                <a:ea typeface="微软雅黑" panose="020B0503020204020204" charset="-122"/>
                <a:cs typeface="微软雅黑" panose="020B0503020204020204" charset="-122"/>
              </a:rPr>
              <a:t>、接收窗口字段：占</a:t>
            </a:r>
            <a:r>
              <a:rPr lang="en-US" altLang="zh-CN" sz="2000" dirty="0">
                <a:latin typeface="微软雅黑" panose="020B0503020204020204" charset="-122"/>
                <a:ea typeface="微软雅黑" panose="020B0503020204020204" charset="-122"/>
                <a:cs typeface="微软雅黑" panose="020B0503020204020204" charset="-122"/>
              </a:rPr>
              <a:t>16</a:t>
            </a:r>
            <a:r>
              <a:rPr lang="zh-CN" altLang="en-US" sz="2000" dirty="0">
                <a:latin typeface="微软雅黑" panose="020B0503020204020204" charset="-122"/>
                <a:ea typeface="微软雅黑" panose="020B0503020204020204" charset="-122"/>
                <a:cs typeface="微软雅黑" panose="020B0503020204020204" charset="-122"/>
              </a:rPr>
              <a:t>位。向对方通告我方接收窗口的大小。实现</a:t>
            </a:r>
            <a:r>
              <a:rPr lang="en-US" altLang="zh-CN" sz="2000" dirty="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的流量控制。</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a:t>
            </a:r>
          </a:p>
          <a:p>
            <a:pPr>
              <a:lnSpc>
                <a:spcPct val="150000"/>
              </a:lnSpc>
            </a:pPr>
            <a:endParaRPr lang="en-US" altLang="zh-CN" sz="2000"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3"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6" name="表格 5"/>
          <p:cNvGraphicFramePr/>
          <p:nvPr>
            <p:extLst>
              <p:ext uri="{D42A27DB-BD31-4B8C-83A1-F6EECF244321}">
                <p14:modId xmlns:p14="http://schemas.microsoft.com/office/powerpoint/2010/main" val="994505119"/>
              </p:ext>
            </p:extLst>
          </p:nvPr>
        </p:nvGraphicFramePr>
        <p:xfrm>
          <a:off x="1960980" y="2994808"/>
          <a:ext cx="7881620" cy="3749040"/>
        </p:xfrm>
        <a:graphic>
          <a:graphicData uri="http://schemas.openxmlformats.org/drawingml/2006/table">
            <a:tbl>
              <a:tblPr firstRow="1" bandRow="1">
                <a:tableStyleId>{5C22544A-7EE6-4342-B048-85BDC9FD1C3A}</a:tableStyleId>
              </a:tblPr>
              <a:tblGrid>
                <a:gridCol w="960755">
                  <a:extLst>
                    <a:ext uri="{9D8B030D-6E8A-4147-A177-3AD203B41FA5}">
                      <a16:colId xmlns:a16="http://schemas.microsoft.com/office/drawing/2014/main" val="20000"/>
                    </a:ext>
                  </a:extLst>
                </a:gridCol>
                <a:gridCol w="1458595">
                  <a:extLst>
                    <a:ext uri="{9D8B030D-6E8A-4147-A177-3AD203B41FA5}">
                      <a16:colId xmlns:a16="http://schemas.microsoft.com/office/drawing/2014/main" val="20001"/>
                    </a:ext>
                  </a:extLst>
                </a:gridCol>
                <a:gridCol w="29464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45745">
                  <a:extLst>
                    <a:ext uri="{9D8B030D-6E8A-4147-A177-3AD203B41FA5}">
                      <a16:colId xmlns:a16="http://schemas.microsoft.com/office/drawing/2014/main" val="20004"/>
                    </a:ext>
                  </a:extLst>
                </a:gridCol>
                <a:gridCol w="223520">
                  <a:extLst>
                    <a:ext uri="{9D8B030D-6E8A-4147-A177-3AD203B41FA5}">
                      <a16:colId xmlns:a16="http://schemas.microsoft.com/office/drawing/2014/main" val="20005"/>
                    </a:ext>
                  </a:extLst>
                </a:gridCol>
                <a:gridCol w="294640">
                  <a:extLst>
                    <a:ext uri="{9D8B030D-6E8A-4147-A177-3AD203B41FA5}">
                      <a16:colId xmlns:a16="http://schemas.microsoft.com/office/drawing/2014/main" val="20006"/>
                    </a:ext>
                  </a:extLst>
                </a:gridCol>
                <a:gridCol w="267970">
                  <a:extLst>
                    <a:ext uri="{9D8B030D-6E8A-4147-A177-3AD203B41FA5}">
                      <a16:colId xmlns:a16="http://schemas.microsoft.com/office/drawing/2014/main" val="20007"/>
                    </a:ext>
                  </a:extLst>
                </a:gridCol>
                <a:gridCol w="2172970">
                  <a:extLst>
                    <a:ext uri="{9D8B030D-6E8A-4147-A177-3AD203B41FA5}">
                      <a16:colId xmlns:a16="http://schemas.microsoft.com/office/drawing/2014/main" val="20008"/>
                    </a:ext>
                  </a:extLst>
                </a:gridCol>
                <a:gridCol w="1754505">
                  <a:extLst>
                    <a:ext uri="{9D8B030D-6E8A-4147-A177-3AD203B41FA5}">
                      <a16:colId xmlns:a16="http://schemas.microsoft.com/office/drawing/2014/main" val="20009"/>
                    </a:ext>
                  </a:extLst>
                </a:gridCol>
              </a:tblGrid>
              <a:tr h="396240">
                <a:tc gridSpan="8">
                  <a:txBody>
                    <a:bodyPr/>
                    <a:lstStyle/>
                    <a:p>
                      <a:pPr algn="ctr">
                        <a:buNone/>
                      </a:pPr>
                      <a:r>
                        <a:rPr lang="zh-CN" altLang="en-US" sz="2000" b="1">
                          <a:solidFill>
                            <a:schemeClr val="tx1"/>
                          </a:solidFill>
                          <a:latin typeface="微软雅黑" panose="020B0503020204020204" charset="-122"/>
                          <a:ea typeface="微软雅黑" panose="020B0503020204020204" charset="-122"/>
                        </a:rPr>
                        <a:t>源端口号</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2">
                  <a:txBody>
                    <a:bodyPr/>
                    <a:lstStyle/>
                    <a:p>
                      <a:pPr algn="ctr">
                        <a:buNone/>
                      </a:pPr>
                      <a:r>
                        <a:rPr lang="zh-CN" altLang="en-US" sz="2000" b="1" dirty="0">
                          <a:solidFill>
                            <a:schemeClr val="tx1"/>
                          </a:solidFill>
                          <a:latin typeface="微软雅黑" panose="020B0503020204020204" charset="-122"/>
                          <a:ea typeface="微软雅黑" panose="020B0503020204020204" charset="-122"/>
                        </a:rPr>
                        <a:t>目的端口号</a:t>
                      </a:r>
                    </a:p>
                  </a:txBody>
                  <a:tcPr anchor="ctr">
                    <a:solidFill>
                      <a:schemeClr val="bg1">
                        <a:lumMod val="75000"/>
                      </a:schemeClr>
                    </a:solidFill>
                  </a:tcPr>
                </a:tc>
                <a:tc hMerge="1">
                  <a:txBody>
                    <a:bodyPr/>
                    <a:lstStyle/>
                    <a:p>
                      <a:endParaRPr lang="zh-CN"/>
                    </a:p>
                  </a:txBody>
                  <a:tcPr/>
                </a:tc>
                <a:extLst>
                  <a:ext uri="{0D108BD9-81ED-4DB2-BD59-A6C34878D82A}">
                    <a16:rowId xmlns:a16="http://schemas.microsoft.com/office/drawing/2014/main" val="10000"/>
                  </a:ext>
                </a:extLst>
              </a:tr>
              <a:tr h="381000">
                <a:tc gridSpan="10">
                  <a:txBody>
                    <a:bodyPr/>
                    <a:lstStyle/>
                    <a:p>
                      <a:pPr algn="ctr">
                        <a:buNone/>
                      </a:pPr>
                      <a:r>
                        <a:rPr lang="zh-CN" altLang="en-US" sz="2000" b="1" dirty="0">
                          <a:solidFill>
                            <a:schemeClr val="tx1"/>
                          </a:solidFill>
                          <a:latin typeface="微软雅黑" panose="020B0503020204020204" charset="-122"/>
                          <a:ea typeface="微软雅黑" panose="020B0503020204020204" charset="-122"/>
                        </a:rPr>
                        <a:t>序号</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96240">
                <a:tc gridSpan="10">
                  <a:txBody>
                    <a:bodyPr/>
                    <a:lstStyle/>
                    <a:p>
                      <a:pPr algn="ctr">
                        <a:buNone/>
                      </a:pPr>
                      <a:r>
                        <a:rPr lang="zh-CN" altLang="en-US" sz="2000" b="1" dirty="0">
                          <a:solidFill>
                            <a:schemeClr val="tx1"/>
                          </a:solidFill>
                          <a:latin typeface="微软雅黑" panose="020B0503020204020204" charset="-122"/>
                          <a:ea typeface="微软雅黑" panose="020B0503020204020204" charset="-122"/>
                        </a:rPr>
                        <a:t>确认序号</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81000">
                <a:tc>
                  <a:txBody>
                    <a:bodyPr/>
                    <a:lstStyle/>
                    <a:p>
                      <a:pPr algn="ctr">
                        <a:buNone/>
                      </a:pPr>
                      <a:r>
                        <a:rPr lang="zh-CN" altLang="en-US" sz="2000" b="1" dirty="0">
                          <a:solidFill>
                            <a:schemeClr val="tx1"/>
                          </a:solidFill>
                          <a:latin typeface="微软雅黑" panose="020B0503020204020204" charset="-122"/>
                          <a:ea typeface="微软雅黑" panose="020B0503020204020204" charset="-122"/>
                          <a:sym typeface="+mn-ea"/>
                        </a:rPr>
                        <a:t>首部</a:t>
                      </a:r>
                      <a:endParaRPr lang="en-US" altLang="zh-CN" sz="2000" b="1" dirty="0">
                        <a:solidFill>
                          <a:schemeClr val="tx1"/>
                        </a:solidFill>
                        <a:latin typeface="微软雅黑" panose="020B0503020204020204" charset="-122"/>
                        <a:ea typeface="微软雅黑" panose="020B0503020204020204" charset="-122"/>
                        <a:sym typeface="+mn-ea"/>
                      </a:endParaRPr>
                    </a:p>
                    <a:p>
                      <a:pPr algn="ctr">
                        <a:buNone/>
                      </a:pPr>
                      <a:r>
                        <a:rPr lang="zh-CN" altLang="en-US" sz="2000" b="1" dirty="0">
                          <a:solidFill>
                            <a:schemeClr val="tx1"/>
                          </a:solidFill>
                          <a:latin typeface="微软雅黑" panose="020B0503020204020204" charset="-122"/>
                          <a:ea typeface="微软雅黑" panose="020B0503020204020204" charset="-122"/>
                          <a:sym typeface="+mn-ea"/>
                        </a:rPr>
                        <a:t>长度</a:t>
                      </a:r>
                    </a:p>
                  </a:txBody>
                  <a:tcPr anchor="ctr">
                    <a:solidFill>
                      <a:schemeClr val="bg1">
                        <a:lumMod val="75000"/>
                      </a:schemeClr>
                    </a:solidFill>
                  </a:tcPr>
                </a:tc>
                <a:tc>
                  <a:txBody>
                    <a:bodyPr/>
                    <a:lstStyle/>
                    <a:p>
                      <a:pPr algn="ctr">
                        <a:buNone/>
                      </a:pPr>
                      <a:r>
                        <a:rPr lang="zh-CN" altLang="en-US" sz="2000" b="1">
                          <a:solidFill>
                            <a:schemeClr val="tx1"/>
                          </a:solidFill>
                          <a:latin typeface="微软雅黑" panose="020B0503020204020204" charset="-122"/>
                          <a:ea typeface="微软雅黑" panose="020B0503020204020204" charset="-122"/>
                          <a:sym typeface="+mn-ea"/>
                        </a:rPr>
                        <a:t>保留</a:t>
                      </a:r>
                    </a:p>
                    <a:p>
                      <a:pPr algn="ctr">
                        <a:buNone/>
                      </a:pPr>
                      <a:endParaRPr lang="zh-CN" altLang="en-US" sz="2000" b="1">
                        <a:solidFill>
                          <a:schemeClr val="tx1"/>
                        </a:solidFill>
                        <a:latin typeface="微软雅黑" panose="020B0503020204020204" charset="-122"/>
                        <a:ea typeface="微软雅黑" panose="020B0503020204020204" charset="-122"/>
                        <a:sym typeface="+mn-ea"/>
                      </a:endParaRPr>
                    </a:p>
                  </a:txBody>
                  <a:tcPr anchor="ctr">
                    <a:solidFill>
                      <a:schemeClr val="bg1">
                        <a:lumMod val="75000"/>
                      </a:schemeClr>
                    </a:solidFill>
                  </a:tcPr>
                </a:tc>
                <a:tc>
                  <a:txBody>
                    <a:bodyPr/>
                    <a:lstStyle/>
                    <a:p>
                      <a:pPr algn="ctr">
                        <a:buNone/>
                      </a:pPr>
                      <a:r>
                        <a:rPr lang="en-US" altLang="zh-CN" sz="2000" b="1" dirty="0">
                          <a:solidFill>
                            <a:schemeClr val="tx1"/>
                          </a:solidFill>
                          <a:latin typeface="微软雅黑" panose="020B0503020204020204" charset="-122"/>
                          <a:ea typeface="微软雅黑" panose="020B0503020204020204" charset="-122"/>
                        </a:rPr>
                        <a:t>URG</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ACK</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PSH</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RST</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SYN</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F</a:t>
                      </a:r>
                    </a:p>
                    <a:p>
                      <a:pPr algn="ctr">
                        <a:buNone/>
                      </a:pPr>
                      <a:r>
                        <a:rPr lang="en-US" altLang="zh-CN" sz="2000" b="1">
                          <a:solidFill>
                            <a:schemeClr val="tx1"/>
                          </a:solidFill>
                          <a:latin typeface="微软雅黑" panose="020B0503020204020204" charset="-122"/>
                          <a:ea typeface="微软雅黑" panose="020B0503020204020204" charset="-122"/>
                        </a:rPr>
                        <a:t>IN</a:t>
                      </a:r>
                    </a:p>
                  </a:txBody>
                  <a:tcPr anchor="ctr">
                    <a:solidFill>
                      <a:schemeClr val="bg1">
                        <a:lumMod val="75000"/>
                      </a:schemeClr>
                    </a:solidFill>
                  </a:tcPr>
                </a:tc>
                <a:tc gridSpan="2">
                  <a:txBody>
                    <a:bodyPr/>
                    <a:lstStyle/>
                    <a:p>
                      <a:pPr algn="ctr">
                        <a:buNone/>
                      </a:pPr>
                      <a:r>
                        <a:rPr lang="zh-CN" altLang="en-US" sz="2000" b="1" dirty="0">
                          <a:solidFill>
                            <a:schemeClr val="tx1"/>
                          </a:solidFill>
                          <a:latin typeface="微软雅黑" panose="020B0503020204020204" charset="-122"/>
                          <a:ea typeface="微软雅黑" panose="020B0503020204020204" charset="-122"/>
                          <a:sym typeface="+mn-ea"/>
                        </a:rPr>
                        <a:t>接收窗口</a:t>
                      </a:r>
                    </a:p>
                  </a:txBody>
                  <a:tcPr anchor="ctr">
                    <a:solidFill>
                      <a:schemeClr val="bg1">
                        <a:lumMod val="75000"/>
                      </a:schemeClr>
                    </a:solidFill>
                  </a:tcPr>
                </a:tc>
                <a:tc hMerge="1">
                  <a:txBody>
                    <a:bodyPr/>
                    <a:lstStyle/>
                    <a:p>
                      <a:endParaRPr lang="zh-CN"/>
                    </a:p>
                  </a:txBody>
                  <a:tcPr/>
                </a:tc>
                <a:extLst>
                  <a:ext uri="{0D108BD9-81ED-4DB2-BD59-A6C34878D82A}">
                    <a16:rowId xmlns:a16="http://schemas.microsoft.com/office/drawing/2014/main" val="10003"/>
                  </a:ext>
                </a:extLst>
              </a:tr>
              <a:tr h="381000">
                <a:tc gridSpan="8">
                  <a:txBody>
                    <a:bodyPr/>
                    <a:lstStyle/>
                    <a:p>
                      <a:pPr algn="ctr">
                        <a:buNone/>
                      </a:pPr>
                      <a:r>
                        <a:rPr lang="zh-CN" altLang="en-US" sz="2000" b="1" dirty="0">
                          <a:solidFill>
                            <a:schemeClr val="tx1"/>
                          </a:solidFill>
                          <a:latin typeface="微软雅黑" panose="020B0503020204020204" charset="-122"/>
                          <a:ea typeface="微软雅黑" panose="020B0503020204020204" charset="-122"/>
                        </a:rPr>
                        <a:t>校验和</a:t>
                      </a:r>
                    </a:p>
                  </a:txBody>
                  <a:tcPr anchor="ctr">
                    <a:solidFill>
                      <a:schemeClr val="bg1">
                        <a:lumMod val="75000"/>
                      </a:schemeClr>
                    </a:solidFill>
                  </a:tcPr>
                </a:tc>
                <a:tc hMerge="1">
                  <a:txBody>
                    <a:bodyPr/>
                    <a:lstStyle/>
                    <a:p>
                      <a:endParaRPr lang="zh-CN"/>
                    </a:p>
                  </a:txBody>
                  <a:tcPr anchor="ctr">
                    <a:solidFill>
                      <a:schemeClr val="bg1">
                        <a:lumMod val="75000"/>
                      </a:schemeClr>
                    </a:solidFill>
                  </a:tcPr>
                </a:tc>
                <a:tc hMerge="1">
                  <a:txBody>
                    <a:bodyPr/>
                    <a:lstStyle/>
                    <a:p>
                      <a:endParaRPr lang="zh-CN"/>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nchor="ctr">
                    <a:solidFill>
                      <a:schemeClr val="bg1">
                        <a:lumMod val="75000"/>
                      </a:schemeClr>
                    </a:solidFill>
                  </a:tcPr>
                </a:tc>
                <a:tc hMerge="1">
                  <a:txBody>
                    <a:bodyPr/>
                    <a:lstStyle/>
                    <a:p>
                      <a:endParaRPr lang="zh-CN"/>
                    </a:p>
                  </a:txBody>
                  <a:tcPr/>
                </a:tc>
                <a:tc hMerge="1">
                  <a:txBody>
                    <a:bodyPr/>
                    <a:lstStyle/>
                    <a:p>
                      <a:endParaRPr lang="zh-CN"/>
                    </a:p>
                  </a:txBody>
                  <a:tcPr/>
                </a:tc>
                <a:tc gridSpan="2">
                  <a:txBody>
                    <a:bodyPr/>
                    <a:lstStyle/>
                    <a:p>
                      <a:pPr algn="ctr">
                        <a:buNone/>
                      </a:pPr>
                      <a:r>
                        <a:rPr lang="zh-CN" altLang="en-US" sz="2000" b="1" dirty="0">
                          <a:solidFill>
                            <a:schemeClr val="tx1"/>
                          </a:solidFill>
                          <a:latin typeface="微软雅黑" panose="020B0503020204020204" charset="-122"/>
                          <a:ea typeface="微软雅黑" panose="020B0503020204020204" charset="-122"/>
                        </a:rPr>
                        <a:t>紧急指针</a:t>
                      </a:r>
                    </a:p>
                  </a:txBody>
                  <a:tcPr anchor="ctr">
                    <a:solidFill>
                      <a:schemeClr val="bg1">
                        <a:lumMod val="75000"/>
                      </a:schemeClr>
                    </a:solidFill>
                  </a:tcPr>
                </a:tc>
                <a:tc hMerge="1">
                  <a:txBody>
                    <a:bodyPr/>
                    <a:lstStyle/>
                    <a:p>
                      <a:endParaRPr lang="zh-CN"/>
                    </a:p>
                  </a:txBody>
                  <a:tcPr/>
                </a:tc>
                <a:extLst>
                  <a:ext uri="{0D108BD9-81ED-4DB2-BD59-A6C34878D82A}">
                    <a16:rowId xmlns:a16="http://schemas.microsoft.com/office/drawing/2014/main" val="10004"/>
                  </a:ext>
                </a:extLst>
              </a:tr>
              <a:tr h="396240">
                <a:tc gridSpan="9">
                  <a:txBody>
                    <a:bodyPr/>
                    <a:lstStyle/>
                    <a:p>
                      <a:pPr algn="ctr">
                        <a:buNone/>
                      </a:pPr>
                      <a:r>
                        <a:rPr lang="zh-CN" altLang="en-US" sz="2000" b="1">
                          <a:solidFill>
                            <a:schemeClr val="tx1"/>
                          </a:solidFill>
                          <a:latin typeface="微软雅黑" panose="020B0503020204020204" charset="-122"/>
                          <a:ea typeface="微软雅黑" panose="020B0503020204020204" charset="-122"/>
                        </a:rPr>
                        <a:t>选项（长度可变）</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ctr">
                        <a:buNone/>
                      </a:pPr>
                      <a:r>
                        <a:rPr lang="zh-CN" altLang="en-US" sz="2000" b="1">
                          <a:solidFill>
                            <a:schemeClr val="tx1"/>
                          </a:solidFill>
                          <a:latin typeface="微软雅黑" panose="020B0503020204020204" charset="-122"/>
                          <a:ea typeface="微软雅黑" panose="020B0503020204020204" charset="-122"/>
                        </a:rPr>
                        <a:t>填充</a:t>
                      </a:r>
                    </a:p>
                  </a:txBody>
                  <a:tcPr anchor="ctr">
                    <a:solidFill>
                      <a:schemeClr val="bg1">
                        <a:lumMod val="75000"/>
                      </a:schemeClr>
                    </a:solidFill>
                  </a:tcPr>
                </a:tc>
                <a:extLst>
                  <a:ext uri="{0D108BD9-81ED-4DB2-BD59-A6C34878D82A}">
                    <a16:rowId xmlns:a16="http://schemas.microsoft.com/office/drawing/2014/main" val="10005"/>
                  </a:ext>
                </a:extLst>
              </a:tr>
              <a:tr h="762000">
                <a:tc gridSpan="10">
                  <a:txBody>
                    <a:bodyPr/>
                    <a:lstStyle/>
                    <a:p>
                      <a:pPr algn="ctr">
                        <a:buNone/>
                      </a:pPr>
                      <a:r>
                        <a:rPr lang="zh-CN" altLang="en-US" sz="2000" b="1" dirty="0">
                          <a:solidFill>
                            <a:schemeClr val="tx1"/>
                          </a:solidFill>
                          <a:latin typeface="微软雅黑" panose="020B0503020204020204" charset="-122"/>
                          <a:ea typeface="微软雅黑" panose="020B0503020204020204" charset="-122"/>
                        </a:rPr>
                        <a:t>数据</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bl>
          </a:graphicData>
        </a:graphic>
      </p:graphicFrame>
      <p:graphicFrame>
        <p:nvGraphicFramePr>
          <p:cNvPr id="17" name="表格 16"/>
          <p:cNvGraphicFramePr/>
          <p:nvPr/>
        </p:nvGraphicFramePr>
        <p:xfrm>
          <a:off x="1960980" y="2396638"/>
          <a:ext cx="7884160" cy="381000"/>
        </p:xfrm>
        <a:graphic>
          <a:graphicData uri="http://schemas.openxmlformats.org/drawingml/2006/table">
            <a:tbl>
              <a:tblPr firstRow="1" bandRow="1">
                <a:tableStyleId>{5C22544A-7EE6-4342-B048-85BDC9FD1C3A}</a:tableStyleId>
              </a:tblPr>
              <a:tblGrid>
                <a:gridCol w="492760">
                  <a:extLst>
                    <a:ext uri="{9D8B030D-6E8A-4147-A177-3AD203B41FA5}">
                      <a16:colId xmlns:a16="http://schemas.microsoft.com/office/drawing/2014/main" val="20000"/>
                    </a:ext>
                  </a:extLst>
                </a:gridCol>
                <a:gridCol w="492760">
                  <a:extLst>
                    <a:ext uri="{9D8B030D-6E8A-4147-A177-3AD203B41FA5}">
                      <a16:colId xmlns:a16="http://schemas.microsoft.com/office/drawing/2014/main" val="20001"/>
                    </a:ext>
                  </a:extLst>
                </a:gridCol>
                <a:gridCol w="492760">
                  <a:extLst>
                    <a:ext uri="{9D8B030D-6E8A-4147-A177-3AD203B41FA5}">
                      <a16:colId xmlns:a16="http://schemas.microsoft.com/office/drawing/2014/main" val="20002"/>
                    </a:ext>
                  </a:extLst>
                </a:gridCol>
                <a:gridCol w="492760">
                  <a:extLst>
                    <a:ext uri="{9D8B030D-6E8A-4147-A177-3AD203B41FA5}">
                      <a16:colId xmlns:a16="http://schemas.microsoft.com/office/drawing/2014/main" val="20003"/>
                    </a:ext>
                  </a:extLst>
                </a:gridCol>
                <a:gridCol w="492760">
                  <a:extLst>
                    <a:ext uri="{9D8B030D-6E8A-4147-A177-3AD203B41FA5}">
                      <a16:colId xmlns:a16="http://schemas.microsoft.com/office/drawing/2014/main" val="20004"/>
                    </a:ext>
                  </a:extLst>
                </a:gridCol>
                <a:gridCol w="492760">
                  <a:extLst>
                    <a:ext uri="{9D8B030D-6E8A-4147-A177-3AD203B41FA5}">
                      <a16:colId xmlns:a16="http://schemas.microsoft.com/office/drawing/2014/main" val="20005"/>
                    </a:ext>
                  </a:extLst>
                </a:gridCol>
                <a:gridCol w="492760">
                  <a:extLst>
                    <a:ext uri="{9D8B030D-6E8A-4147-A177-3AD203B41FA5}">
                      <a16:colId xmlns:a16="http://schemas.microsoft.com/office/drawing/2014/main" val="20006"/>
                    </a:ext>
                  </a:extLst>
                </a:gridCol>
                <a:gridCol w="492760">
                  <a:extLst>
                    <a:ext uri="{9D8B030D-6E8A-4147-A177-3AD203B41FA5}">
                      <a16:colId xmlns:a16="http://schemas.microsoft.com/office/drawing/2014/main" val="20007"/>
                    </a:ext>
                  </a:extLst>
                </a:gridCol>
                <a:gridCol w="492760">
                  <a:extLst>
                    <a:ext uri="{9D8B030D-6E8A-4147-A177-3AD203B41FA5}">
                      <a16:colId xmlns:a16="http://schemas.microsoft.com/office/drawing/2014/main" val="20008"/>
                    </a:ext>
                  </a:extLst>
                </a:gridCol>
                <a:gridCol w="492760">
                  <a:extLst>
                    <a:ext uri="{9D8B030D-6E8A-4147-A177-3AD203B41FA5}">
                      <a16:colId xmlns:a16="http://schemas.microsoft.com/office/drawing/2014/main" val="20009"/>
                    </a:ext>
                  </a:extLst>
                </a:gridCol>
                <a:gridCol w="492760">
                  <a:extLst>
                    <a:ext uri="{9D8B030D-6E8A-4147-A177-3AD203B41FA5}">
                      <a16:colId xmlns:a16="http://schemas.microsoft.com/office/drawing/2014/main" val="20010"/>
                    </a:ext>
                  </a:extLst>
                </a:gridCol>
                <a:gridCol w="492760">
                  <a:extLst>
                    <a:ext uri="{9D8B030D-6E8A-4147-A177-3AD203B41FA5}">
                      <a16:colId xmlns:a16="http://schemas.microsoft.com/office/drawing/2014/main" val="20011"/>
                    </a:ext>
                  </a:extLst>
                </a:gridCol>
                <a:gridCol w="492760">
                  <a:extLst>
                    <a:ext uri="{9D8B030D-6E8A-4147-A177-3AD203B41FA5}">
                      <a16:colId xmlns:a16="http://schemas.microsoft.com/office/drawing/2014/main" val="20012"/>
                    </a:ext>
                  </a:extLst>
                </a:gridCol>
                <a:gridCol w="492760">
                  <a:extLst>
                    <a:ext uri="{9D8B030D-6E8A-4147-A177-3AD203B41FA5}">
                      <a16:colId xmlns:a16="http://schemas.microsoft.com/office/drawing/2014/main" val="20013"/>
                    </a:ext>
                  </a:extLst>
                </a:gridCol>
                <a:gridCol w="492760">
                  <a:extLst>
                    <a:ext uri="{9D8B030D-6E8A-4147-A177-3AD203B41FA5}">
                      <a16:colId xmlns:a16="http://schemas.microsoft.com/office/drawing/2014/main" val="20014"/>
                    </a:ext>
                  </a:extLst>
                </a:gridCol>
                <a:gridCol w="492760">
                  <a:extLst>
                    <a:ext uri="{9D8B030D-6E8A-4147-A177-3AD203B41FA5}">
                      <a16:colId xmlns:a16="http://schemas.microsoft.com/office/drawing/2014/main" val="20015"/>
                    </a:ext>
                  </a:extLst>
                </a:gridCol>
              </a:tblGrid>
              <a:tr h="381000">
                <a:tc>
                  <a:txBody>
                    <a:bodyPr/>
                    <a:lstStyle/>
                    <a:p>
                      <a:pPr>
                        <a:buNone/>
                      </a:pPr>
                      <a:endParaRPr lang="en-US" altLang="zh-CN"/>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dirty="0"/>
                    </a:p>
                  </a:txBody>
                  <a:tcPr/>
                </a:tc>
                <a:extLst>
                  <a:ext uri="{0D108BD9-81ED-4DB2-BD59-A6C34878D82A}">
                    <a16:rowId xmlns:a16="http://schemas.microsoft.com/office/drawing/2014/main" val="10000"/>
                  </a:ext>
                </a:extLst>
              </a:tr>
            </a:tbl>
          </a:graphicData>
        </a:graphic>
      </p:graphicFrame>
      <p:sp>
        <p:nvSpPr>
          <p:cNvPr id="18" name="文本框 17"/>
          <p:cNvSpPr txBox="1"/>
          <p:nvPr/>
        </p:nvSpPr>
        <p:spPr>
          <a:xfrm>
            <a:off x="1795245" y="1936263"/>
            <a:ext cx="499110"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0</a:t>
            </a:r>
          </a:p>
        </p:txBody>
      </p:sp>
      <p:sp>
        <p:nvSpPr>
          <p:cNvPr id="19" name="文本框 18"/>
          <p:cNvSpPr txBox="1"/>
          <p:nvPr/>
        </p:nvSpPr>
        <p:spPr>
          <a:xfrm>
            <a:off x="5612230" y="1936263"/>
            <a:ext cx="582295" cy="460375"/>
          </a:xfrm>
          <a:prstGeom prst="rect">
            <a:avLst/>
          </a:prstGeom>
          <a:noFill/>
        </p:spPr>
        <p:txBody>
          <a:bodyPr wrap="square" rtlCol="0">
            <a:spAutoFit/>
          </a:bodyPr>
          <a:lstStyle/>
          <a:p>
            <a:r>
              <a:rPr lang="en-US" altLang="zh-CN" sz="2400" dirty="0">
                <a:latin typeface="微软雅黑" panose="020B0503020204020204" charset="-122"/>
                <a:ea typeface="微软雅黑" panose="020B0503020204020204" charset="-122"/>
              </a:rPr>
              <a:t>15</a:t>
            </a:r>
          </a:p>
        </p:txBody>
      </p:sp>
      <p:sp>
        <p:nvSpPr>
          <p:cNvPr id="20" name="文本框 19"/>
          <p:cNvSpPr txBox="1"/>
          <p:nvPr/>
        </p:nvSpPr>
        <p:spPr>
          <a:xfrm>
            <a:off x="9558755" y="1936263"/>
            <a:ext cx="582295"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31</a:t>
            </a:r>
          </a:p>
        </p:txBody>
      </p:sp>
      <p:sp>
        <p:nvSpPr>
          <p:cNvPr id="5" name="右箭头 4"/>
          <p:cNvSpPr/>
          <p:nvPr/>
        </p:nvSpPr>
        <p:spPr>
          <a:xfrm>
            <a:off x="1379320" y="6202828"/>
            <a:ext cx="581660" cy="259715"/>
          </a:xfrm>
          <a:prstGeom prst="rightArrow">
            <a:avLst/>
          </a:prstGeom>
          <a:noFill/>
          <a:ln w="571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05840" y="6092338"/>
            <a:ext cx="809625" cy="460375"/>
          </a:xfrm>
          <a:prstGeom prst="rect">
            <a:avLst/>
          </a:prstGeom>
          <a:noFill/>
        </p:spPr>
        <p:txBody>
          <a:bodyPr wrap="square" rtlCol="0">
            <a:spAutoFit/>
          </a:bodyPr>
          <a:lstStyle/>
          <a:p>
            <a:r>
              <a:rPr lang="zh-CN" altLang="en-US" sz="2400" dirty="0">
                <a:latin typeface="微软雅黑" panose="020B0503020204020204" charset="-122"/>
                <a:ea typeface="微软雅黑" panose="020B0503020204020204" charset="-122"/>
                <a:cs typeface="微软雅黑" panose="020B0503020204020204" charset="-122"/>
              </a:rPr>
              <a:t>数据</a:t>
            </a:r>
          </a:p>
        </p:txBody>
      </p:sp>
      <p:grpSp>
        <p:nvGrpSpPr>
          <p:cNvPr id="21" name="组合 20"/>
          <p:cNvGrpSpPr/>
          <p:nvPr/>
        </p:nvGrpSpPr>
        <p:grpSpPr>
          <a:xfrm>
            <a:off x="7766756" y="393621"/>
            <a:ext cx="4470399" cy="1735745"/>
            <a:chOff x="6710810" y="281374"/>
            <a:chExt cx="4269121" cy="1651846"/>
          </a:xfrm>
        </p:grpSpPr>
        <p:sp>
          <p:nvSpPr>
            <p:cNvPr id="25" name="左大括号 24"/>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25"/>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7" name="矩形 26"/>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9" name="矩形 28"/>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31" name="矩形 30"/>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32" name="文本框 31"/>
          <p:cNvSpPr txBox="1"/>
          <p:nvPr/>
        </p:nvSpPr>
        <p:spPr>
          <a:xfrm>
            <a:off x="239298" y="5580250"/>
            <a:ext cx="11910454" cy="1289905"/>
          </a:xfrm>
          <a:prstGeom prst="rect">
            <a:avLst/>
          </a:prstGeom>
          <a:solidFill>
            <a:schemeClr val="bg1"/>
          </a:solidFill>
        </p:spPr>
        <p:txBody>
          <a:bodyPr wrap="square" rtlCol="0">
            <a:spAutoFit/>
          </a:bodyPr>
          <a:lstStyle/>
          <a:p>
            <a:pPr>
              <a:lnSpc>
                <a:spcPct val="150000"/>
              </a:lnSpc>
            </a:pPr>
            <a:r>
              <a:rPr lang="en-US" altLang="zh-CN" dirty="0">
                <a:latin typeface="微软雅黑" panose="020B0503020204020204" charset="-122"/>
                <a:ea typeface="微软雅黑" panose="020B0503020204020204" charset="-122"/>
                <a:cs typeface="微软雅黑" panose="020B0503020204020204" charset="-122"/>
              </a:rPr>
              <a:t>7</a:t>
            </a:r>
            <a:r>
              <a:rPr lang="zh-CN" altLang="en-US" dirty="0">
                <a:latin typeface="微软雅黑" panose="020B0503020204020204" charset="-122"/>
                <a:ea typeface="微软雅黑" panose="020B0503020204020204" charset="-122"/>
                <a:cs typeface="微软雅黑" panose="020B0503020204020204" charset="-122"/>
              </a:rPr>
              <a:t>、校验和字段：占</a:t>
            </a:r>
            <a:r>
              <a:rPr lang="en-US" altLang="zh-CN" dirty="0">
                <a:latin typeface="微软雅黑" panose="020B0503020204020204" charset="-122"/>
                <a:ea typeface="微软雅黑" panose="020B0503020204020204" charset="-122"/>
                <a:cs typeface="微软雅黑" panose="020B0503020204020204" charset="-122"/>
              </a:rPr>
              <a:t>16</a:t>
            </a:r>
            <a:r>
              <a:rPr lang="zh-CN" altLang="en-US" dirty="0">
                <a:latin typeface="微软雅黑" panose="020B0503020204020204" charset="-122"/>
                <a:ea typeface="微软雅黑" panose="020B0503020204020204" charset="-122"/>
                <a:cs typeface="微软雅黑" panose="020B0503020204020204" charset="-122"/>
              </a:rPr>
              <a:t>位。</a:t>
            </a:r>
          </a:p>
          <a:p>
            <a:pPr>
              <a:lnSpc>
                <a:spcPct val="150000"/>
              </a:lnSpc>
            </a:pPr>
            <a:r>
              <a:rPr lang="zh-CN" altLang="en-US" dirty="0">
                <a:latin typeface="微软雅黑" panose="020B0503020204020204" charset="-122"/>
                <a:ea typeface="微软雅黑" panose="020B0503020204020204" charset="-122"/>
                <a:cs typeface="微软雅黑" panose="020B0503020204020204" charset="-122"/>
              </a:rPr>
              <a:t>     计算方法与</a:t>
            </a:r>
            <a:r>
              <a:rPr lang="en-US" altLang="zh-CN" dirty="0">
                <a:latin typeface="微软雅黑" panose="020B0503020204020204" charset="-122"/>
                <a:ea typeface="微软雅黑" panose="020B0503020204020204" charset="-122"/>
                <a:cs typeface="微软雅黑" panose="020B0503020204020204" charset="-122"/>
              </a:rPr>
              <a:t>UDP</a:t>
            </a:r>
            <a:r>
              <a:rPr lang="zh-CN" altLang="en-US" dirty="0">
                <a:latin typeface="微软雅黑" panose="020B0503020204020204" charset="-122"/>
                <a:ea typeface="微软雅黑" panose="020B0503020204020204" charset="-122"/>
                <a:cs typeface="微软雅黑" panose="020B0503020204020204" charset="-122"/>
              </a:rPr>
              <a:t>校验和的计算方法相同。</a:t>
            </a:r>
            <a:endParaRPr lang="en-US" altLang="zh-CN"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33"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6" name="表格 5"/>
          <p:cNvGraphicFramePr/>
          <p:nvPr>
            <p:extLst>
              <p:ext uri="{D42A27DB-BD31-4B8C-83A1-F6EECF244321}">
                <p14:modId xmlns:p14="http://schemas.microsoft.com/office/powerpoint/2010/main" val="756365021"/>
              </p:ext>
            </p:extLst>
          </p:nvPr>
        </p:nvGraphicFramePr>
        <p:xfrm>
          <a:off x="1960980" y="2994808"/>
          <a:ext cx="7881620" cy="4053840"/>
        </p:xfrm>
        <a:graphic>
          <a:graphicData uri="http://schemas.openxmlformats.org/drawingml/2006/table">
            <a:tbl>
              <a:tblPr firstRow="1" bandRow="1">
                <a:tableStyleId>{5C22544A-7EE6-4342-B048-85BDC9FD1C3A}</a:tableStyleId>
              </a:tblPr>
              <a:tblGrid>
                <a:gridCol w="960755">
                  <a:extLst>
                    <a:ext uri="{9D8B030D-6E8A-4147-A177-3AD203B41FA5}">
                      <a16:colId xmlns:a16="http://schemas.microsoft.com/office/drawing/2014/main" val="20000"/>
                    </a:ext>
                  </a:extLst>
                </a:gridCol>
                <a:gridCol w="1458595">
                  <a:extLst>
                    <a:ext uri="{9D8B030D-6E8A-4147-A177-3AD203B41FA5}">
                      <a16:colId xmlns:a16="http://schemas.microsoft.com/office/drawing/2014/main" val="20001"/>
                    </a:ext>
                  </a:extLst>
                </a:gridCol>
                <a:gridCol w="29464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45745">
                  <a:extLst>
                    <a:ext uri="{9D8B030D-6E8A-4147-A177-3AD203B41FA5}">
                      <a16:colId xmlns:a16="http://schemas.microsoft.com/office/drawing/2014/main" val="20004"/>
                    </a:ext>
                  </a:extLst>
                </a:gridCol>
                <a:gridCol w="223520">
                  <a:extLst>
                    <a:ext uri="{9D8B030D-6E8A-4147-A177-3AD203B41FA5}">
                      <a16:colId xmlns:a16="http://schemas.microsoft.com/office/drawing/2014/main" val="20005"/>
                    </a:ext>
                  </a:extLst>
                </a:gridCol>
                <a:gridCol w="294640">
                  <a:extLst>
                    <a:ext uri="{9D8B030D-6E8A-4147-A177-3AD203B41FA5}">
                      <a16:colId xmlns:a16="http://schemas.microsoft.com/office/drawing/2014/main" val="20006"/>
                    </a:ext>
                  </a:extLst>
                </a:gridCol>
                <a:gridCol w="267970">
                  <a:extLst>
                    <a:ext uri="{9D8B030D-6E8A-4147-A177-3AD203B41FA5}">
                      <a16:colId xmlns:a16="http://schemas.microsoft.com/office/drawing/2014/main" val="20007"/>
                    </a:ext>
                  </a:extLst>
                </a:gridCol>
                <a:gridCol w="2172970">
                  <a:extLst>
                    <a:ext uri="{9D8B030D-6E8A-4147-A177-3AD203B41FA5}">
                      <a16:colId xmlns:a16="http://schemas.microsoft.com/office/drawing/2014/main" val="20008"/>
                    </a:ext>
                  </a:extLst>
                </a:gridCol>
                <a:gridCol w="1754505">
                  <a:extLst>
                    <a:ext uri="{9D8B030D-6E8A-4147-A177-3AD203B41FA5}">
                      <a16:colId xmlns:a16="http://schemas.microsoft.com/office/drawing/2014/main" val="20009"/>
                    </a:ext>
                  </a:extLst>
                </a:gridCol>
              </a:tblGrid>
              <a:tr h="396240">
                <a:tc gridSpan="8">
                  <a:txBody>
                    <a:bodyPr/>
                    <a:lstStyle/>
                    <a:p>
                      <a:pPr algn="ctr">
                        <a:buNone/>
                      </a:pPr>
                      <a:r>
                        <a:rPr lang="zh-CN" altLang="en-US" sz="2000" b="1">
                          <a:solidFill>
                            <a:schemeClr val="tx1"/>
                          </a:solidFill>
                          <a:latin typeface="微软雅黑" panose="020B0503020204020204" charset="-122"/>
                          <a:ea typeface="微软雅黑" panose="020B0503020204020204" charset="-122"/>
                        </a:rPr>
                        <a:t>源端口号</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2">
                  <a:txBody>
                    <a:bodyPr/>
                    <a:lstStyle/>
                    <a:p>
                      <a:pPr algn="ctr">
                        <a:buNone/>
                      </a:pPr>
                      <a:r>
                        <a:rPr lang="zh-CN" altLang="en-US" sz="2000" b="1" dirty="0">
                          <a:solidFill>
                            <a:schemeClr val="tx1"/>
                          </a:solidFill>
                          <a:latin typeface="微软雅黑" panose="020B0503020204020204" charset="-122"/>
                          <a:ea typeface="微软雅黑" panose="020B0503020204020204" charset="-122"/>
                        </a:rPr>
                        <a:t>目的端口号</a:t>
                      </a:r>
                    </a:p>
                  </a:txBody>
                  <a:tcPr anchor="ctr">
                    <a:solidFill>
                      <a:schemeClr val="bg1">
                        <a:lumMod val="75000"/>
                      </a:schemeClr>
                    </a:solidFill>
                  </a:tcPr>
                </a:tc>
                <a:tc hMerge="1">
                  <a:txBody>
                    <a:bodyPr/>
                    <a:lstStyle/>
                    <a:p>
                      <a:endParaRPr lang="zh-CN"/>
                    </a:p>
                  </a:txBody>
                  <a:tcPr/>
                </a:tc>
                <a:extLst>
                  <a:ext uri="{0D108BD9-81ED-4DB2-BD59-A6C34878D82A}">
                    <a16:rowId xmlns:a16="http://schemas.microsoft.com/office/drawing/2014/main" val="10000"/>
                  </a:ext>
                </a:extLst>
              </a:tr>
              <a:tr h="381000">
                <a:tc gridSpan="10">
                  <a:txBody>
                    <a:bodyPr/>
                    <a:lstStyle/>
                    <a:p>
                      <a:pPr algn="ctr">
                        <a:buNone/>
                      </a:pPr>
                      <a:r>
                        <a:rPr lang="zh-CN" altLang="en-US" sz="2000" b="1" dirty="0">
                          <a:solidFill>
                            <a:schemeClr val="tx1"/>
                          </a:solidFill>
                          <a:latin typeface="微软雅黑" panose="020B0503020204020204" charset="-122"/>
                          <a:ea typeface="微软雅黑" panose="020B0503020204020204" charset="-122"/>
                        </a:rPr>
                        <a:t>序号</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96240">
                <a:tc gridSpan="10">
                  <a:txBody>
                    <a:bodyPr/>
                    <a:lstStyle/>
                    <a:p>
                      <a:pPr algn="ctr">
                        <a:buNone/>
                      </a:pPr>
                      <a:r>
                        <a:rPr lang="zh-CN" altLang="en-US" sz="2000" b="1" dirty="0">
                          <a:solidFill>
                            <a:schemeClr val="tx1"/>
                          </a:solidFill>
                          <a:latin typeface="微软雅黑" panose="020B0503020204020204" charset="-122"/>
                          <a:ea typeface="微软雅黑" panose="020B0503020204020204" charset="-122"/>
                        </a:rPr>
                        <a:t>确认序号</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81000">
                <a:tc>
                  <a:txBody>
                    <a:bodyPr/>
                    <a:lstStyle/>
                    <a:p>
                      <a:pPr algn="ctr">
                        <a:buNone/>
                      </a:pPr>
                      <a:r>
                        <a:rPr lang="zh-CN" altLang="en-US" sz="2000" b="1" dirty="0">
                          <a:solidFill>
                            <a:schemeClr val="tx1"/>
                          </a:solidFill>
                          <a:latin typeface="微软雅黑" panose="020B0503020204020204" charset="-122"/>
                          <a:ea typeface="微软雅黑" panose="020B0503020204020204" charset="-122"/>
                          <a:sym typeface="+mn-ea"/>
                        </a:rPr>
                        <a:t>首部</a:t>
                      </a:r>
                      <a:endParaRPr lang="en-US" altLang="zh-CN" sz="2000" b="1" dirty="0">
                        <a:solidFill>
                          <a:schemeClr val="tx1"/>
                        </a:solidFill>
                        <a:latin typeface="微软雅黑" panose="020B0503020204020204" charset="-122"/>
                        <a:ea typeface="微软雅黑" panose="020B0503020204020204" charset="-122"/>
                        <a:sym typeface="+mn-ea"/>
                      </a:endParaRPr>
                    </a:p>
                    <a:p>
                      <a:pPr algn="ctr">
                        <a:buNone/>
                      </a:pPr>
                      <a:r>
                        <a:rPr lang="zh-CN" altLang="en-US" sz="2000" b="1" dirty="0">
                          <a:solidFill>
                            <a:schemeClr val="tx1"/>
                          </a:solidFill>
                          <a:latin typeface="微软雅黑" panose="020B0503020204020204" charset="-122"/>
                          <a:ea typeface="微软雅黑" panose="020B0503020204020204" charset="-122"/>
                          <a:sym typeface="+mn-ea"/>
                        </a:rPr>
                        <a:t>长度</a:t>
                      </a:r>
                    </a:p>
                  </a:txBody>
                  <a:tcPr anchor="ctr">
                    <a:solidFill>
                      <a:schemeClr val="bg1">
                        <a:lumMod val="75000"/>
                      </a:schemeClr>
                    </a:solidFill>
                  </a:tcPr>
                </a:tc>
                <a:tc>
                  <a:txBody>
                    <a:bodyPr/>
                    <a:lstStyle/>
                    <a:p>
                      <a:pPr algn="ctr">
                        <a:buNone/>
                      </a:pPr>
                      <a:r>
                        <a:rPr lang="zh-CN" altLang="en-US" sz="2000" b="1">
                          <a:solidFill>
                            <a:schemeClr val="tx1"/>
                          </a:solidFill>
                          <a:latin typeface="微软雅黑" panose="020B0503020204020204" charset="-122"/>
                          <a:ea typeface="微软雅黑" panose="020B0503020204020204" charset="-122"/>
                          <a:sym typeface="+mn-ea"/>
                        </a:rPr>
                        <a:t>保留</a:t>
                      </a:r>
                    </a:p>
                    <a:p>
                      <a:pPr algn="ctr">
                        <a:buNone/>
                      </a:pPr>
                      <a:endParaRPr lang="zh-CN" altLang="en-US" sz="2000" b="1">
                        <a:solidFill>
                          <a:schemeClr val="tx1"/>
                        </a:solidFill>
                        <a:latin typeface="微软雅黑" panose="020B0503020204020204" charset="-122"/>
                        <a:ea typeface="微软雅黑" panose="020B0503020204020204" charset="-122"/>
                        <a:sym typeface="+mn-ea"/>
                      </a:endParaRPr>
                    </a:p>
                  </a:txBody>
                  <a:tcPr anchor="ctr">
                    <a:solidFill>
                      <a:schemeClr val="bg1">
                        <a:lumMod val="75000"/>
                      </a:schemeClr>
                    </a:solidFill>
                  </a:tcPr>
                </a:tc>
                <a:tc>
                  <a:txBody>
                    <a:bodyPr/>
                    <a:lstStyle/>
                    <a:p>
                      <a:pPr algn="ctr">
                        <a:buNone/>
                      </a:pPr>
                      <a:r>
                        <a:rPr lang="en-US" altLang="zh-CN" sz="2000" b="1" dirty="0">
                          <a:solidFill>
                            <a:schemeClr val="tx1"/>
                          </a:solidFill>
                          <a:latin typeface="微软雅黑" panose="020B0503020204020204" charset="-122"/>
                          <a:ea typeface="微软雅黑" panose="020B0503020204020204" charset="-122"/>
                        </a:rPr>
                        <a:t>URG</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ACK</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PSH</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RST</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SYN</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F</a:t>
                      </a:r>
                    </a:p>
                    <a:p>
                      <a:pPr algn="ctr">
                        <a:buNone/>
                      </a:pPr>
                      <a:r>
                        <a:rPr lang="en-US" altLang="zh-CN" sz="2000" b="1">
                          <a:solidFill>
                            <a:schemeClr val="tx1"/>
                          </a:solidFill>
                          <a:latin typeface="微软雅黑" panose="020B0503020204020204" charset="-122"/>
                          <a:ea typeface="微软雅黑" panose="020B0503020204020204" charset="-122"/>
                        </a:rPr>
                        <a:t>IN</a:t>
                      </a:r>
                    </a:p>
                  </a:txBody>
                  <a:tcPr anchor="ctr">
                    <a:solidFill>
                      <a:schemeClr val="bg1">
                        <a:lumMod val="75000"/>
                      </a:schemeClr>
                    </a:solidFill>
                  </a:tcPr>
                </a:tc>
                <a:tc gridSpan="2">
                  <a:txBody>
                    <a:bodyPr/>
                    <a:lstStyle/>
                    <a:p>
                      <a:pPr algn="ctr">
                        <a:buNone/>
                      </a:pPr>
                      <a:r>
                        <a:rPr lang="zh-CN" altLang="en-US" sz="2000" b="1" dirty="0">
                          <a:solidFill>
                            <a:schemeClr val="tx1"/>
                          </a:solidFill>
                          <a:latin typeface="微软雅黑" panose="020B0503020204020204" charset="-122"/>
                          <a:ea typeface="微软雅黑" panose="020B0503020204020204" charset="-122"/>
                          <a:sym typeface="+mn-ea"/>
                        </a:rPr>
                        <a:t>接收窗口</a:t>
                      </a:r>
                    </a:p>
                  </a:txBody>
                  <a:tcPr anchor="ctr">
                    <a:solidFill>
                      <a:schemeClr val="bg1">
                        <a:lumMod val="75000"/>
                      </a:schemeClr>
                    </a:solidFill>
                  </a:tcPr>
                </a:tc>
                <a:tc hMerge="1">
                  <a:txBody>
                    <a:bodyPr/>
                    <a:lstStyle/>
                    <a:p>
                      <a:endParaRPr lang="zh-CN"/>
                    </a:p>
                  </a:txBody>
                  <a:tcPr/>
                </a:tc>
                <a:extLst>
                  <a:ext uri="{0D108BD9-81ED-4DB2-BD59-A6C34878D82A}">
                    <a16:rowId xmlns:a16="http://schemas.microsoft.com/office/drawing/2014/main" val="10003"/>
                  </a:ext>
                </a:extLst>
              </a:tr>
              <a:tr h="381000">
                <a:tc gridSpan="8">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tx1"/>
                          </a:solidFill>
                          <a:latin typeface="微软雅黑" panose="020B0503020204020204" charset="-122"/>
                          <a:ea typeface="微软雅黑" panose="020B0503020204020204" charset="-122"/>
                        </a:rPr>
                        <a:t>校验和</a:t>
                      </a:r>
                    </a:p>
                    <a:p>
                      <a:pPr algn="ctr">
                        <a:buNone/>
                      </a:pPr>
                      <a:endParaRPr lang="zh-CN" altLang="en-US" sz="2000" b="1" dirty="0">
                        <a:solidFill>
                          <a:schemeClr val="tx1"/>
                        </a:solidFill>
                        <a:latin typeface="微软雅黑" panose="020B0503020204020204" charset="-122"/>
                        <a:ea typeface="微软雅黑" panose="020B0503020204020204" charset="-122"/>
                      </a:endParaRPr>
                    </a:p>
                  </a:txBody>
                  <a:tcPr anchor="ctr">
                    <a:solidFill>
                      <a:schemeClr val="bg1">
                        <a:lumMod val="75000"/>
                      </a:schemeClr>
                    </a:solidFill>
                  </a:tcPr>
                </a:tc>
                <a:tc hMerge="1">
                  <a:txBody>
                    <a:bodyPr/>
                    <a:lstStyle/>
                    <a:p>
                      <a:endParaRPr lang="zh-CN"/>
                    </a:p>
                  </a:txBody>
                  <a:tcPr anchor="ctr">
                    <a:solidFill>
                      <a:schemeClr val="bg1">
                        <a:lumMod val="75000"/>
                      </a:schemeClr>
                    </a:solidFill>
                  </a:tcPr>
                </a:tc>
                <a:tc hMerge="1">
                  <a:txBody>
                    <a:bodyPr/>
                    <a:lstStyle/>
                    <a:p>
                      <a:endParaRPr lang="zh-CN"/>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nchor="ctr">
                    <a:solidFill>
                      <a:schemeClr val="bg1">
                        <a:lumMod val="75000"/>
                      </a:schemeClr>
                    </a:solidFill>
                  </a:tcPr>
                </a:tc>
                <a:tc hMerge="1">
                  <a:txBody>
                    <a:bodyPr/>
                    <a:lstStyle/>
                    <a:p>
                      <a:endParaRPr lang="zh-CN"/>
                    </a:p>
                  </a:txBody>
                  <a:tcPr/>
                </a:tc>
                <a:tc hMerge="1">
                  <a:txBody>
                    <a:bodyPr/>
                    <a:lstStyle/>
                    <a:p>
                      <a:endParaRPr lang="zh-CN"/>
                    </a:p>
                  </a:txBody>
                  <a:tcPr/>
                </a:tc>
                <a:tc gridSpan="2">
                  <a:txBody>
                    <a:bodyPr/>
                    <a:lstStyle/>
                    <a:p>
                      <a:pPr algn="ctr">
                        <a:buNone/>
                      </a:pPr>
                      <a:r>
                        <a:rPr lang="zh-CN" altLang="en-US" sz="2000" b="1" dirty="0">
                          <a:solidFill>
                            <a:schemeClr val="tx1"/>
                          </a:solidFill>
                          <a:latin typeface="微软雅黑" panose="020B0503020204020204" charset="-122"/>
                          <a:ea typeface="微软雅黑" panose="020B0503020204020204" charset="-122"/>
                        </a:rPr>
                        <a:t>紧急指针</a:t>
                      </a:r>
                    </a:p>
                  </a:txBody>
                  <a:tcPr>
                    <a:solidFill>
                      <a:schemeClr val="bg1">
                        <a:lumMod val="75000"/>
                      </a:schemeClr>
                    </a:solidFill>
                  </a:tcPr>
                </a:tc>
                <a:tc hMerge="1">
                  <a:txBody>
                    <a:bodyPr/>
                    <a:lstStyle/>
                    <a:p>
                      <a:endParaRPr lang="zh-CN"/>
                    </a:p>
                  </a:txBody>
                  <a:tcPr/>
                </a:tc>
                <a:extLst>
                  <a:ext uri="{0D108BD9-81ED-4DB2-BD59-A6C34878D82A}">
                    <a16:rowId xmlns:a16="http://schemas.microsoft.com/office/drawing/2014/main" val="10004"/>
                  </a:ext>
                </a:extLst>
              </a:tr>
              <a:tr h="396240">
                <a:tc gridSpan="9">
                  <a:txBody>
                    <a:bodyPr/>
                    <a:lstStyle/>
                    <a:p>
                      <a:pPr algn="ctr">
                        <a:buNone/>
                      </a:pPr>
                      <a:r>
                        <a:rPr lang="zh-CN" altLang="en-US" sz="2000" b="1">
                          <a:solidFill>
                            <a:schemeClr val="tx1"/>
                          </a:solidFill>
                          <a:latin typeface="微软雅黑" panose="020B0503020204020204" charset="-122"/>
                          <a:ea typeface="微软雅黑" panose="020B0503020204020204" charset="-122"/>
                        </a:rPr>
                        <a:t>选项（长度可变）</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ctr">
                        <a:buNone/>
                      </a:pPr>
                      <a:r>
                        <a:rPr lang="zh-CN" altLang="en-US" sz="2000" b="1">
                          <a:solidFill>
                            <a:schemeClr val="tx1"/>
                          </a:solidFill>
                          <a:latin typeface="微软雅黑" panose="020B0503020204020204" charset="-122"/>
                          <a:ea typeface="微软雅黑" panose="020B0503020204020204" charset="-122"/>
                        </a:rPr>
                        <a:t>填充</a:t>
                      </a:r>
                    </a:p>
                  </a:txBody>
                  <a:tcPr anchor="ctr">
                    <a:solidFill>
                      <a:schemeClr val="bg1">
                        <a:lumMod val="75000"/>
                      </a:schemeClr>
                    </a:solidFill>
                  </a:tcPr>
                </a:tc>
                <a:extLst>
                  <a:ext uri="{0D108BD9-81ED-4DB2-BD59-A6C34878D82A}">
                    <a16:rowId xmlns:a16="http://schemas.microsoft.com/office/drawing/2014/main" val="10005"/>
                  </a:ext>
                </a:extLst>
              </a:tr>
              <a:tr h="762000">
                <a:tc gridSpan="10">
                  <a:txBody>
                    <a:bodyPr/>
                    <a:lstStyle/>
                    <a:p>
                      <a:pPr algn="ctr">
                        <a:buNone/>
                      </a:pPr>
                      <a:r>
                        <a:rPr lang="zh-CN" altLang="en-US" sz="2000" b="1" dirty="0">
                          <a:solidFill>
                            <a:schemeClr val="tx1"/>
                          </a:solidFill>
                          <a:latin typeface="微软雅黑" panose="020B0503020204020204" charset="-122"/>
                          <a:ea typeface="微软雅黑" panose="020B0503020204020204" charset="-122"/>
                        </a:rPr>
                        <a:t>数据</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bl>
          </a:graphicData>
        </a:graphic>
      </p:graphicFrame>
      <p:graphicFrame>
        <p:nvGraphicFramePr>
          <p:cNvPr id="17" name="表格 16"/>
          <p:cNvGraphicFramePr/>
          <p:nvPr/>
        </p:nvGraphicFramePr>
        <p:xfrm>
          <a:off x="1960980" y="2396638"/>
          <a:ext cx="7884160" cy="381000"/>
        </p:xfrm>
        <a:graphic>
          <a:graphicData uri="http://schemas.openxmlformats.org/drawingml/2006/table">
            <a:tbl>
              <a:tblPr firstRow="1" bandRow="1">
                <a:tableStyleId>{5C22544A-7EE6-4342-B048-85BDC9FD1C3A}</a:tableStyleId>
              </a:tblPr>
              <a:tblGrid>
                <a:gridCol w="492760">
                  <a:extLst>
                    <a:ext uri="{9D8B030D-6E8A-4147-A177-3AD203B41FA5}">
                      <a16:colId xmlns:a16="http://schemas.microsoft.com/office/drawing/2014/main" val="20000"/>
                    </a:ext>
                  </a:extLst>
                </a:gridCol>
                <a:gridCol w="492760">
                  <a:extLst>
                    <a:ext uri="{9D8B030D-6E8A-4147-A177-3AD203B41FA5}">
                      <a16:colId xmlns:a16="http://schemas.microsoft.com/office/drawing/2014/main" val="20001"/>
                    </a:ext>
                  </a:extLst>
                </a:gridCol>
                <a:gridCol w="492760">
                  <a:extLst>
                    <a:ext uri="{9D8B030D-6E8A-4147-A177-3AD203B41FA5}">
                      <a16:colId xmlns:a16="http://schemas.microsoft.com/office/drawing/2014/main" val="20002"/>
                    </a:ext>
                  </a:extLst>
                </a:gridCol>
                <a:gridCol w="492760">
                  <a:extLst>
                    <a:ext uri="{9D8B030D-6E8A-4147-A177-3AD203B41FA5}">
                      <a16:colId xmlns:a16="http://schemas.microsoft.com/office/drawing/2014/main" val="20003"/>
                    </a:ext>
                  </a:extLst>
                </a:gridCol>
                <a:gridCol w="492760">
                  <a:extLst>
                    <a:ext uri="{9D8B030D-6E8A-4147-A177-3AD203B41FA5}">
                      <a16:colId xmlns:a16="http://schemas.microsoft.com/office/drawing/2014/main" val="20004"/>
                    </a:ext>
                  </a:extLst>
                </a:gridCol>
                <a:gridCol w="492760">
                  <a:extLst>
                    <a:ext uri="{9D8B030D-6E8A-4147-A177-3AD203B41FA5}">
                      <a16:colId xmlns:a16="http://schemas.microsoft.com/office/drawing/2014/main" val="20005"/>
                    </a:ext>
                  </a:extLst>
                </a:gridCol>
                <a:gridCol w="492760">
                  <a:extLst>
                    <a:ext uri="{9D8B030D-6E8A-4147-A177-3AD203B41FA5}">
                      <a16:colId xmlns:a16="http://schemas.microsoft.com/office/drawing/2014/main" val="20006"/>
                    </a:ext>
                  </a:extLst>
                </a:gridCol>
                <a:gridCol w="492760">
                  <a:extLst>
                    <a:ext uri="{9D8B030D-6E8A-4147-A177-3AD203B41FA5}">
                      <a16:colId xmlns:a16="http://schemas.microsoft.com/office/drawing/2014/main" val="20007"/>
                    </a:ext>
                  </a:extLst>
                </a:gridCol>
                <a:gridCol w="492760">
                  <a:extLst>
                    <a:ext uri="{9D8B030D-6E8A-4147-A177-3AD203B41FA5}">
                      <a16:colId xmlns:a16="http://schemas.microsoft.com/office/drawing/2014/main" val="20008"/>
                    </a:ext>
                  </a:extLst>
                </a:gridCol>
                <a:gridCol w="492760">
                  <a:extLst>
                    <a:ext uri="{9D8B030D-6E8A-4147-A177-3AD203B41FA5}">
                      <a16:colId xmlns:a16="http://schemas.microsoft.com/office/drawing/2014/main" val="20009"/>
                    </a:ext>
                  </a:extLst>
                </a:gridCol>
                <a:gridCol w="492760">
                  <a:extLst>
                    <a:ext uri="{9D8B030D-6E8A-4147-A177-3AD203B41FA5}">
                      <a16:colId xmlns:a16="http://schemas.microsoft.com/office/drawing/2014/main" val="20010"/>
                    </a:ext>
                  </a:extLst>
                </a:gridCol>
                <a:gridCol w="492760">
                  <a:extLst>
                    <a:ext uri="{9D8B030D-6E8A-4147-A177-3AD203B41FA5}">
                      <a16:colId xmlns:a16="http://schemas.microsoft.com/office/drawing/2014/main" val="20011"/>
                    </a:ext>
                  </a:extLst>
                </a:gridCol>
                <a:gridCol w="492760">
                  <a:extLst>
                    <a:ext uri="{9D8B030D-6E8A-4147-A177-3AD203B41FA5}">
                      <a16:colId xmlns:a16="http://schemas.microsoft.com/office/drawing/2014/main" val="20012"/>
                    </a:ext>
                  </a:extLst>
                </a:gridCol>
                <a:gridCol w="492760">
                  <a:extLst>
                    <a:ext uri="{9D8B030D-6E8A-4147-A177-3AD203B41FA5}">
                      <a16:colId xmlns:a16="http://schemas.microsoft.com/office/drawing/2014/main" val="20013"/>
                    </a:ext>
                  </a:extLst>
                </a:gridCol>
                <a:gridCol w="492760">
                  <a:extLst>
                    <a:ext uri="{9D8B030D-6E8A-4147-A177-3AD203B41FA5}">
                      <a16:colId xmlns:a16="http://schemas.microsoft.com/office/drawing/2014/main" val="20014"/>
                    </a:ext>
                  </a:extLst>
                </a:gridCol>
                <a:gridCol w="492760">
                  <a:extLst>
                    <a:ext uri="{9D8B030D-6E8A-4147-A177-3AD203B41FA5}">
                      <a16:colId xmlns:a16="http://schemas.microsoft.com/office/drawing/2014/main" val="20015"/>
                    </a:ext>
                  </a:extLst>
                </a:gridCol>
              </a:tblGrid>
              <a:tr h="381000">
                <a:tc>
                  <a:txBody>
                    <a:bodyPr/>
                    <a:lstStyle/>
                    <a:p>
                      <a:pPr>
                        <a:buNone/>
                      </a:pPr>
                      <a:endParaRPr lang="en-US" altLang="zh-CN"/>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dirty="0"/>
                    </a:p>
                  </a:txBody>
                  <a:tcPr/>
                </a:tc>
                <a:extLst>
                  <a:ext uri="{0D108BD9-81ED-4DB2-BD59-A6C34878D82A}">
                    <a16:rowId xmlns:a16="http://schemas.microsoft.com/office/drawing/2014/main" val="10000"/>
                  </a:ext>
                </a:extLst>
              </a:tr>
            </a:tbl>
          </a:graphicData>
        </a:graphic>
      </p:graphicFrame>
      <p:sp>
        <p:nvSpPr>
          <p:cNvPr id="18" name="文本框 17"/>
          <p:cNvSpPr txBox="1"/>
          <p:nvPr/>
        </p:nvSpPr>
        <p:spPr>
          <a:xfrm>
            <a:off x="1795245" y="1936263"/>
            <a:ext cx="499110"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0</a:t>
            </a:r>
          </a:p>
        </p:txBody>
      </p:sp>
      <p:sp>
        <p:nvSpPr>
          <p:cNvPr id="19" name="文本框 18"/>
          <p:cNvSpPr txBox="1"/>
          <p:nvPr/>
        </p:nvSpPr>
        <p:spPr>
          <a:xfrm>
            <a:off x="5612230" y="1936263"/>
            <a:ext cx="582295" cy="460375"/>
          </a:xfrm>
          <a:prstGeom prst="rect">
            <a:avLst/>
          </a:prstGeom>
          <a:noFill/>
        </p:spPr>
        <p:txBody>
          <a:bodyPr wrap="square" rtlCol="0">
            <a:spAutoFit/>
          </a:bodyPr>
          <a:lstStyle/>
          <a:p>
            <a:r>
              <a:rPr lang="en-US" altLang="zh-CN" sz="2400" dirty="0">
                <a:latin typeface="微软雅黑" panose="020B0503020204020204" charset="-122"/>
                <a:ea typeface="微软雅黑" panose="020B0503020204020204" charset="-122"/>
              </a:rPr>
              <a:t>15</a:t>
            </a:r>
          </a:p>
        </p:txBody>
      </p:sp>
      <p:sp>
        <p:nvSpPr>
          <p:cNvPr id="20" name="文本框 19"/>
          <p:cNvSpPr txBox="1"/>
          <p:nvPr/>
        </p:nvSpPr>
        <p:spPr>
          <a:xfrm>
            <a:off x="9558755" y="1936263"/>
            <a:ext cx="582295"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31</a:t>
            </a:r>
          </a:p>
        </p:txBody>
      </p:sp>
      <p:sp>
        <p:nvSpPr>
          <p:cNvPr id="5" name="右箭头 4"/>
          <p:cNvSpPr/>
          <p:nvPr/>
        </p:nvSpPr>
        <p:spPr>
          <a:xfrm>
            <a:off x="1379320" y="6202828"/>
            <a:ext cx="581660" cy="259715"/>
          </a:xfrm>
          <a:prstGeom prst="rightArrow">
            <a:avLst/>
          </a:prstGeom>
          <a:noFill/>
          <a:ln w="571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05840" y="6092338"/>
            <a:ext cx="809625" cy="460375"/>
          </a:xfrm>
          <a:prstGeom prst="rect">
            <a:avLst/>
          </a:prstGeom>
          <a:noFill/>
        </p:spPr>
        <p:txBody>
          <a:bodyPr wrap="square" rtlCol="0">
            <a:spAutoFit/>
          </a:bodyPr>
          <a:lstStyle/>
          <a:p>
            <a:r>
              <a:rPr lang="zh-CN" altLang="en-US" sz="2400" dirty="0">
                <a:latin typeface="微软雅黑" panose="020B0503020204020204" charset="-122"/>
                <a:ea typeface="微软雅黑" panose="020B0503020204020204" charset="-122"/>
                <a:cs typeface="微软雅黑" panose="020B0503020204020204" charset="-122"/>
              </a:rPr>
              <a:t>数据</a:t>
            </a:r>
          </a:p>
        </p:txBody>
      </p:sp>
      <p:grpSp>
        <p:nvGrpSpPr>
          <p:cNvPr id="21" name="组合 20"/>
          <p:cNvGrpSpPr/>
          <p:nvPr/>
        </p:nvGrpSpPr>
        <p:grpSpPr>
          <a:xfrm>
            <a:off x="7766756" y="393621"/>
            <a:ext cx="4470399" cy="1735745"/>
            <a:chOff x="6710810" y="281374"/>
            <a:chExt cx="4269121" cy="1651846"/>
          </a:xfrm>
        </p:grpSpPr>
        <p:sp>
          <p:nvSpPr>
            <p:cNvPr id="25" name="左大括号 24"/>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25"/>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7" name="矩形 26"/>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9" name="矩形 28"/>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31" name="矩形 30"/>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32" name="文本框 31"/>
          <p:cNvSpPr txBox="1"/>
          <p:nvPr/>
        </p:nvSpPr>
        <p:spPr>
          <a:xfrm>
            <a:off x="239298" y="5580250"/>
            <a:ext cx="11910454" cy="1477328"/>
          </a:xfrm>
          <a:prstGeom prst="rect">
            <a:avLst/>
          </a:prstGeom>
          <a:solidFill>
            <a:schemeClr val="bg1"/>
          </a:solidFill>
        </p:spPr>
        <p:txBody>
          <a:bodyPr wrap="square" rtlCol="0">
            <a:spAutoFit/>
          </a:bodyPr>
          <a:lstStyle/>
          <a:p>
            <a:pPr>
              <a:lnSpc>
                <a:spcPct val="150000"/>
              </a:lnSpc>
            </a:pPr>
            <a:r>
              <a:rPr lang="en-US" altLang="zh-CN" sz="2000" dirty="0">
                <a:latin typeface="微软雅黑" panose="020B0503020204020204" charset="-122"/>
                <a:ea typeface="微软雅黑" panose="020B0503020204020204" charset="-122"/>
                <a:cs typeface="微软雅黑" panose="020B0503020204020204" charset="-122"/>
              </a:rPr>
              <a:t>8</a:t>
            </a:r>
            <a:r>
              <a:rPr lang="zh-CN" altLang="en-US" sz="2000" dirty="0">
                <a:latin typeface="微软雅黑" panose="020B0503020204020204" charset="-122"/>
                <a:ea typeface="微软雅黑" panose="020B0503020204020204" charset="-122"/>
                <a:cs typeface="微软雅黑" panose="020B0503020204020204" charset="-122"/>
              </a:rPr>
              <a:t>、紧急指针字段：占</a:t>
            </a:r>
            <a:r>
              <a:rPr lang="en-US" altLang="zh-CN" sz="2000" dirty="0">
                <a:latin typeface="微软雅黑" panose="020B0503020204020204" charset="-122"/>
                <a:ea typeface="微软雅黑" panose="020B0503020204020204" charset="-122"/>
                <a:cs typeface="微软雅黑" panose="020B0503020204020204" charset="-122"/>
              </a:rPr>
              <a:t>16</a:t>
            </a:r>
            <a:r>
              <a:rPr lang="zh-CN" altLang="en-US" sz="2000" dirty="0">
                <a:latin typeface="微软雅黑" panose="020B0503020204020204" charset="-122"/>
                <a:ea typeface="微软雅黑" panose="020B0503020204020204" charset="-122"/>
                <a:cs typeface="微软雅黑" panose="020B0503020204020204" charset="-122"/>
              </a:rPr>
              <a:t>位。</a:t>
            </a: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URG=1</a:t>
            </a:r>
            <a:r>
              <a:rPr lang="zh-CN" altLang="en-US" sz="2000" dirty="0">
                <a:latin typeface="微软雅黑" panose="020B0503020204020204" charset="-122"/>
                <a:ea typeface="微软雅黑" panose="020B0503020204020204" charset="-122"/>
                <a:cs typeface="微软雅黑" panose="020B0503020204020204" charset="-122"/>
              </a:rPr>
              <a:t>时，才有效。指出在本</a:t>
            </a:r>
            <a:r>
              <a:rPr lang="en-US" altLang="zh-CN" sz="2000" dirty="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报文段中紧急数据共有多少个字节。</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000" dirty="0">
              <a:latin typeface="微软雅黑" panose="020B0503020204020204" charset="-122"/>
              <a:ea typeface="微软雅黑" panose="020B0503020204020204" charset="-122"/>
              <a:cs typeface="微软雅黑" panose="020B0503020204020204" charset="-122"/>
            </a:endParaRPr>
          </a:p>
        </p:txBody>
      </p:sp>
      <p:sp>
        <p:nvSpPr>
          <p:cNvPr id="33"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6" name="表格 5"/>
          <p:cNvGraphicFramePr/>
          <p:nvPr>
            <p:extLst>
              <p:ext uri="{D42A27DB-BD31-4B8C-83A1-F6EECF244321}">
                <p14:modId xmlns:p14="http://schemas.microsoft.com/office/powerpoint/2010/main" val="2138910330"/>
              </p:ext>
            </p:extLst>
          </p:nvPr>
        </p:nvGraphicFramePr>
        <p:xfrm>
          <a:off x="1960980" y="2994808"/>
          <a:ext cx="7881620" cy="3749040"/>
        </p:xfrm>
        <a:graphic>
          <a:graphicData uri="http://schemas.openxmlformats.org/drawingml/2006/table">
            <a:tbl>
              <a:tblPr firstRow="1" bandRow="1">
                <a:tableStyleId>{5C22544A-7EE6-4342-B048-85BDC9FD1C3A}</a:tableStyleId>
              </a:tblPr>
              <a:tblGrid>
                <a:gridCol w="960755">
                  <a:extLst>
                    <a:ext uri="{9D8B030D-6E8A-4147-A177-3AD203B41FA5}">
                      <a16:colId xmlns:a16="http://schemas.microsoft.com/office/drawing/2014/main" val="20000"/>
                    </a:ext>
                  </a:extLst>
                </a:gridCol>
                <a:gridCol w="1458595">
                  <a:extLst>
                    <a:ext uri="{9D8B030D-6E8A-4147-A177-3AD203B41FA5}">
                      <a16:colId xmlns:a16="http://schemas.microsoft.com/office/drawing/2014/main" val="20001"/>
                    </a:ext>
                  </a:extLst>
                </a:gridCol>
                <a:gridCol w="29464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45745">
                  <a:extLst>
                    <a:ext uri="{9D8B030D-6E8A-4147-A177-3AD203B41FA5}">
                      <a16:colId xmlns:a16="http://schemas.microsoft.com/office/drawing/2014/main" val="20004"/>
                    </a:ext>
                  </a:extLst>
                </a:gridCol>
                <a:gridCol w="223520">
                  <a:extLst>
                    <a:ext uri="{9D8B030D-6E8A-4147-A177-3AD203B41FA5}">
                      <a16:colId xmlns:a16="http://schemas.microsoft.com/office/drawing/2014/main" val="20005"/>
                    </a:ext>
                  </a:extLst>
                </a:gridCol>
                <a:gridCol w="294640">
                  <a:extLst>
                    <a:ext uri="{9D8B030D-6E8A-4147-A177-3AD203B41FA5}">
                      <a16:colId xmlns:a16="http://schemas.microsoft.com/office/drawing/2014/main" val="20006"/>
                    </a:ext>
                  </a:extLst>
                </a:gridCol>
                <a:gridCol w="267970">
                  <a:extLst>
                    <a:ext uri="{9D8B030D-6E8A-4147-A177-3AD203B41FA5}">
                      <a16:colId xmlns:a16="http://schemas.microsoft.com/office/drawing/2014/main" val="20007"/>
                    </a:ext>
                  </a:extLst>
                </a:gridCol>
                <a:gridCol w="2172970">
                  <a:extLst>
                    <a:ext uri="{9D8B030D-6E8A-4147-A177-3AD203B41FA5}">
                      <a16:colId xmlns:a16="http://schemas.microsoft.com/office/drawing/2014/main" val="20008"/>
                    </a:ext>
                  </a:extLst>
                </a:gridCol>
                <a:gridCol w="1754505">
                  <a:extLst>
                    <a:ext uri="{9D8B030D-6E8A-4147-A177-3AD203B41FA5}">
                      <a16:colId xmlns:a16="http://schemas.microsoft.com/office/drawing/2014/main" val="20009"/>
                    </a:ext>
                  </a:extLst>
                </a:gridCol>
              </a:tblGrid>
              <a:tr h="396240">
                <a:tc gridSpan="8">
                  <a:txBody>
                    <a:bodyPr/>
                    <a:lstStyle/>
                    <a:p>
                      <a:pPr algn="ctr">
                        <a:buNone/>
                      </a:pPr>
                      <a:r>
                        <a:rPr lang="zh-CN" altLang="en-US" sz="2000" b="1">
                          <a:solidFill>
                            <a:schemeClr val="tx1"/>
                          </a:solidFill>
                          <a:latin typeface="微软雅黑" panose="020B0503020204020204" charset="-122"/>
                          <a:ea typeface="微软雅黑" panose="020B0503020204020204" charset="-122"/>
                        </a:rPr>
                        <a:t>源端口号</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2">
                  <a:txBody>
                    <a:bodyPr/>
                    <a:lstStyle/>
                    <a:p>
                      <a:pPr algn="ctr">
                        <a:buNone/>
                      </a:pPr>
                      <a:r>
                        <a:rPr lang="zh-CN" altLang="en-US" sz="2000" b="1" dirty="0">
                          <a:solidFill>
                            <a:schemeClr val="tx1"/>
                          </a:solidFill>
                          <a:latin typeface="微软雅黑" panose="020B0503020204020204" charset="-122"/>
                          <a:ea typeface="微软雅黑" panose="020B0503020204020204" charset="-122"/>
                        </a:rPr>
                        <a:t>目的端口号</a:t>
                      </a:r>
                    </a:p>
                  </a:txBody>
                  <a:tcPr anchor="ctr">
                    <a:solidFill>
                      <a:schemeClr val="bg1">
                        <a:lumMod val="75000"/>
                      </a:schemeClr>
                    </a:solidFill>
                  </a:tcPr>
                </a:tc>
                <a:tc hMerge="1">
                  <a:txBody>
                    <a:bodyPr/>
                    <a:lstStyle/>
                    <a:p>
                      <a:endParaRPr lang="zh-CN"/>
                    </a:p>
                  </a:txBody>
                  <a:tcPr/>
                </a:tc>
                <a:extLst>
                  <a:ext uri="{0D108BD9-81ED-4DB2-BD59-A6C34878D82A}">
                    <a16:rowId xmlns:a16="http://schemas.microsoft.com/office/drawing/2014/main" val="10000"/>
                  </a:ext>
                </a:extLst>
              </a:tr>
              <a:tr h="381000">
                <a:tc gridSpan="10">
                  <a:txBody>
                    <a:bodyPr/>
                    <a:lstStyle/>
                    <a:p>
                      <a:pPr algn="ctr">
                        <a:buNone/>
                      </a:pPr>
                      <a:r>
                        <a:rPr lang="zh-CN" altLang="en-US" sz="2000" b="1" dirty="0">
                          <a:solidFill>
                            <a:schemeClr val="tx1"/>
                          </a:solidFill>
                          <a:latin typeface="微软雅黑" panose="020B0503020204020204" charset="-122"/>
                          <a:ea typeface="微软雅黑" panose="020B0503020204020204" charset="-122"/>
                        </a:rPr>
                        <a:t>序号</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96240">
                <a:tc gridSpan="10">
                  <a:txBody>
                    <a:bodyPr/>
                    <a:lstStyle/>
                    <a:p>
                      <a:pPr algn="ctr">
                        <a:buNone/>
                      </a:pPr>
                      <a:r>
                        <a:rPr lang="zh-CN" altLang="en-US" sz="2000" b="1" dirty="0">
                          <a:solidFill>
                            <a:schemeClr val="tx1"/>
                          </a:solidFill>
                          <a:latin typeface="微软雅黑" panose="020B0503020204020204" charset="-122"/>
                          <a:ea typeface="微软雅黑" panose="020B0503020204020204" charset="-122"/>
                        </a:rPr>
                        <a:t>确认序号</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81000">
                <a:tc>
                  <a:txBody>
                    <a:bodyPr/>
                    <a:lstStyle/>
                    <a:p>
                      <a:pPr algn="ctr">
                        <a:buNone/>
                      </a:pPr>
                      <a:r>
                        <a:rPr lang="zh-CN" altLang="en-US" sz="2000" b="1" dirty="0">
                          <a:solidFill>
                            <a:schemeClr val="tx1"/>
                          </a:solidFill>
                          <a:latin typeface="微软雅黑" panose="020B0503020204020204" charset="-122"/>
                          <a:ea typeface="微软雅黑" panose="020B0503020204020204" charset="-122"/>
                          <a:sym typeface="+mn-ea"/>
                        </a:rPr>
                        <a:t>首部</a:t>
                      </a:r>
                      <a:endParaRPr lang="en-US" altLang="zh-CN" sz="2000" b="1" dirty="0">
                        <a:solidFill>
                          <a:schemeClr val="tx1"/>
                        </a:solidFill>
                        <a:latin typeface="微软雅黑" panose="020B0503020204020204" charset="-122"/>
                        <a:ea typeface="微软雅黑" panose="020B0503020204020204" charset="-122"/>
                        <a:sym typeface="+mn-ea"/>
                      </a:endParaRPr>
                    </a:p>
                    <a:p>
                      <a:pPr algn="ctr">
                        <a:buNone/>
                      </a:pPr>
                      <a:r>
                        <a:rPr lang="zh-CN" altLang="en-US" sz="2000" b="1" dirty="0">
                          <a:solidFill>
                            <a:schemeClr val="tx1"/>
                          </a:solidFill>
                          <a:latin typeface="微软雅黑" panose="020B0503020204020204" charset="-122"/>
                          <a:ea typeface="微软雅黑" panose="020B0503020204020204" charset="-122"/>
                          <a:sym typeface="+mn-ea"/>
                        </a:rPr>
                        <a:t>长度</a:t>
                      </a:r>
                    </a:p>
                  </a:txBody>
                  <a:tcPr anchor="ctr">
                    <a:solidFill>
                      <a:schemeClr val="bg1">
                        <a:lumMod val="75000"/>
                      </a:schemeClr>
                    </a:solidFill>
                  </a:tcPr>
                </a:tc>
                <a:tc>
                  <a:txBody>
                    <a:bodyPr/>
                    <a:lstStyle/>
                    <a:p>
                      <a:pPr algn="ctr">
                        <a:buNone/>
                      </a:pPr>
                      <a:r>
                        <a:rPr lang="zh-CN" altLang="en-US" sz="2000" b="1">
                          <a:solidFill>
                            <a:schemeClr val="tx1"/>
                          </a:solidFill>
                          <a:latin typeface="微软雅黑" panose="020B0503020204020204" charset="-122"/>
                          <a:ea typeface="微软雅黑" panose="020B0503020204020204" charset="-122"/>
                          <a:sym typeface="+mn-ea"/>
                        </a:rPr>
                        <a:t>保留</a:t>
                      </a:r>
                    </a:p>
                    <a:p>
                      <a:pPr algn="ctr">
                        <a:buNone/>
                      </a:pPr>
                      <a:endParaRPr lang="zh-CN" altLang="en-US" sz="2000" b="1">
                        <a:solidFill>
                          <a:schemeClr val="tx1"/>
                        </a:solidFill>
                        <a:latin typeface="微软雅黑" panose="020B0503020204020204" charset="-122"/>
                        <a:ea typeface="微软雅黑" panose="020B0503020204020204" charset="-122"/>
                        <a:sym typeface="+mn-ea"/>
                      </a:endParaRPr>
                    </a:p>
                  </a:txBody>
                  <a:tcPr anchor="ctr">
                    <a:solidFill>
                      <a:schemeClr val="bg1">
                        <a:lumMod val="75000"/>
                      </a:schemeClr>
                    </a:solidFill>
                  </a:tcPr>
                </a:tc>
                <a:tc>
                  <a:txBody>
                    <a:bodyPr/>
                    <a:lstStyle/>
                    <a:p>
                      <a:pPr algn="ctr">
                        <a:buNone/>
                      </a:pPr>
                      <a:r>
                        <a:rPr lang="en-US" altLang="zh-CN" sz="2000" b="1" dirty="0">
                          <a:solidFill>
                            <a:schemeClr val="tx1"/>
                          </a:solidFill>
                          <a:latin typeface="微软雅黑" panose="020B0503020204020204" charset="-122"/>
                          <a:ea typeface="微软雅黑" panose="020B0503020204020204" charset="-122"/>
                        </a:rPr>
                        <a:t>URG</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ACK</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PSH</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RST</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SYN</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F</a:t>
                      </a:r>
                    </a:p>
                    <a:p>
                      <a:pPr algn="ctr">
                        <a:buNone/>
                      </a:pPr>
                      <a:r>
                        <a:rPr lang="en-US" altLang="zh-CN" sz="2000" b="1">
                          <a:solidFill>
                            <a:schemeClr val="tx1"/>
                          </a:solidFill>
                          <a:latin typeface="微软雅黑" panose="020B0503020204020204" charset="-122"/>
                          <a:ea typeface="微软雅黑" panose="020B0503020204020204" charset="-122"/>
                        </a:rPr>
                        <a:t>IN</a:t>
                      </a:r>
                    </a:p>
                  </a:txBody>
                  <a:tcPr anchor="ctr">
                    <a:solidFill>
                      <a:schemeClr val="bg1">
                        <a:lumMod val="75000"/>
                      </a:schemeClr>
                    </a:solidFill>
                  </a:tcPr>
                </a:tc>
                <a:tc gridSpan="2">
                  <a:txBody>
                    <a:bodyPr/>
                    <a:lstStyle/>
                    <a:p>
                      <a:pPr algn="ctr">
                        <a:buNone/>
                      </a:pPr>
                      <a:r>
                        <a:rPr lang="zh-CN" altLang="en-US" sz="2000" b="1" dirty="0">
                          <a:solidFill>
                            <a:schemeClr val="tx1"/>
                          </a:solidFill>
                          <a:latin typeface="微软雅黑" panose="020B0503020204020204" charset="-122"/>
                          <a:ea typeface="微软雅黑" panose="020B0503020204020204" charset="-122"/>
                          <a:sym typeface="+mn-ea"/>
                        </a:rPr>
                        <a:t>接收窗口</a:t>
                      </a:r>
                    </a:p>
                  </a:txBody>
                  <a:tcPr anchor="ctr">
                    <a:solidFill>
                      <a:schemeClr val="bg1">
                        <a:lumMod val="75000"/>
                      </a:schemeClr>
                    </a:solidFill>
                  </a:tcPr>
                </a:tc>
                <a:tc hMerge="1">
                  <a:txBody>
                    <a:bodyPr/>
                    <a:lstStyle/>
                    <a:p>
                      <a:endParaRPr lang="zh-CN"/>
                    </a:p>
                  </a:txBody>
                  <a:tcPr/>
                </a:tc>
                <a:extLst>
                  <a:ext uri="{0D108BD9-81ED-4DB2-BD59-A6C34878D82A}">
                    <a16:rowId xmlns:a16="http://schemas.microsoft.com/office/drawing/2014/main" val="10003"/>
                  </a:ext>
                </a:extLst>
              </a:tr>
              <a:tr h="381000">
                <a:tc gridSpan="8">
                  <a:txBody>
                    <a:bodyPr/>
                    <a:lstStyle/>
                    <a:p>
                      <a:pPr algn="ctr">
                        <a:buNone/>
                      </a:pPr>
                      <a:r>
                        <a:rPr lang="zh-CN" altLang="en-US" sz="2000" b="1" dirty="0">
                          <a:solidFill>
                            <a:schemeClr val="tx1"/>
                          </a:solidFill>
                          <a:latin typeface="微软雅黑" panose="020B0503020204020204" charset="-122"/>
                          <a:ea typeface="微软雅黑" panose="020B0503020204020204" charset="-122"/>
                        </a:rPr>
                        <a:t>校验和</a:t>
                      </a:r>
                    </a:p>
                  </a:txBody>
                  <a:tcPr anchor="ctr">
                    <a:solidFill>
                      <a:schemeClr val="bg1">
                        <a:lumMod val="75000"/>
                      </a:schemeClr>
                    </a:solidFill>
                  </a:tcPr>
                </a:tc>
                <a:tc hMerge="1">
                  <a:txBody>
                    <a:bodyPr/>
                    <a:lstStyle/>
                    <a:p>
                      <a:endParaRPr lang="zh-CN"/>
                    </a:p>
                  </a:txBody>
                  <a:tcPr anchor="ctr">
                    <a:solidFill>
                      <a:schemeClr val="bg1">
                        <a:lumMod val="75000"/>
                      </a:schemeClr>
                    </a:solidFill>
                  </a:tcPr>
                </a:tc>
                <a:tc hMerge="1">
                  <a:txBody>
                    <a:bodyPr/>
                    <a:lstStyle/>
                    <a:p>
                      <a:endParaRPr lang="zh-CN"/>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nchor="ctr">
                    <a:solidFill>
                      <a:schemeClr val="bg1">
                        <a:lumMod val="75000"/>
                      </a:schemeClr>
                    </a:solidFill>
                  </a:tcPr>
                </a:tc>
                <a:tc hMerge="1">
                  <a:txBody>
                    <a:bodyPr/>
                    <a:lstStyle/>
                    <a:p>
                      <a:endParaRPr lang="zh-CN"/>
                    </a:p>
                  </a:txBody>
                  <a:tcPr/>
                </a:tc>
                <a:tc hMerge="1">
                  <a:txBody>
                    <a:bodyPr/>
                    <a:lstStyle/>
                    <a:p>
                      <a:endParaRPr lang="zh-CN"/>
                    </a:p>
                  </a:txBody>
                  <a:tcPr/>
                </a:tc>
                <a:tc gridSpan="2">
                  <a:txBody>
                    <a:bodyPr/>
                    <a:lstStyle/>
                    <a:p>
                      <a:pPr algn="ctr">
                        <a:buNone/>
                      </a:pPr>
                      <a:r>
                        <a:rPr lang="zh-CN" altLang="en-US" sz="2000" b="1" dirty="0">
                          <a:solidFill>
                            <a:schemeClr val="tx1"/>
                          </a:solidFill>
                          <a:latin typeface="微软雅黑" panose="020B0503020204020204" charset="-122"/>
                          <a:ea typeface="微软雅黑" panose="020B0503020204020204" charset="-122"/>
                        </a:rPr>
                        <a:t>紧急指针</a:t>
                      </a:r>
                    </a:p>
                  </a:txBody>
                  <a:tcPr anchor="ctr">
                    <a:solidFill>
                      <a:schemeClr val="bg1">
                        <a:lumMod val="75000"/>
                      </a:schemeClr>
                    </a:solidFill>
                  </a:tcPr>
                </a:tc>
                <a:tc hMerge="1">
                  <a:txBody>
                    <a:bodyPr/>
                    <a:lstStyle/>
                    <a:p>
                      <a:endParaRPr lang="zh-CN"/>
                    </a:p>
                  </a:txBody>
                  <a:tcPr/>
                </a:tc>
                <a:extLst>
                  <a:ext uri="{0D108BD9-81ED-4DB2-BD59-A6C34878D82A}">
                    <a16:rowId xmlns:a16="http://schemas.microsoft.com/office/drawing/2014/main" val="10004"/>
                  </a:ext>
                </a:extLst>
              </a:tr>
              <a:tr h="396240">
                <a:tc gridSpan="9">
                  <a:txBody>
                    <a:bodyPr/>
                    <a:lstStyle/>
                    <a:p>
                      <a:pPr algn="ctr">
                        <a:buNone/>
                      </a:pPr>
                      <a:r>
                        <a:rPr lang="zh-CN" altLang="en-US" sz="2000" b="1">
                          <a:solidFill>
                            <a:schemeClr val="tx1"/>
                          </a:solidFill>
                          <a:latin typeface="微软雅黑" panose="020B0503020204020204" charset="-122"/>
                          <a:ea typeface="微软雅黑" panose="020B0503020204020204" charset="-122"/>
                        </a:rPr>
                        <a:t>选项（长度可变）</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ctr">
                        <a:buNone/>
                      </a:pPr>
                      <a:r>
                        <a:rPr lang="zh-CN" altLang="en-US" sz="2000" b="1">
                          <a:solidFill>
                            <a:schemeClr val="tx1"/>
                          </a:solidFill>
                          <a:latin typeface="微软雅黑" panose="020B0503020204020204" charset="-122"/>
                          <a:ea typeface="微软雅黑" panose="020B0503020204020204" charset="-122"/>
                        </a:rPr>
                        <a:t>填充</a:t>
                      </a:r>
                    </a:p>
                  </a:txBody>
                  <a:tcPr anchor="ctr">
                    <a:solidFill>
                      <a:schemeClr val="bg1">
                        <a:lumMod val="75000"/>
                      </a:schemeClr>
                    </a:solidFill>
                  </a:tcPr>
                </a:tc>
                <a:extLst>
                  <a:ext uri="{0D108BD9-81ED-4DB2-BD59-A6C34878D82A}">
                    <a16:rowId xmlns:a16="http://schemas.microsoft.com/office/drawing/2014/main" val="10005"/>
                  </a:ext>
                </a:extLst>
              </a:tr>
              <a:tr h="762000">
                <a:tc gridSpan="10">
                  <a:txBody>
                    <a:bodyPr/>
                    <a:lstStyle/>
                    <a:p>
                      <a:pPr algn="ctr">
                        <a:buNone/>
                      </a:pPr>
                      <a:r>
                        <a:rPr lang="zh-CN" altLang="en-US" sz="2000" b="1" dirty="0">
                          <a:solidFill>
                            <a:schemeClr val="tx1"/>
                          </a:solidFill>
                          <a:latin typeface="微软雅黑" panose="020B0503020204020204" charset="-122"/>
                          <a:ea typeface="微软雅黑" panose="020B0503020204020204" charset="-122"/>
                        </a:rPr>
                        <a:t>数据</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bl>
          </a:graphicData>
        </a:graphic>
      </p:graphicFrame>
      <p:sp>
        <p:nvSpPr>
          <p:cNvPr id="15" name="左大括号 14"/>
          <p:cNvSpPr/>
          <p:nvPr/>
        </p:nvSpPr>
        <p:spPr>
          <a:xfrm>
            <a:off x="1379320" y="2995443"/>
            <a:ext cx="581660" cy="3002915"/>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7" name="表格 16"/>
          <p:cNvGraphicFramePr/>
          <p:nvPr/>
        </p:nvGraphicFramePr>
        <p:xfrm>
          <a:off x="1960980" y="2396638"/>
          <a:ext cx="7884160" cy="381000"/>
        </p:xfrm>
        <a:graphic>
          <a:graphicData uri="http://schemas.openxmlformats.org/drawingml/2006/table">
            <a:tbl>
              <a:tblPr firstRow="1" bandRow="1">
                <a:tableStyleId>{5C22544A-7EE6-4342-B048-85BDC9FD1C3A}</a:tableStyleId>
              </a:tblPr>
              <a:tblGrid>
                <a:gridCol w="492760">
                  <a:extLst>
                    <a:ext uri="{9D8B030D-6E8A-4147-A177-3AD203B41FA5}">
                      <a16:colId xmlns:a16="http://schemas.microsoft.com/office/drawing/2014/main" val="20000"/>
                    </a:ext>
                  </a:extLst>
                </a:gridCol>
                <a:gridCol w="492760">
                  <a:extLst>
                    <a:ext uri="{9D8B030D-6E8A-4147-A177-3AD203B41FA5}">
                      <a16:colId xmlns:a16="http://schemas.microsoft.com/office/drawing/2014/main" val="20001"/>
                    </a:ext>
                  </a:extLst>
                </a:gridCol>
                <a:gridCol w="492760">
                  <a:extLst>
                    <a:ext uri="{9D8B030D-6E8A-4147-A177-3AD203B41FA5}">
                      <a16:colId xmlns:a16="http://schemas.microsoft.com/office/drawing/2014/main" val="20002"/>
                    </a:ext>
                  </a:extLst>
                </a:gridCol>
                <a:gridCol w="492760">
                  <a:extLst>
                    <a:ext uri="{9D8B030D-6E8A-4147-A177-3AD203B41FA5}">
                      <a16:colId xmlns:a16="http://schemas.microsoft.com/office/drawing/2014/main" val="20003"/>
                    </a:ext>
                  </a:extLst>
                </a:gridCol>
                <a:gridCol w="492760">
                  <a:extLst>
                    <a:ext uri="{9D8B030D-6E8A-4147-A177-3AD203B41FA5}">
                      <a16:colId xmlns:a16="http://schemas.microsoft.com/office/drawing/2014/main" val="20004"/>
                    </a:ext>
                  </a:extLst>
                </a:gridCol>
                <a:gridCol w="492760">
                  <a:extLst>
                    <a:ext uri="{9D8B030D-6E8A-4147-A177-3AD203B41FA5}">
                      <a16:colId xmlns:a16="http://schemas.microsoft.com/office/drawing/2014/main" val="20005"/>
                    </a:ext>
                  </a:extLst>
                </a:gridCol>
                <a:gridCol w="492760">
                  <a:extLst>
                    <a:ext uri="{9D8B030D-6E8A-4147-A177-3AD203B41FA5}">
                      <a16:colId xmlns:a16="http://schemas.microsoft.com/office/drawing/2014/main" val="20006"/>
                    </a:ext>
                  </a:extLst>
                </a:gridCol>
                <a:gridCol w="492760">
                  <a:extLst>
                    <a:ext uri="{9D8B030D-6E8A-4147-A177-3AD203B41FA5}">
                      <a16:colId xmlns:a16="http://schemas.microsoft.com/office/drawing/2014/main" val="20007"/>
                    </a:ext>
                  </a:extLst>
                </a:gridCol>
                <a:gridCol w="492760">
                  <a:extLst>
                    <a:ext uri="{9D8B030D-6E8A-4147-A177-3AD203B41FA5}">
                      <a16:colId xmlns:a16="http://schemas.microsoft.com/office/drawing/2014/main" val="20008"/>
                    </a:ext>
                  </a:extLst>
                </a:gridCol>
                <a:gridCol w="492760">
                  <a:extLst>
                    <a:ext uri="{9D8B030D-6E8A-4147-A177-3AD203B41FA5}">
                      <a16:colId xmlns:a16="http://schemas.microsoft.com/office/drawing/2014/main" val="20009"/>
                    </a:ext>
                  </a:extLst>
                </a:gridCol>
                <a:gridCol w="492760">
                  <a:extLst>
                    <a:ext uri="{9D8B030D-6E8A-4147-A177-3AD203B41FA5}">
                      <a16:colId xmlns:a16="http://schemas.microsoft.com/office/drawing/2014/main" val="20010"/>
                    </a:ext>
                  </a:extLst>
                </a:gridCol>
                <a:gridCol w="492760">
                  <a:extLst>
                    <a:ext uri="{9D8B030D-6E8A-4147-A177-3AD203B41FA5}">
                      <a16:colId xmlns:a16="http://schemas.microsoft.com/office/drawing/2014/main" val="20011"/>
                    </a:ext>
                  </a:extLst>
                </a:gridCol>
                <a:gridCol w="492760">
                  <a:extLst>
                    <a:ext uri="{9D8B030D-6E8A-4147-A177-3AD203B41FA5}">
                      <a16:colId xmlns:a16="http://schemas.microsoft.com/office/drawing/2014/main" val="20012"/>
                    </a:ext>
                  </a:extLst>
                </a:gridCol>
                <a:gridCol w="492760">
                  <a:extLst>
                    <a:ext uri="{9D8B030D-6E8A-4147-A177-3AD203B41FA5}">
                      <a16:colId xmlns:a16="http://schemas.microsoft.com/office/drawing/2014/main" val="20013"/>
                    </a:ext>
                  </a:extLst>
                </a:gridCol>
                <a:gridCol w="492760">
                  <a:extLst>
                    <a:ext uri="{9D8B030D-6E8A-4147-A177-3AD203B41FA5}">
                      <a16:colId xmlns:a16="http://schemas.microsoft.com/office/drawing/2014/main" val="20014"/>
                    </a:ext>
                  </a:extLst>
                </a:gridCol>
                <a:gridCol w="492760">
                  <a:extLst>
                    <a:ext uri="{9D8B030D-6E8A-4147-A177-3AD203B41FA5}">
                      <a16:colId xmlns:a16="http://schemas.microsoft.com/office/drawing/2014/main" val="20015"/>
                    </a:ext>
                  </a:extLst>
                </a:gridCol>
              </a:tblGrid>
              <a:tr h="381000">
                <a:tc>
                  <a:txBody>
                    <a:bodyPr/>
                    <a:lstStyle/>
                    <a:p>
                      <a:pPr>
                        <a:buNone/>
                      </a:pPr>
                      <a:endParaRPr lang="en-US" altLang="zh-CN"/>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dirty="0"/>
                    </a:p>
                  </a:txBody>
                  <a:tcPr/>
                </a:tc>
                <a:extLst>
                  <a:ext uri="{0D108BD9-81ED-4DB2-BD59-A6C34878D82A}">
                    <a16:rowId xmlns:a16="http://schemas.microsoft.com/office/drawing/2014/main" val="10000"/>
                  </a:ext>
                </a:extLst>
              </a:tr>
            </a:tbl>
          </a:graphicData>
        </a:graphic>
      </p:graphicFrame>
      <p:sp>
        <p:nvSpPr>
          <p:cNvPr id="18" name="文本框 17"/>
          <p:cNvSpPr txBox="1"/>
          <p:nvPr/>
        </p:nvSpPr>
        <p:spPr>
          <a:xfrm>
            <a:off x="1795245" y="1936263"/>
            <a:ext cx="499110"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0</a:t>
            </a:r>
          </a:p>
        </p:txBody>
      </p:sp>
      <p:sp>
        <p:nvSpPr>
          <p:cNvPr id="19" name="文本框 18"/>
          <p:cNvSpPr txBox="1"/>
          <p:nvPr/>
        </p:nvSpPr>
        <p:spPr>
          <a:xfrm>
            <a:off x="5612230" y="1936263"/>
            <a:ext cx="582295" cy="460375"/>
          </a:xfrm>
          <a:prstGeom prst="rect">
            <a:avLst/>
          </a:prstGeom>
          <a:noFill/>
        </p:spPr>
        <p:txBody>
          <a:bodyPr wrap="square" rtlCol="0">
            <a:spAutoFit/>
          </a:bodyPr>
          <a:lstStyle/>
          <a:p>
            <a:r>
              <a:rPr lang="en-US" altLang="zh-CN" sz="2400" dirty="0">
                <a:latin typeface="微软雅黑" panose="020B0503020204020204" charset="-122"/>
                <a:ea typeface="微软雅黑" panose="020B0503020204020204" charset="-122"/>
              </a:rPr>
              <a:t>15</a:t>
            </a:r>
          </a:p>
        </p:txBody>
      </p:sp>
      <p:sp>
        <p:nvSpPr>
          <p:cNvPr id="20" name="文本框 19"/>
          <p:cNvSpPr txBox="1"/>
          <p:nvPr/>
        </p:nvSpPr>
        <p:spPr>
          <a:xfrm>
            <a:off x="9558755" y="1936263"/>
            <a:ext cx="582295"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31</a:t>
            </a:r>
          </a:p>
        </p:txBody>
      </p:sp>
      <p:sp>
        <p:nvSpPr>
          <p:cNvPr id="22" name="文本框 21"/>
          <p:cNvSpPr txBox="1"/>
          <p:nvPr/>
        </p:nvSpPr>
        <p:spPr>
          <a:xfrm>
            <a:off x="205840" y="4251930"/>
            <a:ext cx="1398371" cy="400110"/>
          </a:xfrm>
          <a:prstGeom prst="rect">
            <a:avLst/>
          </a:prstGeom>
          <a:noFill/>
        </p:spPr>
        <p:txBody>
          <a:bodyPr wrap="square" rtlCol="0">
            <a:spAutoFit/>
          </a:bodyPr>
          <a:lstStyle/>
          <a:p>
            <a:r>
              <a:rPr lang="en-US" altLang="zh-CN" sz="2000">
                <a:latin typeface="微软雅黑" panose="020B0503020204020204" charset="-122"/>
                <a:ea typeface="微软雅黑" panose="020B0503020204020204" charset="-122"/>
                <a:cs typeface="微软雅黑" panose="020B0503020204020204" charset="-122"/>
              </a:rPr>
              <a:t>TCP</a:t>
            </a:r>
            <a:r>
              <a:rPr lang="zh-CN" altLang="en-US" sz="2000" dirty="0">
                <a:latin typeface="微软雅黑" panose="020B0503020204020204" charset="-122"/>
                <a:ea typeface="微软雅黑" panose="020B0503020204020204" charset="-122"/>
                <a:cs typeface="微软雅黑" panose="020B0503020204020204" charset="-122"/>
              </a:rPr>
              <a:t>首部</a:t>
            </a:r>
          </a:p>
        </p:txBody>
      </p:sp>
      <p:sp>
        <p:nvSpPr>
          <p:cNvPr id="23" name="右大括号 22"/>
          <p:cNvSpPr/>
          <p:nvPr/>
        </p:nvSpPr>
        <p:spPr>
          <a:xfrm>
            <a:off x="9845140" y="3007508"/>
            <a:ext cx="295910" cy="2548021"/>
          </a:xfrm>
          <a:prstGeom prst="rightBrace">
            <a:avLst>
              <a:gd name="adj1" fmla="val 0"/>
              <a:gd name="adj2" fmla="val 50000"/>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文本框 23"/>
          <p:cNvSpPr txBox="1"/>
          <p:nvPr/>
        </p:nvSpPr>
        <p:spPr>
          <a:xfrm>
            <a:off x="9980629" y="4281518"/>
            <a:ext cx="2211371" cy="553998"/>
          </a:xfrm>
          <a:prstGeom prst="rect">
            <a:avLst/>
          </a:prstGeom>
          <a:noFill/>
        </p:spPr>
        <p:txBody>
          <a:bodyPr wrap="square" rtlCol="0">
            <a:spAutoFit/>
          </a:bodyPr>
          <a:lstStyle/>
          <a:p>
            <a:pPr>
              <a:lnSpc>
                <a:spcPct val="150000"/>
              </a:lnSpc>
            </a:pPr>
            <a:r>
              <a:rPr lang="en-US" sz="2000" dirty="0">
                <a:solidFill>
                  <a:srgbClr val="FF0000"/>
                </a:solidFill>
                <a:latin typeface="微软雅黑" panose="020B0503020204020204" charset="-122"/>
                <a:ea typeface="微软雅黑" panose="020B0503020204020204" charset="-122"/>
                <a:cs typeface="微软雅黑" panose="020B0503020204020204" charset="-122"/>
              </a:rPr>
              <a:t>20</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字节固定首部</a:t>
            </a:r>
          </a:p>
        </p:txBody>
      </p:sp>
      <p:sp>
        <p:nvSpPr>
          <p:cNvPr id="5" name="右箭头 4"/>
          <p:cNvSpPr/>
          <p:nvPr/>
        </p:nvSpPr>
        <p:spPr>
          <a:xfrm>
            <a:off x="1379320" y="6202828"/>
            <a:ext cx="581660" cy="259715"/>
          </a:xfrm>
          <a:prstGeom prst="rightArrow">
            <a:avLst/>
          </a:prstGeom>
          <a:noFill/>
          <a:ln w="571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05840" y="6092338"/>
            <a:ext cx="809625" cy="460375"/>
          </a:xfrm>
          <a:prstGeom prst="rect">
            <a:avLst/>
          </a:prstGeom>
          <a:noFill/>
        </p:spPr>
        <p:txBody>
          <a:bodyPr wrap="square" rtlCol="0">
            <a:spAutoFit/>
          </a:bodyPr>
          <a:lstStyle/>
          <a:p>
            <a:r>
              <a:rPr lang="zh-CN" altLang="en-US" sz="2400" dirty="0">
                <a:latin typeface="微软雅黑" panose="020B0503020204020204" charset="-122"/>
                <a:ea typeface="微软雅黑" panose="020B0503020204020204" charset="-122"/>
                <a:cs typeface="微软雅黑" panose="020B0503020204020204" charset="-122"/>
              </a:rPr>
              <a:t>数据</a:t>
            </a:r>
          </a:p>
        </p:txBody>
      </p:sp>
      <p:grpSp>
        <p:nvGrpSpPr>
          <p:cNvPr id="21" name="组合 20"/>
          <p:cNvGrpSpPr/>
          <p:nvPr/>
        </p:nvGrpSpPr>
        <p:grpSpPr>
          <a:xfrm>
            <a:off x="7766756" y="393621"/>
            <a:ext cx="4470399" cy="1735745"/>
            <a:chOff x="6710810" y="281374"/>
            <a:chExt cx="4269121" cy="1651846"/>
          </a:xfrm>
        </p:grpSpPr>
        <p:sp>
          <p:nvSpPr>
            <p:cNvPr id="25" name="左大括号 24"/>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25"/>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7" name="矩形 26"/>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9" name="矩形 28"/>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31" name="矩形 30"/>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32" name="文本框 31"/>
          <p:cNvSpPr txBox="1"/>
          <p:nvPr/>
        </p:nvSpPr>
        <p:spPr>
          <a:xfrm>
            <a:off x="239298" y="5981732"/>
            <a:ext cx="11910454" cy="923330"/>
          </a:xfrm>
          <a:prstGeom prst="rect">
            <a:avLst/>
          </a:prstGeom>
          <a:solidFill>
            <a:schemeClr val="bg1"/>
          </a:solidFill>
        </p:spPr>
        <p:txBody>
          <a:bodyPr wrap="square" rtlCol="0">
            <a:spAutoFit/>
          </a:bodyPr>
          <a:lstStyle/>
          <a:p>
            <a:pPr>
              <a:lnSpc>
                <a:spcPct val="150000"/>
              </a:lnSpc>
            </a:pPr>
            <a:r>
              <a:rPr lang="en-US" altLang="zh-CN" dirty="0">
                <a:latin typeface="微软雅黑" panose="020B0503020204020204" charset="-122"/>
                <a:ea typeface="微软雅黑" panose="020B0503020204020204" charset="-122"/>
                <a:cs typeface="微软雅黑" panose="020B0503020204020204" charset="-122"/>
              </a:rPr>
              <a:t>9</a:t>
            </a:r>
            <a:r>
              <a:rPr lang="zh-CN" altLang="en-US" dirty="0">
                <a:latin typeface="微软雅黑" panose="020B0503020204020204" charset="-122"/>
                <a:ea typeface="微软雅黑" panose="020B0503020204020204" charset="-122"/>
                <a:cs typeface="微软雅黑" panose="020B0503020204020204" charset="-122"/>
              </a:rPr>
              <a:t>、选项字段长度可变，最短为</a:t>
            </a:r>
            <a:r>
              <a:rPr lang="en-US" altLang="zh-CN" dirty="0">
                <a:latin typeface="微软雅黑" panose="020B0503020204020204" charset="-122"/>
                <a:ea typeface="微软雅黑" panose="020B0503020204020204" charset="-122"/>
                <a:cs typeface="微软雅黑" panose="020B0503020204020204" charset="-122"/>
              </a:rPr>
              <a:t>0</a:t>
            </a:r>
            <a:r>
              <a:rPr lang="zh-CN" altLang="en-US" dirty="0">
                <a:latin typeface="微软雅黑" panose="020B0503020204020204" charset="-122"/>
                <a:ea typeface="微软雅黑" panose="020B0503020204020204" charset="-122"/>
                <a:cs typeface="微软雅黑" panose="020B0503020204020204" charset="-122"/>
              </a:rPr>
              <a:t>字节，最长为</a:t>
            </a:r>
            <a:r>
              <a:rPr lang="en-US" altLang="zh-CN" dirty="0">
                <a:latin typeface="微软雅黑" panose="020B0503020204020204" charset="-122"/>
                <a:ea typeface="微软雅黑" panose="020B0503020204020204" charset="-122"/>
                <a:cs typeface="微软雅黑" panose="020B0503020204020204" charset="-122"/>
              </a:rPr>
              <a:t>40</a:t>
            </a:r>
            <a:r>
              <a:rPr lang="zh-CN" altLang="en-US" dirty="0">
                <a:latin typeface="微软雅黑" panose="020B0503020204020204" charset="-122"/>
                <a:ea typeface="微软雅黑" panose="020B0503020204020204" charset="-122"/>
                <a:cs typeface="微软雅黑" panose="020B0503020204020204" charset="-122"/>
              </a:rPr>
              <a:t>字节。</a:t>
            </a:r>
            <a:endParaRPr lang="en-US" altLang="zh-CN"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dirty="0">
              <a:latin typeface="微软雅黑" panose="020B0503020204020204" charset="-122"/>
              <a:ea typeface="微软雅黑" panose="020B0503020204020204" charset="-122"/>
              <a:cs typeface="微软雅黑" panose="020B0503020204020204" charset="-122"/>
            </a:endParaRPr>
          </a:p>
        </p:txBody>
      </p:sp>
      <p:sp>
        <p:nvSpPr>
          <p:cNvPr id="33"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6" name="表格 5"/>
          <p:cNvGraphicFramePr/>
          <p:nvPr>
            <p:extLst>
              <p:ext uri="{D42A27DB-BD31-4B8C-83A1-F6EECF244321}">
                <p14:modId xmlns:p14="http://schemas.microsoft.com/office/powerpoint/2010/main" val="870967416"/>
              </p:ext>
            </p:extLst>
          </p:nvPr>
        </p:nvGraphicFramePr>
        <p:xfrm>
          <a:off x="1960980" y="2994808"/>
          <a:ext cx="7881620" cy="3749040"/>
        </p:xfrm>
        <a:graphic>
          <a:graphicData uri="http://schemas.openxmlformats.org/drawingml/2006/table">
            <a:tbl>
              <a:tblPr firstRow="1" bandRow="1">
                <a:tableStyleId>{5C22544A-7EE6-4342-B048-85BDC9FD1C3A}</a:tableStyleId>
              </a:tblPr>
              <a:tblGrid>
                <a:gridCol w="960755">
                  <a:extLst>
                    <a:ext uri="{9D8B030D-6E8A-4147-A177-3AD203B41FA5}">
                      <a16:colId xmlns:a16="http://schemas.microsoft.com/office/drawing/2014/main" val="20000"/>
                    </a:ext>
                  </a:extLst>
                </a:gridCol>
                <a:gridCol w="1458595">
                  <a:extLst>
                    <a:ext uri="{9D8B030D-6E8A-4147-A177-3AD203B41FA5}">
                      <a16:colId xmlns:a16="http://schemas.microsoft.com/office/drawing/2014/main" val="20001"/>
                    </a:ext>
                  </a:extLst>
                </a:gridCol>
                <a:gridCol w="29464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45745">
                  <a:extLst>
                    <a:ext uri="{9D8B030D-6E8A-4147-A177-3AD203B41FA5}">
                      <a16:colId xmlns:a16="http://schemas.microsoft.com/office/drawing/2014/main" val="20004"/>
                    </a:ext>
                  </a:extLst>
                </a:gridCol>
                <a:gridCol w="223520">
                  <a:extLst>
                    <a:ext uri="{9D8B030D-6E8A-4147-A177-3AD203B41FA5}">
                      <a16:colId xmlns:a16="http://schemas.microsoft.com/office/drawing/2014/main" val="20005"/>
                    </a:ext>
                  </a:extLst>
                </a:gridCol>
                <a:gridCol w="294640">
                  <a:extLst>
                    <a:ext uri="{9D8B030D-6E8A-4147-A177-3AD203B41FA5}">
                      <a16:colId xmlns:a16="http://schemas.microsoft.com/office/drawing/2014/main" val="20006"/>
                    </a:ext>
                  </a:extLst>
                </a:gridCol>
                <a:gridCol w="267970">
                  <a:extLst>
                    <a:ext uri="{9D8B030D-6E8A-4147-A177-3AD203B41FA5}">
                      <a16:colId xmlns:a16="http://schemas.microsoft.com/office/drawing/2014/main" val="20007"/>
                    </a:ext>
                  </a:extLst>
                </a:gridCol>
                <a:gridCol w="2172970">
                  <a:extLst>
                    <a:ext uri="{9D8B030D-6E8A-4147-A177-3AD203B41FA5}">
                      <a16:colId xmlns:a16="http://schemas.microsoft.com/office/drawing/2014/main" val="20008"/>
                    </a:ext>
                  </a:extLst>
                </a:gridCol>
                <a:gridCol w="1754505">
                  <a:extLst>
                    <a:ext uri="{9D8B030D-6E8A-4147-A177-3AD203B41FA5}">
                      <a16:colId xmlns:a16="http://schemas.microsoft.com/office/drawing/2014/main" val="20009"/>
                    </a:ext>
                  </a:extLst>
                </a:gridCol>
              </a:tblGrid>
              <a:tr h="396240">
                <a:tc gridSpan="8">
                  <a:txBody>
                    <a:bodyPr/>
                    <a:lstStyle/>
                    <a:p>
                      <a:pPr algn="ctr">
                        <a:buNone/>
                      </a:pPr>
                      <a:r>
                        <a:rPr lang="zh-CN" altLang="en-US" sz="2000" b="1">
                          <a:solidFill>
                            <a:schemeClr val="tx1"/>
                          </a:solidFill>
                          <a:latin typeface="微软雅黑" panose="020B0503020204020204" charset="-122"/>
                          <a:ea typeface="微软雅黑" panose="020B0503020204020204" charset="-122"/>
                        </a:rPr>
                        <a:t>源端口号</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2">
                  <a:txBody>
                    <a:bodyPr/>
                    <a:lstStyle/>
                    <a:p>
                      <a:pPr algn="ctr">
                        <a:buNone/>
                      </a:pPr>
                      <a:r>
                        <a:rPr lang="zh-CN" altLang="en-US" sz="2000" b="1" dirty="0">
                          <a:solidFill>
                            <a:schemeClr val="tx1"/>
                          </a:solidFill>
                          <a:latin typeface="微软雅黑" panose="020B0503020204020204" charset="-122"/>
                          <a:ea typeface="微软雅黑" panose="020B0503020204020204" charset="-122"/>
                        </a:rPr>
                        <a:t>目的端口号</a:t>
                      </a:r>
                    </a:p>
                  </a:txBody>
                  <a:tcPr anchor="ctr">
                    <a:solidFill>
                      <a:schemeClr val="bg1">
                        <a:lumMod val="75000"/>
                      </a:schemeClr>
                    </a:solidFill>
                  </a:tcPr>
                </a:tc>
                <a:tc hMerge="1">
                  <a:txBody>
                    <a:bodyPr/>
                    <a:lstStyle/>
                    <a:p>
                      <a:endParaRPr lang="zh-CN"/>
                    </a:p>
                  </a:txBody>
                  <a:tcPr/>
                </a:tc>
                <a:extLst>
                  <a:ext uri="{0D108BD9-81ED-4DB2-BD59-A6C34878D82A}">
                    <a16:rowId xmlns:a16="http://schemas.microsoft.com/office/drawing/2014/main" val="10000"/>
                  </a:ext>
                </a:extLst>
              </a:tr>
              <a:tr h="381000">
                <a:tc gridSpan="10">
                  <a:txBody>
                    <a:bodyPr/>
                    <a:lstStyle/>
                    <a:p>
                      <a:pPr algn="ctr">
                        <a:buNone/>
                      </a:pPr>
                      <a:r>
                        <a:rPr lang="zh-CN" altLang="en-US" sz="2000" b="1" dirty="0">
                          <a:solidFill>
                            <a:schemeClr val="tx1"/>
                          </a:solidFill>
                          <a:latin typeface="微软雅黑" panose="020B0503020204020204" charset="-122"/>
                          <a:ea typeface="微软雅黑" panose="020B0503020204020204" charset="-122"/>
                        </a:rPr>
                        <a:t>序号</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96240">
                <a:tc gridSpan="10">
                  <a:txBody>
                    <a:bodyPr/>
                    <a:lstStyle/>
                    <a:p>
                      <a:pPr algn="ctr">
                        <a:buNone/>
                      </a:pPr>
                      <a:r>
                        <a:rPr lang="zh-CN" altLang="en-US" sz="2000" b="1" dirty="0">
                          <a:solidFill>
                            <a:schemeClr val="tx1"/>
                          </a:solidFill>
                          <a:latin typeface="微软雅黑" panose="020B0503020204020204" charset="-122"/>
                          <a:ea typeface="微软雅黑" panose="020B0503020204020204" charset="-122"/>
                        </a:rPr>
                        <a:t>确认序号</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81000">
                <a:tc>
                  <a:txBody>
                    <a:bodyPr/>
                    <a:lstStyle/>
                    <a:p>
                      <a:pPr algn="ctr">
                        <a:buNone/>
                      </a:pPr>
                      <a:r>
                        <a:rPr lang="zh-CN" altLang="en-US" sz="2000" b="1" dirty="0">
                          <a:solidFill>
                            <a:schemeClr val="tx1"/>
                          </a:solidFill>
                          <a:latin typeface="微软雅黑" panose="020B0503020204020204" charset="-122"/>
                          <a:ea typeface="微软雅黑" panose="020B0503020204020204" charset="-122"/>
                          <a:sym typeface="+mn-ea"/>
                        </a:rPr>
                        <a:t>首部</a:t>
                      </a:r>
                      <a:endParaRPr lang="en-US" altLang="zh-CN" sz="2000" b="1" dirty="0">
                        <a:solidFill>
                          <a:schemeClr val="tx1"/>
                        </a:solidFill>
                        <a:latin typeface="微软雅黑" panose="020B0503020204020204" charset="-122"/>
                        <a:ea typeface="微软雅黑" panose="020B0503020204020204" charset="-122"/>
                        <a:sym typeface="+mn-ea"/>
                      </a:endParaRPr>
                    </a:p>
                    <a:p>
                      <a:pPr algn="ctr">
                        <a:buNone/>
                      </a:pPr>
                      <a:r>
                        <a:rPr lang="zh-CN" altLang="en-US" sz="2000" b="1" dirty="0">
                          <a:solidFill>
                            <a:schemeClr val="tx1"/>
                          </a:solidFill>
                          <a:latin typeface="微软雅黑" panose="020B0503020204020204" charset="-122"/>
                          <a:ea typeface="微软雅黑" panose="020B0503020204020204" charset="-122"/>
                          <a:sym typeface="+mn-ea"/>
                        </a:rPr>
                        <a:t>长度</a:t>
                      </a:r>
                    </a:p>
                  </a:txBody>
                  <a:tcPr anchor="ctr">
                    <a:solidFill>
                      <a:schemeClr val="bg1">
                        <a:lumMod val="75000"/>
                      </a:schemeClr>
                    </a:solidFill>
                  </a:tcPr>
                </a:tc>
                <a:tc>
                  <a:txBody>
                    <a:bodyPr/>
                    <a:lstStyle/>
                    <a:p>
                      <a:pPr algn="ctr">
                        <a:buNone/>
                      </a:pPr>
                      <a:r>
                        <a:rPr lang="zh-CN" altLang="en-US" sz="2000" b="1">
                          <a:solidFill>
                            <a:schemeClr val="tx1"/>
                          </a:solidFill>
                          <a:latin typeface="微软雅黑" panose="020B0503020204020204" charset="-122"/>
                          <a:ea typeface="微软雅黑" panose="020B0503020204020204" charset="-122"/>
                          <a:sym typeface="+mn-ea"/>
                        </a:rPr>
                        <a:t>保留</a:t>
                      </a:r>
                    </a:p>
                    <a:p>
                      <a:pPr algn="ctr">
                        <a:buNone/>
                      </a:pPr>
                      <a:endParaRPr lang="zh-CN" altLang="en-US" sz="2000" b="1">
                        <a:solidFill>
                          <a:schemeClr val="tx1"/>
                        </a:solidFill>
                        <a:latin typeface="微软雅黑" panose="020B0503020204020204" charset="-122"/>
                        <a:ea typeface="微软雅黑" panose="020B0503020204020204" charset="-122"/>
                        <a:sym typeface="+mn-ea"/>
                      </a:endParaRPr>
                    </a:p>
                  </a:txBody>
                  <a:tcPr anchor="ctr">
                    <a:solidFill>
                      <a:schemeClr val="bg1">
                        <a:lumMod val="75000"/>
                      </a:schemeClr>
                    </a:solidFill>
                  </a:tcPr>
                </a:tc>
                <a:tc>
                  <a:txBody>
                    <a:bodyPr/>
                    <a:lstStyle/>
                    <a:p>
                      <a:pPr algn="ctr">
                        <a:buNone/>
                      </a:pPr>
                      <a:r>
                        <a:rPr lang="en-US" altLang="zh-CN" sz="2000" b="1" dirty="0">
                          <a:solidFill>
                            <a:schemeClr val="tx1"/>
                          </a:solidFill>
                          <a:latin typeface="微软雅黑" panose="020B0503020204020204" charset="-122"/>
                          <a:ea typeface="微软雅黑" panose="020B0503020204020204" charset="-122"/>
                        </a:rPr>
                        <a:t>URG</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ACK</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PSH</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RST</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SYN</a:t>
                      </a:r>
                    </a:p>
                  </a:txBody>
                  <a:tcPr anchor="ctr">
                    <a:solidFill>
                      <a:schemeClr val="bg1">
                        <a:lumMod val="75000"/>
                      </a:schemeClr>
                    </a:solidFill>
                  </a:tcPr>
                </a:tc>
                <a:tc>
                  <a:txBody>
                    <a:bodyPr/>
                    <a:lstStyle/>
                    <a:p>
                      <a:pPr algn="ctr">
                        <a:buNone/>
                      </a:pPr>
                      <a:r>
                        <a:rPr lang="en-US" altLang="zh-CN" sz="2000" b="1">
                          <a:solidFill>
                            <a:schemeClr val="tx1"/>
                          </a:solidFill>
                          <a:latin typeface="微软雅黑" panose="020B0503020204020204" charset="-122"/>
                          <a:ea typeface="微软雅黑" panose="020B0503020204020204" charset="-122"/>
                        </a:rPr>
                        <a:t>F</a:t>
                      </a:r>
                    </a:p>
                    <a:p>
                      <a:pPr algn="ctr">
                        <a:buNone/>
                      </a:pPr>
                      <a:r>
                        <a:rPr lang="en-US" altLang="zh-CN" sz="2000" b="1">
                          <a:solidFill>
                            <a:schemeClr val="tx1"/>
                          </a:solidFill>
                          <a:latin typeface="微软雅黑" panose="020B0503020204020204" charset="-122"/>
                          <a:ea typeface="微软雅黑" panose="020B0503020204020204" charset="-122"/>
                        </a:rPr>
                        <a:t>IN</a:t>
                      </a:r>
                    </a:p>
                  </a:txBody>
                  <a:tcPr anchor="ctr">
                    <a:solidFill>
                      <a:schemeClr val="bg1">
                        <a:lumMod val="75000"/>
                      </a:schemeClr>
                    </a:solidFill>
                  </a:tcPr>
                </a:tc>
                <a:tc gridSpan="2">
                  <a:txBody>
                    <a:bodyPr/>
                    <a:lstStyle/>
                    <a:p>
                      <a:pPr algn="ctr">
                        <a:buNone/>
                      </a:pPr>
                      <a:r>
                        <a:rPr lang="zh-CN" altLang="en-US" sz="2000" b="1" dirty="0">
                          <a:solidFill>
                            <a:schemeClr val="tx1"/>
                          </a:solidFill>
                          <a:latin typeface="微软雅黑" panose="020B0503020204020204" charset="-122"/>
                          <a:ea typeface="微软雅黑" panose="020B0503020204020204" charset="-122"/>
                          <a:sym typeface="+mn-ea"/>
                        </a:rPr>
                        <a:t>接收窗口</a:t>
                      </a:r>
                    </a:p>
                  </a:txBody>
                  <a:tcPr anchor="ctr">
                    <a:solidFill>
                      <a:schemeClr val="bg1">
                        <a:lumMod val="75000"/>
                      </a:schemeClr>
                    </a:solidFill>
                  </a:tcPr>
                </a:tc>
                <a:tc hMerge="1">
                  <a:txBody>
                    <a:bodyPr/>
                    <a:lstStyle/>
                    <a:p>
                      <a:endParaRPr lang="zh-CN"/>
                    </a:p>
                  </a:txBody>
                  <a:tcPr/>
                </a:tc>
                <a:extLst>
                  <a:ext uri="{0D108BD9-81ED-4DB2-BD59-A6C34878D82A}">
                    <a16:rowId xmlns:a16="http://schemas.microsoft.com/office/drawing/2014/main" val="10003"/>
                  </a:ext>
                </a:extLst>
              </a:tr>
              <a:tr h="381000">
                <a:tc gridSpan="8">
                  <a:txBody>
                    <a:bodyPr/>
                    <a:lstStyle/>
                    <a:p>
                      <a:pPr algn="ctr">
                        <a:buNone/>
                      </a:pPr>
                      <a:r>
                        <a:rPr lang="zh-CN" altLang="en-US" sz="2000" b="1" dirty="0">
                          <a:solidFill>
                            <a:schemeClr val="tx1"/>
                          </a:solidFill>
                          <a:latin typeface="微软雅黑" panose="020B0503020204020204" charset="-122"/>
                          <a:ea typeface="微软雅黑" panose="020B0503020204020204" charset="-122"/>
                        </a:rPr>
                        <a:t>校验和</a:t>
                      </a:r>
                    </a:p>
                  </a:txBody>
                  <a:tcPr anchor="ctr">
                    <a:solidFill>
                      <a:schemeClr val="bg1">
                        <a:lumMod val="75000"/>
                      </a:schemeClr>
                    </a:solidFill>
                  </a:tcPr>
                </a:tc>
                <a:tc hMerge="1">
                  <a:txBody>
                    <a:bodyPr/>
                    <a:lstStyle/>
                    <a:p>
                      <a:endParaRPr lang="zh-CN"/>
                    </a:p>
                  </a:txBody>
                  <a:tcPr anchor="ctr">
                    <a:solidFill>
                      <a:schemeClr val="bg1">
                        <a:lumMod val="75000"/>
                      </a:schemeClr>
                    </a:solidFill>
                  </a:tcPr>
                </a:tc>
                <a:tc hMerge="1">
                  <a:txBody>
                    <a:bodyPr/>
                    <a:lstStyle/>
                    <a:p>
                      <a:endParaRPr lang="zh-CN"/>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nchor="ctr">
                    <a:solidFill>
                      <a:schemeClr val="bg1">
                        <a:lumMod val="75000"/>
                      </a:schemeClr>
                    </a:solidFill>
                  </a:tcPr>
                </a:tc>
                <a:tc hMerge="1">
                  <a:txBody>
                    <a:bodyPr/>
                    <a:lstStyle/>
                    <a:p>
                      <a:endParaRPr lang="zh-CN"/>
                    </a:p>
                  </a:txBody>
                  <a:tcPr/>
                </a:tc>
                <a:tc hMerge="1">
                  <a:txBody>
                    <a:bodyPr/>
                    <a:lstStyle/>
                    <a:p>
                      <a:endParaRPr lang="zh-CN"/>
                    </a:p>
                  </a:txBody>
                  <a:tcPr/>
                </a:tc>
                <a:tc gridSpan="2">
                  <a:txBody>
                    <a:bodyPr/>
                    <a:lstStyle/>
                    <a:p>
                      <a:pPr algn="ctr">
                        <a:buNone/>
                      </a:pPr>
                      <a:r>
                        <a:rPr lang="zh-CN" altLang="en-US" sz="2000" b="1" dirty="0">
                          <a:solidFill>
                            <a:schemeClr val="tx1"/>
                          </a:solidFill>
                          <a:latin typeface="微软雅黑" panose="020B0503020204020204" charset="-122"/>
                          <a:ea typeface="微软雅黑" panose="020B0503020204020204" charset="-122"/>
                        </a:rPr>
                        <a:t>紧急指针</a:t>
                      </a:r>
                    </a:p>
                  </a:txBody>
                  <a:tcPr anchor="ctr">
                    <a:solidFill>
                      <a:schemeClr val="bg1">
                        <a:lumMod val="75000"/>
                      </a:schemeClr>
                    </a:solidFill>
                  </a:tcPr>
                </a:tc>
                <a:tc hMerge="1">
                  <a:txBody>
                    <a:bodyPr/>
                    <a:lstStyle/>
                    <a:p>
                      <a:endParaRPr lang="zh-CN"/>
                    </a:p>
                  </a:txBody>
                  <a:tcPr/>
                </a:tc>
                <a:extLst>
                  <a:ext uri="{0D108BD9-81ED-4DB2-BD59-A6C34878D82A}">
                    <a16:rowId xmlns:a16="http://schemas.microsoft.com/office/drawing/2014/main" val="10004"/>
                  </a:ext>
                </a:extLst>
              </a:tr>
              <a:tr h="396240">
                <a:tc gridSpan="9">
                  <a:txBody>
                    <a:bodyPr/>
                    <a:lstStyle/>
                    <a:p>
                      <a:pPr algn="ctr">
                        <a:buNone/>
                      </a:pPr>
                      <a:r>
                        <a:rPr lang="zh-CN" altLang="en-US" sz="2000" b="1">
                          <a:solidFill>
                            <a:schemeClr val="tx1"/>
                          </a:solidFill>
                          <a:latin typeface="微软雅黑" panose="020B0503020204020204" charset="-122"/>
                          <a:ea typeface="微软雅黑" panose="020B0503020204020204" charset="-122"/>
                        </a:rPr>
                        <a:t>选项（长度可变）</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ctr">
                        <a:buNone/>
                      </a:pPr>
                      <a:r>
                        <a:rPr lang="zh-CN" altLang="en-US" sz="2000" b="1">
                          <a:solidFill>
                            <a:schemeClr val="tx1"/>
                          </a:solidFill>
                          <a:latin typeface="微软雅黑" panose="020B0503020204020204" charset="-122"/>
                          <a:ea typeface="微软雅黑" panose="020B0503020204020204" charset="-122"/>
                        </a:rPr>
                        <a:t>填充</a:t>
                      </a:r>
                    </a:p>
                  </a:txBody>
                  <a:tcPr anchor="ctr">
                    <a:solidFill>
                      <a:schemeClr val="bg1">
                        <a:lumMod val="75000"/>
                      </a:schemeClr>
                    </a:solidFill>
                  </a:tcPr>
                </a:tc>
                <a:extLst>
                  <a:ext uri="{0D108BD9-81ED-4DB2-BD59-A6C34878D82A}">
                    <a16:rowId xmlns:a16="http://schemas.microsoft.com/office/drawing/2014/main" val="10005"/>
                  </a:ext>
                </a:extLst>
              </a:tr>
              <a:tr h="762000">
                <a:tc gridSpan="10">
                  <a:txBody>
                    <a:bodyPr/>
                    <a:lstStyle/>
                    <a:p>
                      <a:pPr algn="ctr">
                        <a:buNone/>
                      </a:pPr>
                      <a:r>
                        <a:rPr lang="zh-CN" altLang="en-US" sz="2000" b="1" dirty="0">
                          <a:solidFill>
                            <a:schemeClr val="tx1"/>
                          </a:solidFill>
                          <a:latin typeface="微软雅黑" panose="020B0503020204020204" charset="-122"/>
                          <a:ea typeface="微软雅黑" panose="020B0503020204020204" charset="-122"/>
                        </a:rPr>
                        <a:t>数据</a:t>
                      </a:r>
                    </a:p>
                  </a:txBody>
                  <a:tcPr anchor="ctr">
                    <a:solidFill>
                      <a:schemeClr val="bg1">
                        <a:lumMod val="7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bl>
          </a:graphicData>
        </a:graphic>
      </p:graphicFrame>
      <p:graphicFrame>
        <p:nvGraphicFramePr>
          <p:cNvPr id="17" name="表格 16"/>
          <p:cNvGraphicFramePr/>
          <p:nvPr/>
        </p:nvGraphicFramePr>
        <p:xfrm>
          <a:off x="1960980" y="2396638"/>
          <a:ext cx="7884160" cy="381000"/>
        </p:xfrm>
        <a:graphic>
          <a:graphicData uri="http://schemas.openxmlformats.org/drawingml/2006/table">
            <a:tbl>
              <a:tblPr firstRow="1" bandRow="1">
                <a:tableStyleId>{5C22544A-7EE6-4342-B048-85BDC9FD1C3A}</a:tableStyleId>
              </a:tblPr>
              <a:tblGrid>
                <a:gridCol w="492760">
                  <a:extLst>
                    <a:ext uri="{9D8B030D-6E8A-4147-A177-3AD203B41FA5}">
                      <a16:colId xmlns:a16="http://schemas.microsoft.com/office/drawing/2014/main" val="20000"/>
                    </a:ext>
                  </a:extLst>
                </a:gridCol>
                <a:gridCol w="492760">
                  <a:extLst>
                    <a:ext uri="{9D8B030D-6E8A-4147-A177-3AD203B41FA5}">
                      <a16:colId xmlns:a16="http://schemas.microsoft.com/office/drawing/2014/main" val="20001"/>
                    </a:ext>
                  </a:extLst>
                </a:gridCol>
                <a:gridCol w="492760">
                  <a:extLst>
                    <a:ext uri="{9D8B030D-6E8A-4147-A177-3AD203B41FA5}">
                      <a16:colId xmlns:a16="http://schemas.microsoft.com/office/drawing/2014/main" val="20002"/>
                    </a:ext>
                  </a:extLst>
                </a:gridCol>
                <a:gridCol w="492760">
                  <a:extLst>
                    <a:ext uri="{9D8B030D-6E8A-4147-A177-3AD203B41FA5}">
                      <a16:colId xmlns:a16="http://schemas.microsoft.com/office/drawing/2014/main" val="20003"/>
                    </a:ext>
                  </a:extLst>
                </a:gridCol>
                <a:gridCol w="492760">
                  <a:extLst>
                    <a:ext uri="{9D8B030D-6E8A-4147-A177-3AD203B41FA5}">
                      <a16:colId xmlns:a16="http://schemas.microsoft.com/office/drawing/2014/main" val="20004"/>
                    </a:ext>
                  </a:extLst>
                </a:gridCol>
                <a:gridCol w="492760">
                  <a:extLst>
                    <a:ext uri="{9D8B030D-6E8A-4147-A177-3AD203B41FA5}">
                      <a16:colId xmlns:a16="http://schemas.microsoft.com/office/drawing/2014/main" val="20005"/>
                    </a:ext>
                  </a:extLst>
                </a:gridCol>
                <a:gridCol w="492760">
                  <a:extLst>
                    <a:ext uri="{9D8B030D-6E8A-4147-A177-3AD203B41FA5}">
                      <a16:colId xmlns:a16="http://schemas.microsoft.com/office/drawing/2014/main" val="20006"/>
                    </a:ext>
                  </a:extLst>
                </a:gridCol>
                <a:gridCol w="492760">
                  <a:extLst>
                    <a:ext uri="{9D8B030D-6E8A-4147-A177-3AD203B41FA5}">
                      <a16:colId xmlns:a16="http://schemas.microsoft.com/office/drawing/2014/main" val="20007"/>
                    </a:ext>
                  </a:extLst>
                </a:gridCol>
                <a:gridCol w="492760">
                  <a:extLst>
                    <a:ext uri="{9D8B030D-6E8A-4147-A177-3AD203B41FA5}">
                      <a16:colId xmlns:a16="http://schemas.microsoft.com/office/drawing/2014/main" val="20008"/>
                    </a:ext>
                  </a:extLst>
                </a:gridCol>
                <a:gridCol w="492760">
                  <a:extLst>
                    <a:ext uri="{9D8B030D-6E8A-4147-A177-3AD203B41FA5}">
                      <a16:colId xmlns:a16="http://schemas.microsoft.com/office/drawing/2014/main" val="20009"/>
                    </a:ext>
                  </a:extLst>
                </a:gridCol>
                <a:gridCol w="492760">
                  <a:extLst>
                    <a:ext uri="{9D8B030D-6E8A-4147-A177-3AD203B41FA5}">
                      <a16:colId xmlns:a16="http://schemas.microsoft.com/office/drawing/2014/main" val="20010"/>
                    </a:ext>
                  </a:extLst>
                </a:gridCol>
                <a:gridCol w="492760">
                  <a:extLst>
                    <a:ext uri="{9D8B030D-6E8A-4147-A177-3AD203B41FA5}">
                      <a16:colId xmlns:a16="http://schemas.microsoft.com/office/drawing/2014/main" val="20011"/>
                    </a:ext>
                  </a:extLst>
                </a:gridCol>
                <a:gridCol w="492760">
                  <a:extLst>
                    <a:ext uri="{9D8B030D-6E8A-4147-A177-3AD203B41FA5}">
                      <a16:colId xmlns:a16="http://schemas.microsoft.com/office/drawing/2014/main" val="20012"/>
                    </a:ext>
                  </a:extLst>
                </a:gridCol>
                <a:gridCol w="492760">
                  <a:extLst>
                    <a:ext uri="{9D8B030D-6E8A-4147-A177-3AD203B41FA5}">
                      <a16:colId xmlns:a16="http://schemas.microsoft.com/office/drawing/2014/main" val="20013"/>
                    </a:ext>
                  </a:extLst>
                </a:gridCol>
                <a:gridCol w="492760">
                  <a:extLst>
                    <a:ext uri="{9D8B030D-6E8A-4147-A177-3AD203B41FA5}">
                      <a16:colId xmlns:a16="http://schemas.microsoft.com/office/drawing/2014/main" val="20014"/>
                    </a:ext>
                  </a:extLst>
                </a:gridCol>
                <a:gridCol w="492760">
                  <a:extLst>
                    <a:ext uri="{9D8B030D-6E8A-4147-A177-3AD203B41FA5}">
                      <a16:colId xmlns:a16="http://schemas.microsoft.com/office/drawing/2014/main" val="20015"/>
                    </a:ext>
                  </a:extLst>
                </a:gridCol>
              </a:tblGrid>
              <a:tr h="381000">
                <a:tc>
                  <a:txBody>
                    <a:bodyPr/>
                    <a:lstStyle/>
                    <a:p>
                      <a:pPr>
                        <a:buNone/>
                      </a:pPr>
                      <a:endParaRPr lang="en-US" altLang="zh-CN"/>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dirty="0"/>
                    </a:p>
                  </a:txBody>
                  <a:tcPr/>
                </a:tc>
                <a:extLst>
                  <a:ext uri="{0D108BD9-81ED-4DB2-BD59-A6C34878D82A}">
                    <a16:rowId xmlns:a16="http://schemas.microsoft.com/office/drawing/2014/main" val="10000"/>
                  </a:ext>
                </a:extLst>
              </a:tr>
            </a:tbl>
          </a:graphicData>
        </a:graphic>
      </p:graphicFrame>
      <p:sp>
        <p:nvSpPr>
          <p:cNvPr id="18" name="文本框 17"/>
          <p:cNvSpPr txBox="1"/>
          <p:nvPr/>
        </p:nvSpPr>
        <p:spPr>
          <a:xfrm>
            <a:off x="1795245" y="1936263"/>
            <a:ext cx="499110"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0</a:t>
            </a:r>
          </a:p>
        </p:txBody>
      </p:sp>
      <p:sp>
        <p:nvSpPr>
          <p:cNvPr id="19" name="文本框 18"/>
          <p:cNvSpPr txBox="1"/>
          <p:nvPr/>
        </p:nvSpPr>
        <p:spPr>
          <a:xfrm>
            <a:off x="5612230" y="1936263"/>
            <a:ext cx="582295" cy="460375"/>
          </a:xfrm>
          <a:prstGeom prst="rect">
            <a:avLst/>
          </a:prstGeom>
          <a:noFill/>
        </p:spPr>
        <p:txBody>
          <a:bodyPr wrap="square" rtlCol="0">
            <a:spAutoFit/>
          </a:bodyPr>
          <a:lstStyle/>
          <a:p>
            <a:r>
              <a:rPr lang="en-US" altLang="zh-CN" sz="2400" dirty="0">
                <a:latin typeface="微软雅黑" panose="020B0503020204020204" charset="-122"/>
                <a:ea typeface="微软雅黑" panose="020B0503020204020204" charset="-122"/>
              </a:rPr>
              <a:t>15</a:t>
            </a:r>
          </a:p>
        </p:txBody>
      </p:sp>
      <p:sp>
        <p:nvSpPr>
          <p:cNvPr id="20" name="文本框 19"/>
          <p:cNvSpPr txBox="1"/>
          <p:nvPr/>
        </p:nvSpPr>
        <p:spPr>
          <a:xfrm>
            <a:off x="9558755" y="1936263"/>
            <a:ext cx="582295"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31</a:t>
            </a:r>
          </a:p>
        </p:txBody>
      </p:sp>
      <p:sp>
        <p:nvSpPr>
          <p:cNvPr id="5" name="右箭头 4"/>
          <p:cNvSpPr/>
          <p:nvPr/>
        </p:nvSpPr>
        <p:spPr>
          <a:xfrm>
            <a:off x="1379320" y="6202828"/>
            <a:ext cx="581660" cy="259715"/>
          </a:xfrm>
          <a:prstGeom prst="rightArrow">
            <a:avLst/>
          </a:prstGeom>
          <a:noFill/>
          <a:ln w="571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05840" y="6092338"/>
            <a:ext cx="809625" cy="460375"/>
          </a:xfrm>
          <a:prstGeom prst="rect">
            <a:avLst/>
          </a:prstGeom>
          <a:noFill/>
        </p:spPr>
        <p:txBody>
          <a:bodyPr wrap="square" rtlCol="0">
            <a:spAutoFit/>
          </a:bodyPr>
          <a:lstStyle/>
          <a:p>
            <a:r>
              <a:rPr lang="zh-CN" altLang="en-US" sz="2400" dirty="0">
                <a:latin typeface="微软雅黑" panose="020B0503020204020204" charset="-122"/>
                <a:ea typeface="微软雅黑" panose="020B0503020204020204" charset="-122"/>
                <a:cs typeface="微软雅黑" panose="020B0503020204020204" charset="-122"/>
              </a:rPr>
              <a:t>数据</a:t>
            </a:r>
          </a:p>
        </p:txBody>
      </p:sp>
      <p:grpSp>
        <p:nvGrpSpPr>
          <p:cNvPr id="21" name="组合 20"/>
          <p:cNvGrpSpPr/>
          <p:nvPr/>
        </p:nvGrpSpPr>
        <p:grpSpPr>
          <a:xfrm>
            <a:off x="7766756" y="393621"/>
            <a:ext cx="4470399" cy="1735745"/>
            <a:chOff x="6710810" y="281374"/>
            <a:chExt cx="4269121" cy="1651846"/>
          </a:xfrm>
        </p:grpSpPr>
        <p:sp>
          <p:nvSpPr>
            <p:cNvPr id="25" name="左大括号 24"/>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25"/>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7" name="矩形 26"/>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28" name="矩形 27"/>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29" name="矩形 28"/>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30" name="矩形 29"/>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31" name="矩形 30"/>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32" name="文本框 31"/>
          <p:cNvSpPr txBox="1"/>
          <p:nvPr/>
        </p:nvSpPr>
        <p:spPr>
          <a:xfrm>
            <a:off x="239298" y="5981732"/>
            <a:ext cx="11910454" cy="874407"/>
          </a:xfrm>
          <a:prstGeom prst="rect">
            <a:avLst/>
          </a:prstGeom>
          <a:solidFill>
            <a:schemeClr val="bg1"/>
          </a:solidFill>
        </p:spPr>
        <p:txBody>
          <a:bodyPr wrap="square" rtlCol="0">
            <a:spAutoFit/>
          </a:bodyPr>
          <a:lstStyle/>
          <a:p>
            <a:pPr>
              <a:lnSpc>
                <a:spcPct val="150000"/>
              </a:lnSpc>
            </a:pPr>
            <a:r>
              <a:rPr lang="en-US" altLang="zh-CN" dirty="0">
                <a:latin typeface="微软雅黑" panose="020B0503020204020204" charset="-122"/>
                <a:ea typeface="微软雅黑" panose="020B0503020204020204" charset="-122"/>
                <a:cs typeface="微软雅黑" panose="020B0503020204020204" charset="-122"/>
              </a:rPr>
              <a:t>10</a:t>
            </a:r>
            <a:r>
              <a:rPr lang="zh-CN" altLang="en-US" dirty="0">
                <a:latin typeface="微软雅黑" panose="020B0503020204020204" charset="-122"/>
                <a:ea typeface="微软雅黑" panose="020B0503020204020204" charset="-122"/>
                <a:cs typeface="微软雅黑" panose="020B0503020204020204" charset="-122"/>
              </a:rPr>
              <a:t>、填充字段，取值全为</a:t>
            </a:r>
            <a:r>
              <a:rPr lang="en-US" altLang="zh-CN" dirty="0">
                <a:latin typeface="微软雅黑" panose="020B0503020204020204" charset="-122"/>
                <a:ea typeface="微软雅黑" panose="020B0503020204020204" charset="-122"/>
                <a:cs typeface="微软雅黑" panose="020B0503020204020204" charset="-122"/>
              </a:rPr>
              <a:t>0</a:t>
            </a:r>
            <a:r>
              <a:rPr lang="zh-CN" altLang="en-US" dirty="0">
                <a:latin typeface="微软雅黑" panose="020B0503020204020204" charset="-122"/>
                <a:ea typeface="微软雅黑" panose="020B0503020204020204" charset="-122"/>
                <a:cs typeface="微软雅黑" panose="020B0503020204020204" charset="-122"/>
              </a:rPr>
              <a:t>，目的是为了整个首部长度是</a:t>
            </a:r>
            <a:r>
              <a:rPr lang="en-US" altLang="zh-CN" dirty="0">
                <a:latin typeface="微软雅黑" panose="020B0503020204020204" charset="-122"/>
                <a:ea typeface="微软雅黑" panose="020B0503020204020204" charset="-122"/>
                <a:cs typeface="微软雅黑" panose="020B0503020204020204" charset="-122"/>
              </a:rPr>
              <a:t>4</a:t>
            </a:r>
            <a:r>
              <a:rPr lang="zh-CN" altLang="en-US" dirty="0">
                <a:latin typeface="微软雅黑" panose="020B0503020204020204" charset="-122"/>
                <a:ea typeface="微软雅黑" panose="020B0503020204020204" charset="-122"/>
                <a:cs typeface="微软雅黑" panose="020B0503020204020204" charset="-122"/>
              </a:rPr>
              <a:t>字节的整倍数。</a:t>
            </a:r>
            <a:endParaRPr lang="en-US" altLang="zh-CN"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33"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文本框 4"/>
          <p:cNvSpPr txBox="1"/>
          <p:nvPr/>
        </p:nvSpPr>
        <p:spPr>
          <a:xfrm>
            <a:off x="793326" y="2450383"/>
            <a:ext cx="11152505" cy="2862322"/>
          </a:xfrm>
          <a:prstGeom prst="rect">
            <a:avLst/>
          </a:prstGeom>
          <a:noFill/>
          <a:ln>
            <a:solidFill>
              <a:schemeClr val="tx1"/>
            </a:solidFill>
          </a:ln>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要点：</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sym typeface="+mn-ea"/>
              </a:rPr>
              <a:t>      </a:t>
            </a:r>
            <a:r>
              <a:rPr lang="en-US" altLang="zh-CN" sz="2400" dirty="0">
                <a:latin typeface="Microsoft YaHei" charset="-122"/>
                <a:ea typeface="Microsoft YaHei" charset="-122"/>
                <a:cs typeface="Microsoft YaHei" charset="-122"/>
                <a:sym typeface="+mn-ea"/>
              </a:rPr>
              <a:t>1</a:t>
            </a:r>
            <a:r>
              <a:rPr lang="zh-CN" altLang="en-US" sz="2400" dirty="0">
                <a:latin typeface="Microsoft YaHei" charset="-122"/>
                <a:ea typeface="Microsoft YaHei" charset="-122"/>
                <a:cs typeface="Microsoft YaHei" charset="-122"/>
                <a:sym typeface="+mn-ea"/>
              </a:rPr>
              <a:t>、序号字段：</a:t>
            </a:r>
            <a:r>
              <a:rPr lang="en-US" altLang="zh-CN" sz="2400" dirty="0">
                <a:latin typeface="Microsoft YaHei" charset="-122"/>
                <a:ea typeface="Microsoft YaHei" charset="-122"/>
                <a:cs typeface="Microsoft YaHei" charset="-122"/>
                <a:sym typeface="+mn-ea"/>
              </a:rPr>
              <a:t>TCP</a:t>
            </a:r>
            <a:r>
              <a:rPr lang="zh-CN" altLang="en-US" sz="2400" dirty="0">
                <a:latin typeface="Microsoft YaHei" charset="-122"/>
                <a:ea typeface="Microsoft YaHei" charset="-122"/>
                <a:cs typeface="Microsoft YaHei" charset="-122"/>
                <a:sym typeface="+mn-ea"/>
              </a:rPr>
              <a:t>的序号是对每个应用层数据的</a:t>
            </a:r>
            <a:r>
              <a:rPr lang="zh-CN" altLang="en-US" sz="2400" dirty="0">
                <a:solidFill>
                  <a:srgbClr val="C00000"/>
                </a:solidFill>
                <a:latin typeface="Microsoft YaHei" charset="-122"/>
                <a:ea typeface="Microsoft YaHei" charset="-122"/>
                <a:cs typeface="Microsoft YaHei" charset="-122"/>
                <a:sym typeface="+mn-ea"/>
              </a:rPr>
              <a:t>每个字节</a:t>
            </a:r>
            <a:r>
              <a:rPr lang="zh-CN" altLang="en-US" sz="2400" dirty="0">
                <a:latin typeface="Microsoft YaHei" charset="-122"/>
                <a:ea typeface="Microsoft YaHei" charset="-122"/>
                <a:cs typeface="Microsoft YaHei" charset="-122"/>
                <a:sym typeface="+mn-ea"/>
              </a:rPr>
              <a:t>进行编号，</a:t>
            </a:r>
          </a:p>
          <a:p>
            <a:pPr>
              <a:lnSpc>
                <a:spcPct val="150000"/>
              </a:lnSpc>
            </a:pPr>
            <a:r>
              <a:rPr lang="zh-CN" altLang="en-US" sz="2400" dirty="0">
                <a:latin typeface="Microsoft YaHei" charset="-122"/>
                <a:ea typeface="Microsoft YaHei" charset="-122"/>
                <a:cs typeface="Microsoft YaHei" charset="-122"/>
                <a:sym typeface="+mn-ea"/>
              </a:rPr>
              <a:t>      </a:t>
            </a:r>
            <a:r>
              <a:rPr lang="en-US" altLang="zh-CN" sz="2400" dirty="0">
                <a:latin typeface="Microsoft YaHei" charset="-122"/>
                <a:ea typeface="Microsoft YaHei" charset="-122"/>
                <a:cs typeface="Microsoft YaHei" charset="-122"/>
                <a:sym typeface="+mn-ea"/>
              </a:rPr>
              <a:t>2</a:t>
            </a:r>
            <a:r>
              <a:rPr lang="zh-CN" altLang="en-US" sz="2400" dirty="0">
                <a:latin typeface="Microsoft YaHei" charset="-122"/>
                <a:ea typeface="Microsoft YaHei" charset="-122"/>
                <a:cs typeface="Microsoft YaHei" charset="-122"/>
                <a:sym typeface="+mn-ea"/>
              </a:rPr>
              <a:t>、确认序号字段：</a:t>
            </a:r>
            <a:r>
              <a:rPr lang="zh-CN" altLang="en-US" sz="2400" dirty="0">
                <a:solidFill>
                  <a:srgbClr val="C00000"/>
                </a:solidFill>
                <a:latin typeface="Microsoft YaHei" charset="-122"/>
                <a:ea typeface="Microsoft YaHei" charset="-122"/>
                <a:cs typeface="Microsoft YaHei" charset="-122"/>
                <a:sym typeface="+mn-ea"/>
              </a:rPr>
              <a:t>期望</a:t>
            </a:r>
            <a:r>
              <a:rPr lang="zh-CN" altLang="en-US" sz="2400" dirty="0">
                <a:latin typeface="Microsoft YaHei" charset="-122"/>
                <a:ea typeface="Microsoft YaHei" charset="-122"/>
                <a:cs typeface="Microsoft YaHei" charset="-122"/>
                <a:sym typeface="+mn-ea"/>
              </a:rPr>
              <a:t>从对方接收数据的字节序号，即该序号对应的字节尚未收到。用</a:t>
            </a:r>
            <a:r>
              <a:rPr lang="en-US" altLang="zh-CN" sz="2400" dirty="0" err="1">
                <a:latin typeface="Microsoft YaHei" charset="-122"/>
                <a:ea typeface="Microsoft YaHei" charset="-122"/>
                <a:cs typeface="Microsoft YaHei" charset="-122"/>
                <a:sym typeface="+mn-ea"/>
              </a:rPr>
              <a:t>ack_seq</a:t>
            </a:r>
            <a:r>
              <a:rPr lang="zh-CN" altLang="en-US" sz="2400" dirty="0">
                <a:latin typeface="Microsoft YaHei" charset="-122"/>
                <a:ea typeface="Microsoft YaHei" charset="-122"/>
                <a:cs typeface="Microsoft YaHei" charset="-122"/>
                <a:sym typeface="+mn-ea"/>
              </a:rPr>
              <a:t>表示。</a:t>
            </a:r>
            <a:endParaRPr lang="en-US" altLang="zh-CN" sz="2400" dirty="0">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TCP</a:t>
            </a:r>
            <a:r>
              <a:rPr lang="zh-CN" altLang="en-US" sz="2400" dirty="0">
                <a:latin typeface="Microsoft YaHei" charset="-122"/>
                <a:ea typeface="Microsoft YaHei" charset="-122"/>
                <a:cs typeface="Microsoft YaHei" charset="-122"/>
              </a:rPr>
              <a:t>段的首部长度最短是</a:t>
            </a:r>
            <a:r>
              <a:rPr lang="en-US" altLang="zh-CN" sz="2400" dirty="0">
                <a:solidFill>
                  <a:srgbClr val="C00000"/>
                </a:solidFill>
                <a:latin typeface="Microsoft YaHei" charset="-122"/>
                <a:ea typeface="Microsoft YaHei" charset="-122"/>
                <a:cs typeface="Microsoft YaHei" charset="-122"/>
              </a:rPr>
              <a:t>20</a:t>
            </a:r>
            <a:r>
              <a:rPr lang="zh-CN" altLang="en-US" sz="2400" dirty="0">
                <a:latin typeface="Microsoft YaHei" charset="-122"/>
                <a:ea typeface="Microsoft YaHei" charset="-122"/>
                <a:cs typeface="Microsoft YaHei" charset="-122"/>
              </a:rPr>
              <a:t>字节。最长为</a:t>
            </a:r>
            <a:r>
              <a:rPr lang="en-US" altLang="zh-CN" sz="2400" dirty="0">
                <a:latin typeface="Microsoft YaHei" charset="-122"/>
                <a:ea typeface="Microsoft YaHei" charset="-122"/>
                <a:cs typeface="Microsoft YaHei" charset="-122"/>
              </a:rPr>
              <a:t>60</a:t>
            </a:r>
            <a:r>
              <a:rPr lang="zh-CN" altLang="en-US" sz="2400" dirty="0">
                <a:latin typeface="Microsoft YaHei" charset="-122"/>
                <a:ea typeface="Microsoft YaHei" charset="-122"/>
                <a:cs typeface="Microsoft YaHei" charset="-122"/>
              </a:rPr>
              <a:t>字节。（选择长度可变）</a:t>
            </a:r>
          </a:p>
        </p:txBody>
      </p:sp>
      <p:grpSp>
        <p:nvGrpSpPr>
          <p:cNvPr id="13" name="组合 12"/>
          <p:cNvGrpSpPr/>
          <p:nvPr/>
        </p:nvGrpSpPr>
        <p:grpSpPr>
          <a:xfrm>
            <a:off x="7766756" y="393621"/>
            <a:ext cx="4470399" cy="1735745"/>
            <a:chOff x="6710810" y="281374"/>
            <a:chExt cx="4269121"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294853" y="281374"/>
              <a:ext cx="1685078"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TCP</a:t>
              </a:r>
              <a:r>
                <a:rPr lang="zh-CN" altLang="en-US" dirty="0">
                  <a:solidFill>
                    <a:srgbClr val="FF0000"/>
                  </a:solidFill>
                  <a:latin typeface="黑体" panose="02010609060101010101" pitchFamily="49" charset="-122"/>
                  <a:ea typeface="黑体" panose="02010609060101010101" pitchFamily="49" charset="-122"/>
                  <a:sym typeface="+mn-ea"/>
                </a:rPr>
                <a:t>报文段结构</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97517"/>
            </a:xfrm>
            <a:prstGeom prst="rect">
              <a:avLst/>
            </a:prstGeom>
          </p:spPr>
          <p:txBody>
            <a:bodyPr wrap="squar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连接管理</a:t>
              </a:r>
              <a:endParaRPr lang="zh-CN" altLang="en-US" kern="900" spc="-100" dirty="0">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1" name="文本框 2"/>
          <p:cNvSpPr txBox="1"/>
          <p:nvPr>
            <p:custDataLst>
              <p:tags r:id="rId1"/>
            </p:custDataLst>
          </p:nvPr>
        </p:nvSpPr>
        <p:spPr>
          <a:xfrm>
            <a:off x="215848" y="429053"/>
            <a:ext cx="600081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3.5.1</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报文段结构</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Tree>
    <p:extLst>
      <p:ext uri="{BB962C8B-B14F-4D97-AF65-F5344CB8AC3E}">
        <p14:creationId xmlns:p14="http://schemas.microsoft.com/office/powerpoint/2010/main" val="12050913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825500" y="1567180"/>
            <a:ext cx="10799445" cy="2861310"/>
          </a:xfrm>
          <a:prstGeom prst="rect">
            <a:avLst/>
          </a:prstGeom>
          <a:noFill/>
        </p:spPr>
        <p:txBody>
          <a:bodyPr wrap="square" rtlCol="0" anchor="t">
            <a:spAutoFit/>
          </a:bodyPr>
          <a:lstStyle/>
          <a:p>
            <a:pPr>
              <a:lnSpc>
                <a:spcPct val="150000"/>
              </a:lnSpc>
            </a:pPr>
            <a:r>
              <a:rPr lang="en-US" sz="2400">
                <a:latin typeface="微软雅黑" panose="020B0503020204020204" charset="-122"/>
                <a:ea typeface="微软雅黑" panose="020B0503020204020204" charset="-122"/>
                <a:cs typeface="微软雅黑" panose="020B0503020204020204" charset="-122"/>
              </a:rPr>
              <a:t>1</a:t>
            </a:r>
            <a:r>
              <a:rPr lang="zh-CN" altLang="en-US" sz="2400">
                <a:latin typeface="微软雅黑" panose="020B0503020204020204" charset="-122"/>
                <a:ea typeface="微软雅黑" panose="020B0503020204020204" charset="-122"/>
                <a:cs typeface="微软雅黑" panose="020B0503020204020204" charset="-122"/>
              </a:rPr>
              <a:t>、下列关于Internet中一个重要的传输层协议TCP的描述中错误的是（）</a:t>
            </a:r>
          </a:p>
          <a:p>
            <a:pPr>
              <a:lnSpc>
                <a:spcPct val="150000"/>
              </a:lnSpc>
            </a:pPr>
            <a:r>
              <a:rPr lang="zh-CN" altLang="en-US" sz="2400">
                <a:latin typeface="微软雅黑" panose="020B0503020204020204" charset="-122"/>
                <a:ea typeface="微软雅黑" panose="020B0503020204020204" charset="-122"/>
                <a:cs typeface="微软雅黑" panose="020B0503020204020204" charset="-122"/>
              </a:rPr>
              <a:t>A:提供面向连接的传输服务</a:t>
            </a:r>
          </a:p>
          <a:p>
            <a:pPr>
              <a:lnSpc>
                <a:spcPct val="150000"/>
              </a:lnSpc>
            </a:pPr>
            <a:r>
              <a:rPr lang="zh-CN" altLang="en-US" sz="2400">
                <a:latin typeface="微软雅黑" panose="020B0503020204020204" charset="-122"/>
                <a:ea typeface="微软雅黑" panose="020B0503020204020204" charset="-122"/>
                <a:cs typeface="微软雅黑" panose="020B0503020204020204" charset="-122"/>
              </a:rPr>
              <a:t>B:提供可靠的传输服务</a:t>
            </a:r>
          </a:p>
          <a:p>
            <a:pPr>
              <a:lnSpc>
                <a:spcPct val="150000"/>
              </a:lnSpc>
            </a:pPr>
            <a:r>
              <a:rPr lang="zh-CN" altLang="en-US" sz="2400">
                <a:latin typeface="微软雅黑" panose="020B0503020204020204" charset="-122"/>
                <a:ea typeface="微软雅黑" panose="020B0503020204020204" charset="-122"/>
                <a:cs typeface="微软雅黑" panose="020B0503020204020204" charset="-122"/>
              </a:rPr>
              <a:t>C:提供单工通信服务</a:t>
            </a:r>
          </a:p>
          <a:p>
            <a:pPr>
              <a:lnSpc>
                <a:spcPct val="150000"/>
              </a:lnSpc>
            </a:pPr>
            <a:r>
              <a:rPr lang="zh-CN" altLang="en-US" sz="2400">
                <a:latin typeface="微软雅黑" panose="020B0503020204020204" charset="-122"/>
                <a:ea typeface="微软雅黑" panose="020B0503020204020204" charset="-122"/>
                <a:cs typeface="微软雅黑" panose="020B0503020204020204" charset="-122"/>
              </a:rPr>
              <a:t>D:TCP为每块客户数据配上一个TCP首部，从而形成多个TCP报文段</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组合 12"/>
          <p:cNvGrpSpPr/>
          <p:nvPr/>
        </p:nvGrpSpPr>
        <p:grpSpPr>
          <a:xfrm>
            <a:off x="7389607" y="296257"/>
            <a:ext cx="4550008" cy="1247734"/>
            <a:chOff x="6305275" y="281374"/>
            <a:chExt cx="4550008" cy="1247734"/>
          </a:xfrm>
        </p:grpSpPr>
        <p:sp>
          <p:nvSpPr>
            <p:cNvPr id="14" name="左大括号 13"/>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112497" y="281374"/>
              <a:ext cx="992580"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特点</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9112497" y="1231591"/>
              <a:ext cx="1223413"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校验和</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sp>
        <p:nvSpPr>
          <p:cNvPr id="20" name="文本框 2"/>
          <p:cNvSpPr txBox="1"/>
          <p:nvPr>
            <p:custDataLst>
              <p:tags r:id="rId1"/>
            </p:custDataLst>
          </p:nvPr>
        </p:nvSpPr>
        <p:spPr>
          <a:xfrm>
            <a:off x="318085" y="452360"/>
            <a:ext cx="502393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3.4.1</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特点</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选择、简答</a:t>
            </a:r>
            <a:r>
              <a:rPr lang="en-US" altLang="zh-CN" sz="2800" b="0" dirty="0">
                <a:solidFill>
                  <a:schemeClr val="tx1"/>
                </a:solidFill>
                <a:latin typeface="Microsoft YaHei" charset="-122"/>
                <a:ea typeface="Microsoft YaHei" charset="-122"/>
                <a:cs typeface="Microsoft YaHei" charset="-122"/>
                <a:sym typeface="+mn-ea"/>
              </a:rPr>
              <a:t>】</a:t>
            </a:r>
          </a:p>
        </p:txBody>
      </p:sp>
      <p:sp>
        <p:nvSpPr>
          <p:cNvPr id="2" name="文本框 1"/>
          <p:cNvSpPr txBox="1"/>
          <p:nvPr/>
        </p:nvSpPr>
        <p:spPr>
          <a:xfrm>
            <a:off x="944747" y="2037347"/>
            <a:ext cx="10475495"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二、特点</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应用进程</a:t>
            </a:r>
            <a:r>
              <a:rPr lang="zh-CN" altLang="en-US" sz="2400" dirty="0">
                <a:solidFill>
                  <a:srgbClr val="FF0000"/>
                </a:solidFill>
                <a:latin typeface="Microsoft YaHei" charset="-122"/>
                <a:ea typeface="Microsoft YaHei" charset="-122"/>
                <a:cs typeface="Microsoft YaHei" charset="-122"/>
              </a:rPr>
              <a:t>容易控制</a:t>
            </a:r>
            <a:r>
              <a:rPr lang="zh-CN" altLang="en-US" sz="2400" dirty="0">
                <a:latin typeface="Microsoft YaHei" charset="-122"/>
                <a:ea typeface="Microsoft YaHei" charset="-122"/>
                <a:cs typeface="Microsoft YaHei" charset="-122"/>
              </a:rPr>
              <a:t>发送什么数据以及何时发送，会出现分组的丢失和重复。</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、无需建立连接。</a:t>
            </a:r>
          </a:p>
          <a:p>
            <a:pPr>
              <a:lnSpc>
                <a:spcPct val="150000"/>
              </a:lnSpc>
            </a:pP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、无连接状态。</a:t>
            </a:r>
          </a:p>
          <a:p>
            <a:pPr>
              <a:lnSpc>
                <a:spcPct val="150000"/>
              </a:lnSpc>
            </a:pP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a:t>
            </a:r>
          </a:p>
        </p:txBody>
      </p:sp>
    </p:spTree>
    <p:extLst>
      <p:ext uri="{BB962C8B-B14F-4D97-AF65-F5344CB8AC3E}">
        <p14:creationId xmlns:p14="http://schemas.microsoft.com/office/powerpoint/2010/main" val="26722870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825500" y="1567180"/>
            <a:ext cx="10799445" cy="2861310"/>
          </a:xfrm>
          <a:prstGeom prst="rect">
            <a:avLst/>
          </a:prstGeom>
          <a:noFill/>
        </p:spPr>
        <p:txBody>
          <a:bodyPr wrap="square" rtlCol="0" anchor="t">
            <a:spAutoFit/>
          </a:bodyPr>
          <a:lstStyle/>
          <a:p>
            <a:pPr>
              <a:lnSpc>
                <a:spcPct val="150000"/>
              </a:lnSpc>
            </a:pPr>
            <a:r>
              <a:rPr lang="en-US"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、下列关于Internet中一个重要的传输层协议TCP的描述中错误的是（</a:t>
            </a:r>
            <a:r>
              <a:rPr lang="en-US" altLang="zh-CN" sz="2400" b="1" dirty="0">
                <a:solidFill>
                  <a:srgbClr val="C00000"/>
                </a:solidFill>
                <a:latin typeface="微软雅黑" panose="020B0503020204020204" charset="-122"/>
                <a:ea typeface="微软雅黑" panose="020B0503020204020204" charset="-122"/>
                <a:cs typeface="微软雅黑" panose="020B0503020204020204" charset="-122"/>
              </a:rPr>
              <a:t>C</a:t>
            </a:r>
            <a:r>
              <a:rPr lang="zh-CN" altLang="en-US" sz="2400" dirty="0">
                <a:latin typeface="微软雅黑" panose="020B0503020204020204" charset="-122"/>
                <a:ea typeface="微软雅黑" panose="020B0503020204020204" charset="-122"/>
                <a:cs typeface="微软雅黑" panose="020B0503020204020204" charset="-122"/>
              </a:rPr>
              <a:t>）</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A:提供面向连接的传输服务</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B:提供可靠的传输服务</a:t>
            </a:r>
          </a:p>
          <a:p>
            <a:pPr>
              <a:lnSpc>
                <a:spcPct val="150000"/>
              </a:lnSpc>
            </a:pPr>
            <a:r>
              <a:rPr lang="zh-CN" altLang="en-US" sz="2400" b="1" dirty="0">
                <a:solidFill>
                  <a:srgbClr val="C00000"/>
                </a:solidFill>
                <a:effectLst/>
                <a:latin typeface="微软雅黑" panose="020B0503020204020204" charset="-122"/>
                <a:ea typeface="微软雅黑" panose="020B0503020204020204" charset="-122"/>
                <a:cs typeface="微软雅黑" panose="020B0503020204020204" charset="-122"/>
              </a:rPr>
              <a:t>C:提供单工通信服务</a:t>
            </a: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D:TCP为每块客户数据配上一个TCP首部，从而形成多个TCP报文段</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825500" y="1567180"/>
            <a:ext cx="10799445" cy="3415030"/>
          </a:xfrm>
          <a:prstGeom prst="rect">
            <a:avLst/>
          </a:prstGeom>
          <a:noFill/>
        </p:spPr>
        <p:txBody>
          <a:bodyPr wrap="square" rtlCol="0" anchor="t">
            <a:spAutoFit/>
          </a:bodyPr>
          <a:lstStyle/>
          <a:p>
            <a:pPr>
              <a:lnSpc>
                <a:spcPct val="150000"/>
              </a:lnSpc>
            </a:pPr>
            <a:r>
              <a:rPr lang="en-US" sz="2400">
                <a:latin typeface="微软雅黑" panose="020B0503020204020204" charset="-122"/>
                <a:ea typeface="微软雅黑" panose="020B0503020204020204" charset="-122"/>
                <a:cs typeface="微软雅黑" panose="020B0503020204020204" charset="-122"/>
              </a:rPr>
              <a:t>1</a:t>
            </a:r>
            <a:r>
              <a:rPr lang="zh-CN" altLang="en-US" sz="2400">
                <a:latin typeface="微软雅黑" panose="020B0503020204020204" charset="-122"/>
                <a:ea typeface="微软雅黑" panose="020B0503020204020204" charset="-122"/>
                <a:cs typeface="微软雅黑" panose="020B0503020204020204" charset="-122"/>
              </a:rPr>
              <a:t>、</a:t>
            </a:r>
            <a:r>
              <a:rPr sz="2400">
                <a:latin typeface="微软雅黑" panose="020B0503020204020204" charset="-122"/>
                <a:ea typeface="微软雅黑" panose="020B0503020204020204" charset="-122"/>
                <a:cs typeface="微软雅黑" panose="020B0503020204020204" charset="-122"/>
              </a:rPr>
              <a:t>在TCP报文段结构中，有6位标志位，其中（）等于1时，表明该TCP报文段的发送端数据已发送完毕，并请求释放TCP连接。</a:t>
            </a:r>
          </a:p>
          <a:p>
            <a:pPr>
              <a:lnSpc>
                <a:spcPct val="150000"/>
              </a:lnSpc>
            </a:pPr>
            <a:r>
              <a:rPr sz="2400">
                <a:latin typeface="微软雅黑" panose="020B0503020204020204" charset="-122"/>
                <a:ea typeface="微软雅黑" panose="020B0503020204020204" charset="-122"/>
                <a:cs typeface="微软雅黑" panose="020B0503020204020204" charset="-122"/>
              </a:rPr>
              <a:t>A:URG</a:t>
            </a:r>
          </a:p>
          <a:p>
            <a:pPr>
              <a:lnSpc>
                <a:spcPct val="150000"/>
              </a:lnSpc>
            </a:pPr>
            <a:r>
              <a:rPr sz="2400">
                <a:latin typeface="微软雅黑" panose="020B0503020204020204" charset="-122"/>
                <a:ea typeface="微软雅黑" panose="020B0503020204020204" charset="-122"/>
                <a:cs typeface="微软雅黑" panose="020B0503020204020204" charset="-122"/>
              </a:rPr>
              <a:t>B:ACK</a:t>
            </a:r>
          </a:p>
          <a:p>
            <a:pPr>
              <a:lnSpc>
                <a:spcPct val="150000"/>
              </a:lnSpc>
            </a:pPr>
            <a:r>
              <a:rPr sz="2400">
                <a:latin typeface="微软雅黑" panose="020B0503020204020204" charset="-122"/>
                <a:ea typeface="微软雅黑" panose="020B0503020204020204" charset="-122"/>
                <a:cs typeface="微软雅黑" panose="020B0503020204020204" charset="-122"/>
              </a:rPr>
              <a:t>C:FIN</a:t>
            </a:r>
          </a:p>
          <a:p>
            <a:pPr>
              <a:lnSpc>
                <a:spcPct val="150000"/>
              </a:lnSpc>
            </a:pPr>
            <a:r>
              <a:rPr sz="2400">
                <a:latin typeface="微软雅黑" panose="020B0503020204020204" charset="-122"/>
                <a:ea typeface="微软雅黑" panose="020B0503020204020204" charset="-122"/>
                <a:cs typeface="微软雅黑" panose="020B0503020204020204" charset="-122"/>
              </a:rPr>
              <a:t>D:SYN</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825500" y="1567180"/>
            <a:ext cx="10799445" cy="3415030"/>
          </a:xfrm>
          <a:prstGeom prst="rect">
            <a:avLst/>
          </a:prstGeom>
          <a:noFill/>
        </p:spPr>
        <p:txBody>
          <a:bodyPr wrap="square" rtlCol="0" anchor="t">
            <a:spAutoFit/>
          </a:bodyPr>
          <a:lstStyle/>
          <a:p>
            <a:pPr>
              <a:lnSpc>
                <a:spcPct val="150000"/>
              </a:lnSpc>
            </a:pPr>
            <a:r>
              <a:rPr lang="en-US"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在TCP报文段结构中，有6位标志位，其中（</a:t>
            </a:r>
            <a:r>
              <a:rPr lang="en-US" sz="2400" b="1" dirty="0">
                <a:solidFill>
                  <a:srgbClr val="C00000"/>
                </a:solidFill>
                <a:latin typeface="微软雅黑" panose="020B0503020204020204" charset="-122"/>
                <a:ea typeface="微软雅黑" panose="020B0503020204020204" charset="-122"/>
                <a:cs typeface="微软雅黑" panose="020B0503020204020204" charset="-122"/>
              </a:rPr>
              <a:t>C</a:t>
            </a:r>
            <a:r>
              <a:rPr sz="2400" dirty="0">
                <a:latin typeface="微软雅黑" panose="020B0503020204020204" charset="-122"/>
                <a:ea typeface="微软雅黑" panose="020B0503020204020204" charset="-122"/>
                <a:cs typeface="微软雅黑" panose="020B0503020204020204" charset="-122"/>
              </a:rPr>
              <a:t>）等于1时，表明该TCP报文段的发送端数据已发送完毕，并请求释放TCP连接。</a:t>
            </a:r>
          </a:p>
          <a:p>
            <a:pPr>
              <a:lnSpc>
                <a:spcPct val="150000"/>
              </a:lnSpc>
            </a:pPr>
            <a:r>
              <a:rPr sz="2400" dirty="0">
                <a:latin typeface="微软雅黑" panose="020B0503020204020204" charset="-122"/>
                <a:ea typeface="微软雅黑" panose="020B0503020204020204" charset="-122"/>
                <a:cs typeface="微软雅黑" panose="020B0503020204020204" charset="-122"/>
              </a:rPr>
              <a:t>A:URG</a:t>
            </a:r>
          </a:p>
          <a:p>
            <a:pPr>
              <a:lnSpc>
                <a:spcPct val="150000"/>
              </a:lnSpc>
            </a:pPr>
            <a:r>
              <a:rPr sz="2400" dirty="0">
                <a:latin typeface="微软雅黑" panose="020B0503020204020204" charset="-122"/>
                <a:ea typeface="微软雅黑" panose="020B0503020204020204" charset="-122"/>
                <a:cs typeface="微软雅黑" panose="020B0503020204020204" charset="-122"/>
              </a:rPr>
              <a:t>B:ACK</a:t>
            </a:r>
          </a:p>
          <a:p>
            <a:pPr>
              <a:lnSpc>
                <a:spcPct val="150000"/>
              </a:lnSpc>
            </a:pPr>
            <a:r>
              <a:rPr sz="2400" b="1" dirty="0">
                <a:solidFill>
                  <a:srgbClr val="C00000"/>
                </a:solidFill>
                <a:latin typeface="微软雅黑" panose="020B0503020204020204" charset="-122"/>
                <a:ea typeface="微软雅黑" panose="020B0503020204020204" charset="-122"/>
                <a:cs typeface="微软雅黑" panose="020B0503020204020204" charset="-122"/>
              </a:rPr>
              <a:t>C:FIN</a:t>
            </a:r>
            <a:endParaRPr sz="2400" dirty="0">
              <a:latin typeface="微软雅黑" panose="020B0503020204020204" charset="-122"/>
              <a:ea typeface="微软雅黑" panose="020B0503020204020204" charset="-122"/>
              <a:cs typeface="微软雅黑" panose="020B0503020204020204" charset="-122"/>
            </a:endParaRPr>
          </a:p>
          <a:p>
            <a:pPr>
              <a:lnSpc>
                <a:spcPct val="150000"/>
              </a:lnSpc>
            </a:pPr>
            <a:r>
              <a:rPr sz="2400" dirty="0">
                <a:latin typeface="微软雅黑" panose="020B0503020204020204" charset="-122"/>
                <a:ea typeface="微软雅黑" panose="020B0503020204020204" charset="-122"/>
                <a:cs typeface="微软雅黑" panose="020B0503020204020204" charset="-122"/>
              </a:rPr>
              <a:t>D:SYN</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825500" y="1567180"/>
            <a:ext cx="10799445" cy="3416320"/>
          </a:xfrm>
          <a:prstGeom prst="rect">
            <a:avLst/>
          </a:prstGeom>
          <a:noFill/>
        </p:spPr>
        <p:txBody>
          <a:bodyPr wrap="square" rtlCol="0" anchor="t">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已知</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报文段的首部长度字段的值为</a:t>
            </a:r>
            <a:r>
              <a:rPr lang="en-US" altLang="zh-CN" sz="2400" dirty="0">
                <a:latin typeface="微软雅黑" panose="020B0503020204020204" charset="-122"/>
                <a:ea typeface="微软雅黑" panose="020B0503020204020204" charset="-122"/>
                <a:cs typeface="微软雅黑" panose="020B0503020204020204" charset="-122"/>
              </a:rPr>
              <a:t>15</a:t>
            </a:r>
            <a:r>
              <a:rPr lang="zh-CN" altLang="en-US" sz="2400" dirty="0">
                <a:latin typeface="微软雅黑" panose="020B0503020204020204" charset="-122"/>
                <a:ea typeface="微软雅黑" panose="020B0503020204020204" charset="-122"/>
                <a:cs typeface="微软雅黑" panose="020B0503020204020204" charset="-122"/>
              </a:rPr>
              <a:t>，则表示</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报文段的首部和选项字段的最大长度分别为（ ）</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A:20</a:t>
            </a:r>
            <a:r>
              <a:rPr lang="zh-CN" altLang="en-US" sz="2400" dirty="0">
                <a:latin typeface="微软雅黑" panose="020B0503020204020204" charset="-122"/>
                <a:ea typeface="微软雅黑" panose="020B0503020204020204" charset="-122"/>
                <a:cs typeface="微软雅黑" panose="020B0503020204020204" charset="-122"/>
              </a:rPr>
              <a:t>字节和</a:t>
            </a:r>
            <a:r>
              <a:rPr lang="en-US" altLang="zh-CN" sz="2400" dirty="0">
                <a:latin typeface="微软雅黑" panose="020B0503020204020204" charset="-122"/>
                <a:ea typeface="微软雅黑" panose="020B0503020204020204" charset="-122"/>
                <a:cs typeface="微软雅黑" panose="020B0503020204020204" charset="-122"/>
              </a:rPr>
              <a:t>40</a:t>
            </a:r>
            <a:r>
              <a:rPr lang="zh-CN" altLang="en-US" sz="2400" dirty="0">
                <a:latin typeface="微软雅黑" panose="020B0503020204020204" charset="-122"/>
                <a:ea typeface="微软雅黑" panose="020B0503020204020204" charset="-122"/>
                <a:cs typeface="微软雅黑" panose="020B0503020204020204" charset="-122"/>
              </a:rPr>
              <a:t>字节</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B:32</a:t>
            </a:r>
            <a:r>
              <a:rPr lang="zh-CN" altLang="en-US" sz="2400" dirty="0">
                <a:latin typeface="微软雅黑" panose="020B0503020204020204" charset="-122"/>
                <a:ea typeface="微软雅黑" panose="020B0503020204020204" charset="-122"/>
                <a:cs typeface="微软雅黑" panose="020B0503020204020204" charset="-122"/>
              </a:rPr>
              <a:t>字节和</a:t>
            </a:r>
            <a:r>
              <a:rPr lang="en-US" altLang="zh-CN" sz="2400" dirty="0">
                <a:latin typeface="微软雅黑" panose="020B0503020204020204" charset="-122"/>
                <a:ea typeface="微软雅黑" panose="020B0503020204020204" charset="-122"/>
                <a:cs typeface="微软雅黑" panose="020B0503020204020204" charset="-122"/>
              </a:rPr>
              <a:t>64</a:t>
            </a:r>
            <a:r>
              <a:rPr lang="zh-CN" altLang="en-US" sz="2400" dirty="0">
                <a:latin typeface="微软雅黑" panose="020B0503020204020204" charset="-122"/>
                <a:ea typeface="微软雅黑" panose="020B0503020204020204" charset="-122"/>
                <a:cs typeface="微软雅黑" panose="020B0503020204020204" charset="-122"/>
              </a:rPr>
              <a:t>字节</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C:60</a:t>
            </a:r>
            <a:r>
              <a:rPr lang="zh-CN" altLang="en-US" sz="2400" dirty="0">
                <a:latin typeface="微软雅黑" panose="020B0503020204020204" charset="-122"/>
                <a:ea typeface="微软雅黑" panose="020B0503020204020204" charset="-122"/>
                <a:cs typeface="微软雅黑" panose="020B0503020204020204" charset="-122"/>
              </a:rPr>
              <a:t>字节和</a:t>
            </a:r>
            <a:r>
              <a:rPr lang="en-US" altLang="zh-CN" sz="2400" dirty="0">
                <a:latin typeface="微软雅黑" panose="020B0503020204020204" charset="-122"/>
                <a:ea typeface="微软雅黑" panose="020B0503020204020204" charset="-122"/>
                <a:cs typeface="微软雅黑" panose="020B0503020204020204" charset="-122"/>
              </a:rPr>
              <a:t>40</a:t>
            </a:r>
            <a:r>
              <a:rPr lang="zh-CN" altLang="en-US" sz="2400" dirty="0">
                <a:latin typeface="微软雅黑" panose="020B0503020204020204" charset="-122"/>
                <a:ea typeface="微软雅黑" panose="020B0503020204020204" charset="-122"/>
                <a:cs typeface="微软雅黑" panose="020B0503020204020204" charset="-122"/>
              </a:rPr>
              <a:t>字节</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D:60</a:t>
            </a:r>
            <a:r>
              <a:rPr lang="zh-CN" altLang="en-US" sz="2400" dirty="0">
                <a:latin typeface="微软雅黑" panose="020B0503020204020204" charset="-122"/>
                <a:ea typeface="微软雅黑" panose="020B0503020204020204" charset="-122"/>
                <a:cs typeface="微软雅黑" panose="020B0503020204020204" charset="-122"/>
              </a:rPr>
              <a:t>字节和</a:t>
            </a:r>
            <a:r>
              <a:rPr lang="en-US" altLang="zh-CN" sz="2400" dirty="0">
                <a:latin typeface="微软雅黑" panose="020B0503020204020204" charset="-122"/>
                <a:ea typeface="微软雅黑" panose="020B0503020204020204" charset="-122"/>
                <a:cs typeface="微软雅黑" panose="020B0503020204020204" charset="-122"/>
              </a:rPr>
              <a:t>80</a:t>
            </a:r>
            <a:r>
              <a:rPr lang="zh-CN" altLang="en-US" sz="2400" dirty="0">
                <a:latin typeface="微软雅黑" panose="020B0503020204020204" charset="-122"/>
                <a:ea typeface="微软雅黑" panose="020B0503020204020204" charset="-122"/>
                <a:cs typeface="微软雅黑" panose="020B0503020204020204" charset="-122"/>
              </a:rPr>
              <a:t>字节</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extLst>
      <p:ext uri="{BB962C8B-B14F-4D97-AF65-F5344CB8AC3E}">
        <p14:creationId xmlns:p14="http://schemas.microsoft.com/office/powerpoint/2010/main" val="7558322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文本框 3"/>
          <p:cNvSpPr txBox="1"/>
          <p:nvPr/>
        </p:nvSpPr>
        <p:spPr>
          <a:xfrm>
            <a:off x="825500" y="1567180"/>
            <a:ext cx="10799445" cy="3416320"/>
          </a:xfrm>
          <a:prstGeom prst="rect">
            <a:avLst/>
          </a:prstGeom>
          <a:noFill/>
        </p:spPr>
        <p:txBody>
          <a:bodyPr wrap="square" rtlCol="0" anchor="t">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已知</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报文段的首部长度字段的值为</a:t>
            </a:r>
            <a:r>
              <a:rPr lang="en-US" altLang="zh-CN" sz="2400" dirty="0">
                <a:latin typeface="微软雅黑" panose="020B0503020204020204" charset="-122"/>
                <a:ea typeface="微软雅黑" panose="020B0503020204020204" charset="-122"/>
                <a:cs typeface="微软雅黑" panose="020B0503020204020204" charset="-122"/>
              </a:rPr>
              <a:t>15</a:t>
            </a:r>
            <a:r>
              <a:rPr lang="zh-CN" altLang="en-US" sz="2400" dirty="0">
                <a:latin typeface="微软雅黑" panose="020B0503020204020204" charset="-122"/>
                <a:ea typeface="微软雅黑" panose="020B0503020204020204" charset="-122"/>
                <a:cs typeface="微软雅黑" panose="020B0503020204020204" charset="-122"/>
              </a:rPr>
              <a:t>，则表示</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报文段的首部和选项字段的最大长度分别为（ ）</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A:20</a:t>
            </a:r>
            <a:r>
              <a:rPr lang="zh-CN" altLang="en-US" sz="2400" dirty="0">
                <a:latin typeface="微软雅黑" panose="020B0503020204020204" charset="-122"/>
                <a:ea typeface="微软雅黑" panose="020B0503020204020204" charset="-122"/>
                <a:cs typeface="微软雅黑" panose="020B0503020204020204" charset="-122"/>
              </a:rPr>
              <a:t>字节和</a:t>
            </a:r>
            <a:r>
              <a:rPr lang="en-US" altLang="zh-CN" sz="2400" dirty="0">
                <a:latin typeface="微软雅黑" panose="020B0503020204020204" charset="-122"/>
                <a:ea typeface="微软雅黑" panose="020B0503020204020204" charset="-122"/>
                <a:cs typeface="微软雅黑" panose="020B0503020204020204" charset="-122"/>
              </a:rPr>
              <a:t>40</a:t>
            </a:r>
            <a:r>
              <a:rPr lang="zh-CN" altLang="en-US" sz="2400" dirty="0">
                <a:latin typeface="微软雅黑" panose="020B0503020204020204" charset="-122"/>
                <a:ea typeface="微软雅黑" panose="020B0503020204020204" charset="-122"/>
                <a:cs typeface="微软雅黑" panose="020B0503020204020204" charset="-122"/>
              </a:rPr>
              <a:t>字节</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B:32</a:t>
            </a:r>
            <a:r>
              <a:rPr lang="zh-CN" altLang="en-US" sz="2400" dirty="0">
                <a:latin typeface="微软雅黑" panose="020B0503020204020204" charset="-122"/>
                <a:ea typeface="微软雅黑" panose="020B0503020204020204" charset="-122"/>
                <a:cs typeface="微软雅黑" panose="020B0503020204020204" charset="-122"/>
              </a:rPr>
              <a:t>字节和</a:t>
            </a:r>
            <a:r>
              <a:rPr lang="en-US" altLang="zh-CN" sz="2400" dirty="0">
                <a:latin typeface="微软雅黑" panose="020B0503020204020204" charset="-122"/>
                <a:ea typeface="微软雅黑" panose="020B0503020204020204" charset="-122"/>
                <a:cs typeface="微软雅黑" panose="020B0503020204020204" charset="-122"/>
              </a:rPr>
              <a:t>64</a:t>
            </a:r>
            <a:r>
              <a:rPr lang="zh-CN" altLang="en-US" sz="2400" dirty="0">
                <a:latin typeface="微软雅黑" panose="020B0503020204020204" charset="-122"/>
                <a:ea typeface="微软雅黑" panose="020B0503020204020204" charset="-122"/>
                <a:cs typeface="微软雅黑" panose="020B0503020204020204" charset="-122"/>
              </a:rPr>
              <a:t>字节</a:t>
            </a:r>
          </a:p>
          <a:p>
            <a:pPr>
              <a:lnSpc>
                <a:spcPct val="150000"/>
              </a:lnSpc>
            </a:pP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C:60</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字节和</a:t>
            </a: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40</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字节</a:t>
            </a: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D:60</a:t>
            </a:r>
            <a:r>
              <a:rPr lang="zh-CN" altLang="en-US" sz="2400" dirty="0">
                <a:latin typeface="微软雅黑" panose="020B0503020204020204" charset="-122"/>
                <a:ea typeface="微软雅黑" panose="020B0503020204020204" charset="-122"/>
                <a:cs typeface="微软雅黑" panose="020B0503020204020204" charset="-122"/>
              </a:rPr>
              <a:t>字节和</a:t>
            </a:r>
            <a:r>
              <a:rPr lang="en-US" altLang="zh-CN" sz="2400" dirty="0">
                <a:latin typeface="微软雅黑" panose="020B0503020204020204" charset="-122"/>
                <a:ea typeface="微软雅黑" panose="020B0503020204020204" charset="-122"/>
                <a:cs typeface="微软雅黑" panose="020B0503020204020204" charset="-122"/>
              </a:rPr>
              <a:t>80</a:t>
            </a:r>
            <a:r>
              <a:rPr lang="zh-CN" altLang="en-US" sz="2400" dirty="0">
                <a:latin typeface="微软雅黑" panose="020B0503020204020204" charset="-122"/>
                <a:ea typeface="微软雅黑" panose="020B0503020204020204" charset="-122"/>
                <a:cs typeface="微软雅黑" panose="020B0503020204020204" charset="-122"/>
              </a:rPr>
              <a:t>字节</a:t>
            </a:r>
          </a:p>
        </p:txBody>
      </p:sp>
      <p:pic>
        <p:nvPicPr>
          <p:cNvPr id="5" name="图片 4"/>
          <p:cNvPicPr>
            <a:picLocks noChangeAspect="1"/>
          </p:cNvPicPr>
          <p:nvPr/>
        </p:nvPicPr>
        <p:blipFill rotWithShape="1">
          <a:blip r:embed="rId2"/>
          <a:srcRect l="7053" t="4210" r="13790" b="16632"/>
          <a:stretch/>
        </p:blipFill>
        <p:spPr>
          <a:xfrm>
            <a:off x="735180" y="0"/>
            <a:ext cx="1459832" cy="1459832"/>
          </a:xfrm>
          <a:prstGeom prst="rect">
            <a:avLst/>
          </a:prstGeom>
        </p:spPr>
      </p:pic>
    </p:spTree>
    <p:extLst>
      <p:ext uri="{BB962C8B-B14F-4D97-AF65-F5344CB8AC3E}">
        <p14:creationId xmlns:p14="http://schemas.microsoft.com/office/powerpoint/2010/main" val="5254387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0" y="2781191"/>
            <a:ext cx="1716288" cy="1134413"/>
          </a:xfrm>
          <a:prstGeom prst="rect">
            <a:avLst/>
          </a:prstGeom>
          <a:noFill/>
        </p:spPr>
        <p:txBody>
          <a:bodyPr wrap="square" rtlCol="0">
            <a:spAutoFit/>
          </a:bodyPr>
          <a:lstStyle/>
          <a:p>
            <a:pPr>
              <a:lnSpc>
                <a:spcPct val="150000"/>
              </a:lnSpc>
            </a:pPr>
            <a:r>
              <a:rPr lang="zh-CN" altLang="en-US" sz="2400" dirty="0"/>
              <a:t>传输控制协议（</a:t>
            </a:r>
            <a:r>
              <a:rPr lang="en-US" altLang="zh-CN" sz="2400" dirty="0"/>
              <a:t>TCP</a:t>
            </a:r>
            <a:r>
              <a:rPr lang="zh-CN" altLang="en-US" sz="2400" dirty="0"/>
              <a:t>）</a:t>
            </a:r>
          </a:p>
        </p:txBody>
      </p:sp>
      <p:sp>
        <p:nvSpPr>
          <p:cNvPr id="9" name="文本框 8"/>
          <p:cNvSpPr txBox="1"/>
          <p:nvPr/>
        </p:nvSpPr>
        <p:spPr>
          <a:xfrm>
            <a:off x="2254133" y="1570038"/>
            <a:ext cx="4763643" cy="3785652"/>
          </a:xfrm>
          <a:prstGeom prst="rect">
            <a:avLst/>
          </a:prstGeom>
          <a:noFill/>
        </p:spPr>
        <p:txBody>
          <a:bodyPr wrap="square" rtlCol="0">
            <a:spAutoFit/>
          </a:bodyPr>
          <a:lstStyle/>
          <a:p>
            <a:pPr>
              <a:lnSpc>
                <a:spcPct val="200000"/>
              </a:lnSpc>
            </a:pPr>
            <a:r>
              <a:rPr lang="en-US" altLang="zh-CN" sz="2400" dirty="0"/>
              <a:t>TCP</a:t>
            </a:r>
            <a:r>
              <a:rPr lang="zh-CN" altLang="en-US" sz="2400" dirty="0"/>
              <a:t>报文段结构</a:t>
            </a:r>
            <a:endParaRPr lang="en-US" altLang="zh-CN" sz="2400" dirty="0"/>
          </a:p>
          <a:p>
            <a:pPr>
              <a:lnSpc>
                <a:spcPct val="200000"/>
              </a:lnSpc>
            </a:pPr>
            <a:r>
              <a:rPr lang="en-US" altLang="zh-CN" sz="2400" dirty="0">
                <a:solidFill>
                  <a:srgbClr val="FF0000"/>
                </a:solidFill>
              </a:rPr>
              <a:t>TCP</a:t>
            </a:r>
            <a:r>
              <a:rPr lang="zh-CN" altLang="en-US" sz="2400" dirty="0">
                <a:solidFill>
                  <a:srgbClr val="FF0000"/>
                </a:solidFill>
              </a:rPr>
              <a:t>连接管理</a:t>
            </a:r>
            <a:endParaRPr lang="en-US" altLang="zh-CN" sz="2400" dirty="0">
              <a:solidFill>
                <a:srgbClr val="FF0000"/>
              </a:solidFill>
            </a:endParaRPr>
          </a:p>
          <a:p>
            <a:pPr>
              <a:lnSpc>
                <a:spcPct val="200000"/>
              </a:lnSpc>
            </a:pPr>
            <a:r>
              <a:rPr lang="en-US" altLang="zh-CN" sz="2400" dirty="0"/>
              <a:t>TCP</a:t>
            </a:r>
            <a:r>
              <a:rPr lang="zh-CN" altLang="en-US" sz="2400" dirty="0"/>
              <a:t>可靠数据传输</a:t>
            </a:r>
            <a:endParaRPr lang="en-US" altLang="zh-CN" sz="2400" dirty="0"/>
          </a:p>
          <a:p>
            <a:pPr>
              <a:lnSpc>
                <a:spcPct val="200000"/>
              </a:lnSpc>
            </a:pPr>
            <a:r>
              <a:rPr lang="en-US" altLang="zh-CN" sz="2400" dirty="0"/>
              <a:t>TCP</a:t>
            </a:r>
            <a:r>
              <a:rPr lang="zh-CN" altLang="en-US" sz="2400" dirty="0"/>
              <a:t>流量控制</a:t>
            </a:r>
            <a:endParaRPr lang="en-US" altLang="zh-CN" sz="2400" dirty="0"/>
          </a:p>
          <a:p>
            <a:pPr>
              <a:lnSpc>
                <a:spcPct val="200000"/>
              </a:lnSpc>
            </a:pPr>
            <a:r>
              <a:rPr lang="en-US" altLang="zh-CN" sz="2400" dirty="0"/>
              <a:t>TCP</a:t>
            </a:r>
            <a:r>
              <a:rPr lang="zh-CN" altLang="en-US" sz="2400" dirty="0"/>
              <a:t>拥塞控制</a:t>
            </a:r>
          </a:p>
        </p:txBody>
      </p:sp>
      <p:sp>
        <p:nvSpPr>
          <p:cNvPr id="10" name="左大括号 9"/>
          <p:cNvSpPr/>
          <p:nvPr/>
        </p:nvSpPr>
        <p:spPr>
          <a:xfrm>
            <a:off x="1716288" y="2004539"/>
            <a:ext cx="537845" cy="29166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1362398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12" name="文本框 11"/>
          <p:cNvSpPr txBox="1"/>
          <p:nvPr/>
        </p:nvSpPr>
        <p:spPr>
          <a:xfrm>
            <a:off x="718247" y="2312302"/>
            <a:ext cx="11121462" cy="1200329"/>
          </a:xfrm>
          <a:prstGeom prst="rect">
            <a:avLst/>
          </a:prstGeom>
          <a:noFill/>
        </p:spPr>
        <p:txBody>
          <a:bodyPr wrap="square" rtlCol="0">
            <a:spAutoFit/>
          </a:bodyPr>
          <a:lstStyle/>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连接管理：连接建立与</a:t>
            </a:r>
            <a:r>
              <a:rPr lang="zh-CN" altLang="en-US" sz="2400" dirty="0">
                <a:latin typeface="微软雅黑" panose="020B0503020204020204" charset="-122"/>
                <a:ea typeface="微软雅黑" panose="020B0503020204020204" charset="-122"/>
                <a:cs typeface="微软雅黑" panose="020B0503020204020204" charset="-122"/>
                <a:sym typeface="+mn-ea"/>
              </a:rPr>
              <a:t>连接</a:t>
            </a:r>
            <a:r>
              <a:rPr lang="zh-CN" altLang="en-US" sz="2400" dirty="0">
                <a:latin typeface="微软雅黑" panose="020B0503020204020204" charset="-122"/>
                <a:ea typeface="微软雅黑" panose="020B0503020204020204" charset="-122"/>
                <a:cs typeface="微软雅黑" panose="020B0503020204020204" charset="-122"/>
              </a:rPr>
              <a:t>拆除。</a:t>
            </a: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      以客户端上的一个应用进程与服务器上的一个应用进程建立一条</a:t>
            </a:r>
            <a:r>
              <a:rPr lang="en-US" altLang="zh-CN" sz="2400" dirty="0">
                <a:latin typeface="微软雅黑" panose="020B0503020204020204" charset="-122"/>
                <a:ea typeface="微软雅黑" panose="020B0503020204020204" charset="-122"/>
                <a:cs typeface="微软雅黑" panose="020B0503020204020204" charset="-122"/>
              </a:rPr>
              <a:t>TCP</a:t>
            </a:r>
            <a:r>
              <a:rPr lang="zh-CN" altLang="en-US" sz="2400" dirty="0">
                <a:latin typeface="微软雅黑" panose="020B0503020204020204" charset="-122"/>
                <a:ea typeface="微软雅黑" panose="020B0503020204020204" charset="-122"/>
                <a:cs typeface="微软雅黑" panose="020B0503020204020204" charset="-122"/>
              </a:rPr>
              <a:t>连接为例。</a:t>
            </a:r>
            <a:endParaRPr lang="en-US" altLang="zh-CN" sz="2400" dirty="0">
              <a:latin typeface="微软雅黑" panose="020B0503020204020204" charset="-122"/>
              <a:ea typeface="微软雅黑" panose="020B0503020204020204" charset="-122"/>
              <a:cs typeface="微软雅黑" panose="020B0503020204020204" charset="-122"/>
            </a:endParaRPr>
          </a:p>
        </p:txBody>
      </p:sp>
      <p:grpSp>
        <p:nvGrpSpPr>
          <p:cNvPr id="13" name="组合 12"/>
          <p:cNvGrpSpPr/>
          <p:nvPr/>
        </p:nvGrpSpPr>
        <p:grpSpPr>
          <a:xfrm>
            <a:off x="7766755" y="393621"/>
            <a:ext cx="4430675" cy="1735745"/>
            <a:chOff x="6710810" y="281374"/>
            <a:chExt cx="4231186"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7610" y="4555958"/>
            <a:ext cx="1346200" cy="13462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3810" y="4233779"/>
            <a:ext cx="644358" cy="644358"/>
          </a:xfrm>
          <a:prstGeom prst="rect">
            <a:avLst/>
          </a:prstGeom>
        </p:spPr>
      </p:pic>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2005" y="4555958"/>
            <a:ext cx="1346200" cy="1346200"/>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4852" y="4233779"/>
            <a:ext cx="644358" cy="644358"/>
          </a:xfrm>
          <a:prstGeom prst="rect">
            <a:avLst/>
          </a:prstGeom>
        </p:spPr>
      </p:pic>
      <p:sp>
        <p:nvSpPr>
          <p:cNvPr id="6" name="文本框 5"/>
          <p:cNvSpPr txBox="1"/>
          <p:nvPr/>
        </p:nvSpPr>
        <p:spPr>
          <a:xfrm>
            <a:off x="2137610" y="6144125"/>
            <a:ext cx="1151022"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客户端</a:t>
            </a:r>
          </a:p>
        </p:txBody>
      </p:sp>
      <p:sp>
        <p:nvSpPr>
          <p:cNvPr id="23" name="文本框 22"/>
          <p:cNvSpPr txBox="1"/>
          <p:nvPr/>
        </p:nvSpPr>
        <p:spPr>
          <a:xfrm>
            <a:off x="8167183" y="6144125"/>
            <a:ext cx="171475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微信服务器</a:t>
            </a:r>
            <a:endParaRPr kumimoji="1" lang="zh-CN" altLang="en-US" sz="2400" dirty="0">
              <a:latin typeface="Microsoft YaHei" charset="-122"/>
              <a:ea typeface="Microsoft YaHei" charset="-122"/>
              <a:cs typeface="Microsoft YaHei" charset="-122"/>
            </a:endParaRPr>
          </a:p>
        </p:txBody>
      </p:sp>
      <p:cxnSp>
        <p:nvCxnSpPr>
          <p:cNvPr id="8" name="直线连接符 7"/>
          <p:cNvCxnSpPr>
            <a:stCxn id="5" idx="3"/>
            <a:endCxn id="22" idx="1"/>
          </p:cNvCxnSpPr>
          <p:nvPr/>
        </p:nvCxnSpPr>
        <p:spPr>
          <a:xfrm>
            <a:off x="4128168" y="4555958"/>
            <a:ext cx="3246684" cy="0"/>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2000"/>
            <a:lum/>
          </a:blip>
          <a:srcRect/>
          <a:stretch>
            <a:fillRect l="-5000" r="-5000"/>
          </a:stretch>
        </a:blipFill>
        <a:effectLst/>
      </p:bgPr>
    </p:bg>
    <p:spTree>
      <p:nvGrpSpPr>
        <p:cNvPr id="1" name=""/>
        <p:cNvGrpSpPr/>
        <p:nvPr/>
      </p:nvGrpSpPr>
      <p:grpSpPr>
        <a:xfrm>
          <a:off x="0" y="0"/>
          <a:ext cx="0" cy="0"/>
          <a:chOff x="0" y="0"/>
          <a:chExt cx="0" cy="0"/>
        </a:xfrm>
      </p:grpSpPr>
      <p:sp>
        <p:nvSpPr>
          <p:cNvPr id="7" name="文本框 6"/>
          <p:cNvSpPr txBox="1"/>
          <p:nvPr/>
        </p:nvSpPr>
        <p:spPr>
          <a:xfrm>
            <a:off x="3914273" y="3449052"/>
            <a:ext cx="4924928" cy="825419"/>
          </a:xfrm>
          <a:prstGeom prst="rect">
            <a:avLst/>
          </a:prstGeom>
          <a:noFill/>
        </p:spPr>
        <p:txBody>
          <a:bodyPr wrap="square" rtlCol="0">
            <a:spAutoFit/>
          </a:bodyPr>
          <a:lstStyle/>
          <a:p>
            <a:pPr algn="ctr">
              <a:lnSpc>
                <a:spcPct val="150000"/>
              </a:lnSpc>
            </a:pPr>
            <a:r>
              <a:rPr kumimoji="1" lang="zh-CN" altLang="en-US" sz="3600" dirty="0">
                <a:latin typeface="Microsoft YaHei" charset="-122"/>
                <a:ea typeface="Microsoft YaHei" charset="-122"/>
                <a:cs typeface="Microsoft YaHei" charset="-122"/>
              </a:rPr>
              <a:t>结婚挺容易哒！</a:t>
            </a:r>
          </a:p>
        </p:txBody>
      </p:sp>
      <p:sp>
        <p:nvSpPr>
          <p:cNvPr id="3" name="矩形 2"/>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5000" r="-5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5756" r="14244"/>
          <a:stretch/>
        </p:blipFill>
        <p:spPr>
          <a:xfrm>
            <a:off x="1572126" y="1780673"/>
            <a:ext cx="2229853" cy="2787316"/>
          </a:xfrm>
          <a:prstGeom prst="rect">
            <a:avLst/>
          </a:prstGeom>
        </p:spPr>
      </p:pic>
      <p:pic>
        <p:nvPicPr>
          <p:cNvPr id="3" name="图片 2"/>
          <p:cNvPicPr>
            <a:picLocks noChangeAspect="1"/>
          </p:cNvPicPr>
          <p:nvPr/>
        </p:nvPicPr>
        <p:blipFill rotWithShape="1">
          <a:blip r:embed="rId4">
            <a:extLst>
              <a:ext uri="{BEBA8EAE-BF5A-486C-A8C5-ECC9F3942E4B}">
                <a14:imgProps xmlns:a14="http://schemas.microsoft.com/office/drawing/2010/main">
                  <a14:imgLayer r:embed="rId5">
                    <a14:imgEffect>
                      <a14:backgroundRemoval t="1567" b="44909" l="10000" r="90000">
                        <a14:foregroundMark x1="38148" y1="14360" x2="38148" y2="14360"/>
                        <a14:foregroundMark x1="50370" y1="14883" x2="50370" y2="14883"/>
                        <a14:foregroundMark x1="48889" y1="32376" x2="48889" y2="32376"/>
                        <a14:foregroundMark x1="41111" y1="32637" x2="41111" y2="32637"/>
                        <a14:foregroundMark x1="52222" y1="33681" x2="52222" y2="33681"/>
                        <a14:backgroundMark x1="48519" y1="19060" x2="48519" y2="19060"/>
                      </a14:backgroundRemoval>
                    </a14:imgEffect>
                  </a14:imgLayer>
                </a14:imgProps>
              </a:ext>
            </a:extLst>
          </a:blip>
          <a:srcRect l="19832" r="22009" b="54913"/>
          <a:stretch/>
        </p:blipFill>
        <p:spPr>
          <a:xfrm>
            <a:off x="8053137" y="1780673"/>
            <a:ext cx="2534652" cy="2787316"/>
          </a:xfrm>
          <a:prstGeom prst="rect">
            <a:avLst/>
          </a:prstGeom>
        </p:spPr>
      </p:pic>
      <p:sp>
        <p:nvSpPr>
          <p:cNvPr id="4" name="文本框 3"/>
          <p:cNvSpPr txBox="1"/>
          <p:nvPr/>
        </p:nvSpPr>
        <p:spPr>
          <a:xfrm>
            <a:off x="2237873" y="4908884"/>
            <a:ext cx="898358"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大熊</a:t>
            </a:r>
          </a:p>
        </p:txBody>
      </p:sp>
      <p:sp>
        <p:nvSpPr>
          <p:cNvPr id="6" name="文本框 5"/>
          <p:cNvSpPr txBox="1"/>
          <p:nvPr/>
        </p:nvSpPr>
        <p:spPr>
          <a:xfrm>
            <a:off x="8871284" y="4908883"/>
            <a:ext cx="898358"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静香</a:t>
            </a:r>
          </a:p>
        </p:txBody>
      </p:sp>
      <p:sp>
        <p:nvSpPr>
          <p:cNvPr id="7" name="矩形 6"/>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Tree>
    <p:extLst>
      <p:ext uri="{BB962C8B-B14F-4D97-AF65-F5344CB8AC3E}">
        <p14:creationId xmlns:p14="http://schemas.microsoft.com/office/powerpoint/2010/main" val="91222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5000" r="-5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5756" r="14244"/>
          <a:stretch/>
        </p:blipFill>
        <p:spPr>
          <a:xfrm>
            <a:off x="1572126" y="1780673"/>
            <a:ext cx="2229853" cy="2787316"/>
          </a:xfrm>
          <a:prstGeom prst="rect">
            <a:avLst/>
          </a:prstGeom>
        </p:spPr>
      </p:pic>
      <p:pic>
        <p:nvPicPr>
          <p:cNvPr id="3" name="图片 2"/>
          <p:cNvPicPr>
            <a:picLocks noChangeAspect="1"/>
          </p:cNvPicPr>
          <p:nvPr/>
        </p:nvPicPr>
        <p:blipFill rotWithShape="1">
          <a:blip r:embed="rId4">
            <a:extLst>
              <a:ext uri="{BEBA8EAE-BF5A-486C-A8C5-ECC9F3942E4B}">
                <a14:imgProps xmlns:a14="http://schemas.microsoft.com/office/drawing/2010/main">
                  <a14:imgLayer r:embed="rId5">
                    <a14:imgEffect>
                      <a14:backgroundRemoval t="1567" b="44909" l="10000" r="90000">
                        <a14:foregroundMark x1="38148" y1="14360" x2="38148" y2="14360"/>
                        <a14:foregroundMark x1="50370" y1="14883" x2="50370" y2="14883"/>
                        <a14:foregroundMark x1="48889" y1="32376" x2="48889" y2="32376"/>
                        <a14:foregroundMark x1="41111" y1="32637" x2="41111" y2="32637"/>
                        <a14:foregroundMark x1="52222" y1="33681" x2="52222" y2="33681"/>
                        <a14:backgroundMark x1="48519" y1="19060" x2="48519" y2="19060"/>
                      </a14:backgroundRemoval>
                    </a14:imgEffect>
                  </a14:imgLayer>
                </a14:imgProps>
              </a:ext>
            </a:extLst>
          </a:blip>
          <a:srcRect l="19832" r="22009" b="54913"/>
          <a:stretch/>
        </p:blipFill>
        <p:spPr>
          <a:xfrm>
            <a:off x="8053137" y="1780673"/>
            <a:ext cx="2534652" cy="2787316"/>
          </a:xfrm>
          <a:prstGeom prst="rect">
            <a:avLst/>
          </a:prstGeom>
        </p:spPr>
      </p:pic>
      <p:sp>
        <p:nvSpPr>
          <p:cNvPr id="4" name="文本框 3"/>
          <p:cNvSpPr txBox="1"/>
          <p:nvPr/>
        </p:nvSpPr>
        <p:spPr>
          <a:xfrm>
            <a:off x="2237873" y="4908884"/>
            <a:ext cx="898358"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大熊</a:t>
            </a:r>
          </a:p>
        </p:txBody>
      </p:sp>
      <p:sp>
        <p:nvSpPr>
          <p:cNvPr id="6" name="文本框 5"/>
          <p:cNvSpPr txBox="1"/>
          <p:nvPr/>
        </p:nvSpPr>
        <p:spPr>
          <a:xfrm>
            <a:off x="8871284" y="4908883"/>
            <a:ext cx="898358"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静香</a:t>
            </a:r>
          </a:p>
        </p:txBody>
      </p:sp>
      <p:cxnSp>
        <p:nvCxnSpPr>
          <p:cNvPr id="8" name="直线箭头连接符 7"/>
          <p:cNvCxnSpPr/>
          <p:nvPr/>
        </p:nvCxnSpPr>
        <p:spPr>
          <a:xfrm flipV="1">
            <a:off x="4154905" y="2550695"/>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946358" y="1978968"/>
            <a:ext cx="460408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静香，我喜欢你，</a:t>
            </a:r>
            <a:r>
              <a:rPr kumimoji="1" lang="zh-CN" altLang="en-US" sz="2400">
                <a:latin typeface="Microsoft YaHei" charset="-122"/>
                <a:ea typeface="Microsoft YaHei" charset="-122"/>
                <a:cs typeface="Microsoft YaHei" charset="-122"/>
              </a:rPr>
              <a:t>当我女朋友吧！</a:t>
            </a:r>
            <a:endParaRPr kumimoji="1" lang="zh-CN" altLang="en-US" sz="2400" dirty="0">
              <a:latin typeface="Microsoft YaHei" charset="-122"/>
              <a:ea typeface="Microsoft YaHei" charset="-122"/>
              <a:cs typeface="Microsoft YaHei" charset="-122"/>
            </a:endParaRPr>
          </a:p>
        </p:txBody>
      </p:sp>
      <p:sp>
        <p:nvSpPr>
          <p:cNvPr id="10" name="矩形 9"/>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Tree>
    <p:extLst>
      <p:ext uri="{BB962C8B-B14F-4D97-AF65-F5344CB8AC3E}">
        <p14:creationId xmlns:p14="http://schemas.microsoft.com/office/powerpoint/2010/main" val="104184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组合 12"/>
          <p:cNvGrpSpPr/>
          <p:nvPr/>
        </p:nvGrpSpPr>
        <p:grpSpPr>
          <a:xfrm>
            <a:off x="7389607" y="296257"/>
            <a:ext cx="4550008" cy="1247734"/>
            <a:chOff x="6305275" y="281374"/>
            <a:chExt cx="4550008" cy="1247734"/>
          </a:xfrm>
        </p:grpSpPr>
        <p:sp>
          <p:nvSpPr>
            <p:cNvPr id="14" name="左大括号 13"/>
            <p:cNvSpPr/>
            <p:nvPr/>
          </p:nvSpPr>
          <p:spPr>
            <a:xfrm>
              <a:off x="8708598" y="402704"/>
              <a:ext cx="439455" cy="95273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112497" y="281374"/>
              <a:ext cx="992580" cy="297517"/>
            </a:xfrm>
            <a:prstGeom prst="rect">
              <a:avLst/>
            </a:prstGeom>
          </p:spPr>
          <p:txBody>
            <a:bodyPr wrap="none">
              <a:spAutoFit/>
            </a:bodyPr>
            <a:lstStyle/>
            <a:p>
              <a:pPr algn="ctr">
                <a:lnSpc>
                  <a:spcPts val="1600"/>
                </a:lnSpc>
              </a:pPr>
              <a:r>
                <a:rPr lang="en-US" altLang="zh-CN" dirty="0">
                  <a:solidFill>
                    <a:srgbClr val="FF0000"/>
                  </a:solidFill>
                  <a:latin typeface="黑体" panose="02010609060101010101" pitchFamily="49" charset="-122"/>
                  <a:ea typeface="黑体" panose="02010609060101010101" pitchFamily="49" charset="-122"/>
                  <a:sym typeface="+mn-ea"/>
                </a:rPr>
                <a:t>UDP</a:t>
              </a:r>
              <a:r>
                <a:rPr lang="zh-CN" altLang="en-US" dirty="0">
                  <a:solidFill>
                    <a:srgbClr val="FF0000"/>
                  </a:solidFill>
                  <a:latin typeface="黑体" panose="02010609060101010101" pitchFamily="49" charset="-122"/>
                  <a:ea typeface="黑体" panose="02010609060101010101" pitchFamily="49" charset="-122"/>
                  <a:sym typeface="+mn-ea"/>
                </a:rPr>
                <a:t>特点</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9112497" y="1231591"/>
              <a:ext cx="1223413" cy="297517"/>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校验和</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305275" y="681909"/>
              <a:ext cx="2627642"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用户数据报协议（</a:t>
              </a:r>
              <a:r>
                <a:rPr lang="en-US" altLang="zh-CN" b="1" dirty="0">
                  <a:latin typeface="黑体" panose="02010609060101010101" pitchFamily="49" charset="-122"/>
                  <a:ea typeface="黑体" panose="02010609060101010101" pitchFamily="49" charset="-122"/>
                  <a:sym typeface="+mn-ea"/>
                </a:rPr>
                <a:t>UDP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112497" y="715371"/>
              <a:ext cx="1742786" cy="297517"/>
            </a:xfrm>
            <a:prstGeom prst="rect">
              <a:avLst/>
            </a:prstGeom>
          </p:spPr>
          <p:txBody>
            <a:bodyPr wrap="squar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UDP</a:t>
              </a:r>
              <a:r>
                <a:rPr lang="zh-CN" altLang="en-US" dirty="0">
                  <a:latin typeface="黑体" panose="02010609060101010101" pitchFamily="49" charset="-122"/>
                  <a:ea typeface="黑体" panose="02010609060101010101" pitchFamily="49" charset="-122"/>
                  <a:sym typeface="+mn-ea"/>
                </a:rPr>
                <a:t>数据报结构</a:t>
              </a:r>
              <a:endParaRPr lang="zh-CN" altLang="en-US" kern="900" spc="-100" dirty="0">
                <a:latin typeface="黑体" panose="02010609060101010101" pitchFamily="49" charset="-122"/>
                <a:ea typeface="黑体" panose="02010609060101010101" pitchFamily="49" charset="-122"/>
              </a:endParaRPr>
            </a:p>
          </p:txBody>
        </p:sp>
      </p:grpSp>
      <p:sp>
        <p:nvSpPr>
          <p:cNvPr id="20" name="文本框 2"/>
          <p:cNvSpPr txBox="1"/>
          <p:nvPr>
            <p:custDataLst>
              <p:tags r:id="rId1"/>
            </p:custDataLst>
          </p:nvPr>
        </p:nvSpPr>
        <p:spPr>
          <a:xfrm>
            <a:off x="318085" y="452360"/>
            <a:ext cx="5023935"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800" b="0" dirty="0">
                <a:solidFill>
                  <a:schemeClr val="tx1"/>
                </a:solidFill>
                <a:latin typeface="Microsoft YaHei" charset="-122"/>
                <a:ea typeface="Microsoft YaHei" charset="-122"/>
                <a:cs typeface="Microsoft YaHei" charset="-122"/>
                <a:sym typeface="+mn-ea"/>
              </a:rPr>
              <a:t>3.4.1</a:t>
            </a:r>
            <a:r>
              <a:rPr lang="zh-CN" altLang="en-US" sz="2800" b="0" dirty="0">
                <a:solidFill>
                  <a:schemeClr val="tx1"/>
                </a:solidFill>
                <a:latin typeface="Microsoft YaHei" charset="-122"/>
                <a:ea typeface="Microsoft YaHei" charset="-122"/>
                <a:cs typeface="Microsoft YaHei" charset="-122"/>
                <a:sym typeface="+mn-ea"/>
              </a:rPr>
              <a:t> </a:t>
            </a:r>
            <a:r>
              <a:rPr lang="en-US" altLang="zh-CN" sz="2800" b="0" dirty="0">
                <a:solidFill>
                  <a:schemeClr val="tx1"/>
                </a:solidFill>
                <a:latin typeface="Microsoft YaHei" charset="-122"/>
                <a:ea typeface="Microsoft YaHei" charset="-122"/>
                <a:cs typeface="Microsoft YaHei" charset="-122"/>
                <a:sym typeface="+mn-ea"/>
              </a:rPr>
              <a:t>UDP</a:t>
            </a:r>
            <a:r>
              <a:rPr lang="zh-CN" altLang="en-US" sz="2800" b="0" dirty="0">
                <a:solidFill>
                  <a:schemeClr val="tx1"/>
                </a:solidFill>
                <a:latin typeface="Microsoft YaHei" charset="-122"/>
                <a:ea typeface="Microsoft YaHei" charset="-122"/>
                <a:cs typeface="Microsoft YaHei" charset="-122"/>
                <a:sym typeface="+mn-ea"/>
              </a:rPr>
              <a:t>特点</a:t>
            </a:r>
            <a:r>
              <a:rPr lang="en-US" altLang="zh-CN" sz="2800" b="0" dirty="0">
                <a:solidFill>
                  <a:schemeClr val="tx1"/>
                </a:solidFill>
                <a:latin typeface="Microsoft YaHei" charset="-122"/>
                <a:ea typeface="Microsoft YaHei" charset="-122"/>
                <a:cs typeface="Microsoft YaHei" charset="-122"/>
                <a:sym typeface="+mn-ea"/>
              </a:rPr>
              <a:t>【</a:t>
            </a:r>
            <a:r>
              <a:rPr lang="zh-CN" altLang="en-US" sz="2800" b="0" dirty="0">
                <a:solidFill>
                  <a:schemeClr val="tx1"/>
                </a:solidFill>
                <a:latin typeface="Microsoft YaHei" charset="-122"/>
                <a:ea typeface="Microsoft YaHei" charset="-122"/>
                <a:cs typeface="Microsoft YaHei" charset="-122"/>
                <a:sym typeface="+mn-ea"/>
              </a:rPr>
              <a:t>选择、简答</a:t>
            </a:r>
            <a:r>
              <a:rPr lang="en-US" altLang="zh-CN" sz="2800" b="0" dirty="0">
                <a:solidFill>
                  <a:schemeClr val="tx1"/>
                </a:solidFill>
                <a:latin typeface="Microsoft YaHei" charset="-122"/>
                <a:ea typeface="Microsoft YaHei" charset="-122"/>
                <a:cs typeface="Microsoft YaHei" charset="-122"/>
                <a:sym typeface="+mn-ea"/>
              </a:rPr>
              <a:t>】</a:t>
            </a:r>
          </a:p>
        </p:txBody>
      </p:sp>
      <p:sp>
        <p:nvSpPr>
          <p:cNvPr id="2" name="文本框 1"/>
          <p:cNvSpPr txBox="1"/>
          <p:nvPr/>
        </p:nvSpPr>
        <p:spPr>
          <a:xfrm>
            <a:off x="944747" y="2037347"/>
            <a:ext cx="10475495"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二、特点</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应用进程</a:t>
            </a:r>
            <a:r>
              <a:rPr lang="zh-CN" altLang="en-US" sz="2400" dirty="0">
                <a:solidFill>
                  <a:srgbClr val="FF0000"/>
                </a:solidFill>
                <a:latin typeface="Microsoft YaHei" charset="-122"/>
                <a:ea typeface="Microsoft YaHei" charset="-122"/>
                <a:cs typeface="Microsoft YaHei" charset="-122"/>
              </a:rPr>
              <a:t>容易控制</a:t>
            </a:r>
            <a:r>
              <a:rPr lang="zh-CN" altLang="en-US" sz="2400" dirty="0">
                <a:latin typeface="Microsoft YaHei" charset="-122"/>
                <a:ea typeface="Microsoft YaHei" charset="-122"/>
                <a:cs typeface="Microsoft YaHei" charset="-122"/>
              </a:rPr>
              <a:t>发送什么数据以及何时发送，会出现分组的丢失和重复。</a:t>
            </a:r>
            <a:endParaRPr lang="en-US"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、无需建立连接。</a:t>
            </a:r>
          </a:p>
          <a:p>
            <a:pPr>
              <a:lnSpc>
                <a:spcPct val="150000"/>
              </a:lnSpc>
            </a:pP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、无连接状态。</a:t>
            </a:r>
          </a:p>
          <a:p>
            <a:pPr>
              <a:lnSpc>
                <a:spcPct val="150000"/>
              </a:lnSpc>
            </a:pP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、首部开销小，只有</a:t>
            </a:r>
            <a:r>
              <a:rPr lang="en-US" altLang="zh-CN" sz="2400" dirty="0">
                <a:latin typeface="Microsoft YaHei" charset="-122"/>
                <a:ea typeface="Microsoft YaHei" charset="-122"/>
                <a:cs typeface="Microsoft YaHei" charset="-122"/>
              </a:rPr>
              <a:t>8</a:t>
            </a:r>
            <a:r>
              <a:rPr lang="zh-CN" altLang="en-US" sz="2400" dirty="0">
                <a:latin typeface="Microsoft YaHei" charset="-122"/>
                <a:ea typeface="Microsoft YaHei" charset="-122"/>
                <a:cs typeface="Microsoft YaHei" charset="-122"/>
              </a:rPr>
              <a:t>个字节。</a:t>
            </a:r>
          </a:p>
        </p:txBody>
      </p:sp>
    </p:spTree>
    <p:extLst>
      <p:ext uri="{BB962C8B-B14F-4D97-AF65-F5344CB8AC3E}">
        <p14:creationId xmlns:p14="http://schemas.microsoft.com/office/powerpoint/2010/main" val="25567969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5000" r="-5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5756" r="14244"/>
          <a:stretch/>
        </p:blipFill>
        <p:spPr>
          <a:xfrm>
            <a:off x="1572126" y="1780673"/>
            <a:ext cx="2229853" cy="2787316"/>
          </a:xfrm>
          <a:prstGeom prst="rect">
            <a:avLst/>
          </a:prstGeom>
        </p:spPr>
      </p:pic>
      <p:pic>
        <p:nvPicPr>
          <p:cNvPr id="3" name="图片 2"/>
          <p:cNvPicPr>
            <a:picLocks noChangeAspect="1"/>
          </p:cNvPicPr>
          <p:nvPr/>
        </p:nvPicPr>
        <p:blipFill rotWithShape="1">
          <a:blip r:embed="rId4">
            <a:extLst>
              <a:ext uri="{BEBA8EAE-BF5A-486C-A8C5-ECC9F3942E4B}">
                <a14:imgProps xmlns:a14="http://schemas.microsoft.com/office/drawing/2010/main">
                  <a14:imgLayer r:embed="rId5">
                    <a14:imgEffect>
                      <a14:backgroundRemoval t="1567" b="44909" l="10000" r="90000">
                        <a14:foregroundMark x1="38148" y1="14360" x2="38148" y2="14360"/>
                        <a14:foregroundMark x1="50370" y1="14883" x2="50370" y2="14883"/>
                        <a14:foregroundMark x1="48889" y1="32376" x2="48889" y2="32376"/>
                        <a14:foregroundMark x1="41111" y1="32637" x2="41111" y2="32637"/>
                        <a14:foregroundMark x1="52222" y1="33681" x2="52222" y2="33681"/>
                        <a14:backgroundMark x1="48519" y1="19060" x2="48519" y2="19060"/>
                      </a14:backgroundRemoval>
                    </a14:imgEffect>
                  </a14:imgLayer>
                </a14:imgProps>
              </a:ext>
            </a:extLst>
          </a:blip>
          <a:srcRect l="19832" r="22009" b="54913"/>
          <a:stretch/>
        </p:blipFill>
        <p:spPr>
          <a:xfrm>
            <a:off x="8053137" y="1780673"/>
            <a:ext cx="2534652" cy="2787316"/>
          </a:xfrm>
          <a:prstGeom prst="rect">
            <a:avLst/>
          </a:prstGeom>
        </p:spPr>
      </p:pic>
      <p:sp>
        <p:nvSpPr>
          <p:cNvPr id="4" name="文本框 3"/>
          <p:cNvSpPr txBox="1"/>
          <p:nvPr/>
        </p:nvSpPr>
        <p:spPr>
          <a:xfrm>
            <a:off x="2237873" y="4908884"/>
            <a:ext cx="898358"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大熊</a:t>
            </a:r>
          </a:p>
        </p:txBody>
      </p:sp>
      <p:sp>
        <p:nvSpPr>
          <p:cNvPr id="6" name="文本框 5"/>
          <p:cNvSpPr txBox="1"/>
          <p:nvPr/>
        </p:nvSpPr>
        <p:spPr>
          <a:xfrm>
            <a:off x="8871284" y="4908883"/>
            <a:ext cx="898358"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静香</a:t>
            </a:r>
          </a:p>
        </p:txBody>
      </p:sp>
      <p:cxnSp>
        <p:nvCxnSpPr>
          <p:cNvPr id="8" name="直线箭头连接符 7"/>
          <p:cNvCxnSpPr/>
          <p:nvPr/>
        </p:nvCxnSpPr>
        <p:spPr>
          <a:xfrm flipV="1">
            <a:off x="4154905" y="2550695"/>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946358" y="1978968"/>
            <a:ext cx="460408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静香，我喜欢你，</a:t>
            </a:r>
            <a:r>
              <a:rPr kumimoji="1" lang="zh-CN" altLang="en-US" sz="2400">
                <a:latin typeface="Microsoft YaHei" charset="-122"/>
                <a:ea typeface="Microsoft YaHei" charset="-122"/>
                <a:cs typeface="Microsoft YaHei" charset="-122"/>
              </a:rPr>
              <a:t>当我女朋友吧！</a:t>
            </a:r>
            <a:endParaRPr kumimoji="1" lang="zh-CN" altLang="en-US" sz="2400" dirty="0">
              <a:latin typeface="Microsoft YaHei" charset="-122"/>
              <a:ea typeface="Microsoft YaHei" charset="-122"/>
              <a:cs typeface="Microsoft YaHei" charset="-122"/>
            </a:endParaRPr>
          </a:p>
        </p:txBody>
      </p:sp>
      <p:cxnSp>
        <p:nvCxnSpPr>
          <p:cNvPr id="10" name="直线箭头连接符 9"/>
          <p:cNvCxnSpPr/>
          <p:nvPr/>
        </p:nvCxnSpPr>
        <p:spPr>
          <a:xfrm rot="10800000" flipV="1">
            <a:off x="4154905" y="3577389"/>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860758" y="2989619"/>
            <a:ext cx="2486526"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可以，我愿意！</a:t>
            </a:r>
            <a:endParaRPr kumimoji="1" lang="zh-CN" altLang="en-US" sz="2400" dirty="0">
              <a:latin typeface="Microsoft YaHei" charset="-122"/>
              <a:ea typeface="Microsoft YaHei" charset="-122"/>
              <a:cs typeface="Microsoft YaHei" charset="-122"/>
            </a:endParaRPr>
          </a:p>
        </p:txBody>
      </p:sp>
      <p:sp>
        <p:nvSpPr>
          <p:cNvPr id="12" name="矩形 11"/>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Tree>
    <p:extLst>
      <p:ext uri="{BB962C8B-B14F-4D97-AF65-F5344CB8AC3E}">
        <p14:creationId xmlns:p14="http://schemas.microsoft.com/office/powerpoint/2010/main" val="8139115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5000" r="-5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5756" r="14244"/>
          <a:stretch/>
        </p:blipFill>
        <p:spPr>
          <a:xfrm>
            <a:off x="1572126" y="1780673"/>
            <a:ext cx="2229853" cy="2787316"/>
          </a:xfrm>
          <a:prstGeom prst="rect">
            <a:avLst/>
          </a:prstGeom>
        </p:spPr>
      </p:pic>
      <p:pic>
        <p:nvPicPr>
          <p:cNvPr id="3" name="图片 2"/>
          <p:cNvPicPr>
            <a:picLocks noChangeAspect="1"/>
          </p:cNvPicPr>
          <p:nvPr/>
        </p:nvPicPr>
        <p:blipFill rotWithShape="1">
          <a:blip r:embed="rId4">
            <a:extLst>
              <a:ext uri="{BEBA8EAE-BF5A-486C-A8C5-ECC9F3942E4B}">
                <a14:imgProps xmlns:a14="http://schemas.microsoft.com/office/drawing/2010/main">
                  <a14:imgLayer r:embed="rId5">
                    <a14:imgEffect>
                      <a14:backgroundRemoval t="1567" b="44909" l="10000" r="90000">
                        <a14:foregroundMark x1="38148" y1="14360" x2="38148" y2="14360"/>
                        <a14:foregroundMark x1="50370" y1="14883" x2="50370" y2="14883"/>
                        <a14:foregroundMark x1="48889" y1="32376" x2="48889" y2="32376"/>
                        <a14:foregroundMark x1="41111" y1="32637" x2="41111" y2="32637"/>
                        <a14:foregroundMark x1="52222" y1="33681" x2="52222" y2="33681"/>
                        <a14:backgroundMark x1="48519" y1="19060" x2="48519" y2="19060"/>
                      </a14:backgroundRemoval>
                    </a14:imgEffect>
                  </a14:imgLayer>
                </a14:imgProps>
              </a:ext>
            </a:extLst>
          </a:blip>
          <a:srcRect l="19832" r="22009" b="54913"/>
          <a:stretch/>
        </p:blipFill>
        <p:spPr>
          <a:xfrm>
            <a:off x="8053137" y="1780673"/>
            <a:ext cx="2534652" cy="2787316"/>
          </a:xfrm>
          <a:prstGeom prst="rect">
            <a:avLst/>
          </a:prstGeom>
        </p:spPr>
      </p:pic>
      <p:sp>
        <p:nvSpPr>
          <p:cNvPr id="4" name="文本框 3"/>
          <p:cNvSpPr txBox="1"/>
          <p:nvPr/>
        </p:nvSpPr>
        <p:spPr>
          <a:xfrm>
            <a:off x="2237873" y="4908884"/>
            <a:ext cx="898358"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大熊</a:t>
            </a:r>
          </a:p>
        </p:txBody>
      </p:sp>
      <p:sp>
        <p:nvSpPr>
          <p:cNvPr id="6" name="文本框 5"/>
          <p:cNvSpPr txBox="1"/>
          <p:nvPr/>
        </p:nvSpPr>
        <p:spPr>
          <a:xfrm>
            <a:off x="8871284" y="4908883"/>
            <a:ext cx="898358"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静香</a:t>
            </a:r>
          </a:p>
        </p:txBody>
      </p:sp>
      <p:cxnSp>
        <p:nvCxnSpPr>
          <p:cNvPr id="8" name="直线箭头连接符 7"/>
          <p:cNvCxnSpPr/>
          <p:nvPr/>
        </p:nvCxnSpPr>
        <p:spPr>
          <a:xfrm flipV="1">
            <a:off x="4154905" y="2550695"/>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946358" y="1978968"/>
            <a:ext cx="460408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静香，我喜欢你，</a:t>
            </a:r>
            <a:r>
              <a:rPr kumimoji="1" lang="zh-CN" altLang="en-US" sz="2400">
                <a:latin typeface="Microsoft YaHei" charset="-122"/>
                <a:ea typeface="Microsoft YaHei" charset="-122"/>
                <a:cs typeface="Microsoft YaHei" charset="-122"/>
              </a:rPr>
              <a:t>当我女朋友吧！</a:t>
            </a:r>
            <a:endParaRPr kumimoji="1" lang="zh-CN" altLang="en-US" sz="2400" dirty="0">
              <a:latin typeface="Microsoft YaHei" charset="-122"/>
              <a:ea typeface="Microsoft YaHei" charset="-122"/>
              <a:cs typeface="Microsoft YaHei" charset="-122"/>
            </a:endParaRPr>
          </a:p>
        </p:txBody>
      </p:sp>
      <p:cxnSp>
        <p:nvCxnSpPr>
          <p:cNvPr id="10" name="直线箭头连接符 9"/>
          <p:cNvCxnSpPr/>
          <p:nvPr/>
        </p:nvCxnSpPr>
        <p:spPr>
          <a:xfrm rot="10800000" flipV="1">
            <a:off x="4154905" y="3577389"/>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860758" y="2989619"/>
            <a:ext cx="2486526"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可以，我愿意！</a:t>
            </a:r>
            <a:endParaRPr kumimoji="1" lang="zh-CN" altLang="en-US" sz="2400" dirty="0">
              <a:latin typeface="Microsoft YaHei" charset="-122"/>
              <a:ea typeface="Microsoft YaHei" charset="-122"/>
              <a:cs typeface="Microsoft YaHei" charset="-122"/>
            </a:endParaRPr>
          </a:p>
        </p:txBody>
      </p:sp>
      <p:cxnSp>
        <p:nvCxnSpPr>
          <p:cNvPr id="12" name="直线箭头连接符 11"/>
          <p:cNvCxnSpPr/>
          <p:nvPr/>
        </p:nvCxnSpPr>
        <p:spPr>
          <a:xfrm flipV="1">
            <a:off x="4154905" y="4694093"/>
            <a:ext cx="3898232" cy="160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946358" y="4122366"/>
            <a:ext cx="4604084"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太好了，那我们结婚吧！</a:t>
            </a:r>
          </a:p>
        </p:txBody>
      </p:sp>
      <p:sp>
        <p:nvSpPr>
          <p:cNvPr id="14" name="矩形 13"/>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Tree>
    <p:extLst>
      <p:ext uri="{BB962C8B-B14F-4D97-AF65-F5344CB8AC3E}">
        <p14:creationId xmlns:p14="http://schemas.microsoft.com/office/powerpoint/2010/main" val="5776699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文本框 11"/>
          <p:cNvSpPr txBox="1"/>
          <p:nvPr/>
        </p:nvSpPr>
        <p:spPr>
          <a:xfrm>
            <a:off x="633579" y="1819186"/>
            <a:ext cx="6461488" cy="646331"/>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一、连接建立</a:t>
            </a:r>
          </a:p>
        </p:txBody>
      </p:sp>
      <p:grpSp>
        <p:nvGrpSpPr>
          <p:cNvPr id="13" name="组合 12"/>
          <p:cNvGrpSpPr/>
          <p:nvPr/>
        </p:nvGrpSpPr>
        <p:grpSpPr>
          <a:xfrm>
            <a:off x="7766755" y="393621"/>
            <a:ext cx="4430675" cy="1735745"/>
            <a:chOff x="6710810" y="281374"/>
            <a:chExt cx="4231186"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7610" y="4555958"/>
            <a:ext cx="1346200" cy="13462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3810" y="4233779"/>
            <a:ext cx="644358" cy="644358"/>
          </a:xfrm>
          <a:prstGeom prst="rect">
            <a:avLst/>
          </a:prstGeom>
        </p:spPr>
      </p:pic>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2005" y="4555958"/>
            <a:ext cx="1346200" cy="1346200"/>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4852" y="4233779"/>
            <a:ext cx="644358" cy="644358"/>
          </a:xfrm>
          <a:prstGeom prst="rect">
            <a:avLst/>
          </a:prstGeom>
        </p:spPr>
      </p:pic>
      <p:sp>
        <p:nvSpPr>
          <p:cNvPr id="6" name="文本框 5"/>
          <p:cNvSpPr txBox="1"/>
          <p:nvPr/>
        </p:nvSpPr>
        <p:spPr>
          <a:xfrm>
            <a:off x="2137610" y="6144125"/>
            <a:ext cx="1151022"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客户端</a:t>
            </a:r>
          </a:p>
        </p:txBody>
      </p:sp>
      <p:sp>
        <p:nvSpPr>
          <p:cNvPr id="23" name="文本框 22"/>
          <p:cNvSpPr txBox="1"/>
          <p:nvPr/>
        </p:nvSpPr>
        <p:spPr>
          <a:xfrm>
            <a:off x="8167183" y="6144125"/>
            <a:ext cx="1714754" cy="461665"/>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微信服务器</a:t>
            </a:r>
            <a:endParaRPr kumimoji="1" lang="zh-CN" altLang="en-US" sz="2400" dirty="0">
              <a:latin typeface="Microsoft YaHei" charset="-122"/>
              <a:ea typeface="Microsoft YaHei" charset="-122"/>
              <a:cs typeface="Microsoft YaHei" charset="-122"/>
            </a:endParaRPr>
          </a:p>
        </p:txBody>
      </p:sp>
      <p:cxnSp>
        <p:nvCxnSpPr>
          <p:cNvPr id="8" name="直线连接符 7"/>
          <p:cNvCxnSpPr>
            <a:stCxn id="5" idx="3"/>
            <a:endCxn id="22" idx="1"/>
          </p:cNvCxnSpPr>
          <p:nvPr/>
        </p:nvCxnSpPr>
        <p:spPr>
          <a:xfrm>
            <a:off x="4128168" y="4555958"/>
            <a:ext cx="3246684" cy="0"/>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4"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5" name="矩形 24"/>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Tree>
    <p:extLst>
      <p:ext uri="{BB962C8B-B14F-4D97-AF65-F5344CB8AC3E}">
        <p14:creationId xmlns:p14="http://schemas.microsoft.com/office/powerpoint/2010/main" val="10045241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p:nvGrpSpPr>
        <p:grpSpPr>
          <a:xfrm>
            <a:off x="7766755" y="126921"/>
            <a:ext cx="4430675" cy="1735745"/>
            <a:chOff x="6710810" y="281374"/>
            <a:chExt cx="4231186"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 name="圆角矩形 1"/>
          <p:cNvSpPr/>
          <p:nvPr/>
        </p:nvSpPr>
        <p:spPr>
          <a:xfrm>
            <a:off x="3632471" y="2871351"/>
            <a:ext cx="1251285" cy="5224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a:t>CLOSED</a:t>
            </a:r>
            <a:endParaRPr kumimoji="1" lang="zh-CN" altLang="en-US" dirty="0"/>
          </a:p>
        </p:txBody>
      </p:sp>
      <p:sp>
        <p:nvSpPr>
          <p:cNvPr id="21" name="圆角矩形 20"/>
          <p:cNvSpPr/>
          <p:nvPr/>
        </p:nvSpPr>
        <p:spPr>
          <a:xfrm>
            <a:off x="7870946" y="2875479"/>
            <a:ext cx="1251285" cy="5224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a:t>CLOSED</a:t>
            </a:r>
            <a:endParaRPr kumimoji="1" lang="zh-CN" altLang="en-US" dirty="0"/>
          </a:p>
        </p:txBody>
      </p:sp>
      <p:sp>
        <p:nvSpPr>
          <p:cNvPr id="22" name="圆角矩形 21"/>
          <p:cNvSpPr/>
          <p:nvPr/>
        </p:nvSpPr>
        <p:spPr>
          <a:xfrm>
            <a:off x="3632471" y="1939028"/>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客户</a:t>
            </a:r>
          </a:p>
        </p:txBody>
      </p:sp>
      <p:sp>
        <p:nvSpPr>
          <p:cNvPr id="23" name="圆角矩形 22"/>
          <p:cNvSpPr/>
          <p:nvPr/>
        </p:nvSpPr>
        <p:spPr>
          <a:xfrm>
            <a:off x="7870946" y="1943157"/>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服务器</a:t>
            </a:r>
          </a:p>
        </p:txBody>
      </p:sp>
      <p:sp>
        <p:nvSpPr>
          <p:cNvPr id="24"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5" name="矩形 24"/>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
        <p:nvSpPr>
          <p:cNvPr id="26" name="文本框 25"/>
          <p:cNvSpPr txBox="1"/>
          <p:nvPr/>
        </p:nvSpPr>
        <p:spPr>
          <a:xfrm>
            <a:off x="633579" y="1819186"/>
            <a:ext cx="2753088" cy="646331"/>
          </a:xfrm>
          <a:prstGeom prst="rect">
            <a:avLst/>
          </a:prstGeom>
          <a:noFill/>
        </p:spPr>
        <p:txBody>
          <a:bodyPr wrap="square" rtlCol="0">
            <a:spAutoFit/>
          </a:bodyPr>
          <a:lstStyle/>
          <a:p>
            <a:pPr>
              <a:lnSpc>
                <a:spcPct val="150000"/>
              </a:lnSpc>
            </a:pPr>
            <a:r>
              <a:rPr lang="zh-CN" altLang="en-US" sz="2400">
                <a:latin typeface="微软雅黑" panose="020B0503020204020204" charset="-122"/>
                <a:ea typeface="微软雅黑" panose="020B0503020204020204" charset="-122"/>
                <a:cs typeface="微软雅黑" panose="020B0503020204020204" charset="-122"/>
              </a:rPr>
              <a:t>一、连接</a:t>
            </a:r>
            <a:r>
              <a:rPr lang="zh-CN" altLang="en-US" sz="2400" dirty="0">
                <a:latin typeface="微软雅黑" panose="020B0503020204020204" charset="-122"/>
                <a:ea typeface="微软雅黑" panose="020B0503020204020204" charset="-122"/>
                <a:cs typeface="微软雅黑" panose="020B0503020204020204" charset="-122"/>
              </a:rPr>
              <a:t>建立</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p:nvGrpSpPr>
        <p:grpSpPr>
          <a:xfrm>
            <a:off x="7766755" y="126921"/>
            <a:ext cx="4430675" cy="1735745"/>
            <a:chOff x="6710810" y="281374"/>
            <a:chExt cx="4231186"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 name="圆角矩形 1"/>
          <p:cNvSpPr/>
          <p:nvPr/>
        </p:nvSpPr>
        <p:spPr>
          <a:xfrm>
            <a:off x="3632471" y="2871351"/>
            <a:ext cx="1251285" cy="5224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a:t>CLOSED</a:t>
            </a:r>
            <a:endParaRPr kumimoji="1" lang="zh-CN" altLang="en-US" dirty="0"/>
          </a:p>
        </p:txBody>
      </p:sp>
      <p:sp>
        <p:nvSpPr>
          <p:cNvPr id="21" name="圆角矩形 20"/>
          <p:cNvSpPr/>
          <p:nvPr/>
        </p:nvSpPr>
        <p:spPr>
          <a:xfrm>
            <a:off x="7870946" y="2875479"/>
            <a:ext cx="1251285" cy="5224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a:t>CLOSED</a:t>
            </a:r>
            <a:endParaRPr kumimoji="1" lang="zh-CN" altLang="en-US" dirty="0"/>
          </a:p>
        </p:txBody>
      </p:sp>
      <p:sp>
        <p:nvSpPr>
          <p:cNvPr id="22" name="圆角矩形 21"/>
          <p:cNvSpPr/>
          <p:nvPr/>
        </p:nvSpPr>
        <p:spPr>
          <a:xfrm>
            <a:off x="3632471" y="1939028"/>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客户</a:t>
            </a:r>
          </a:p>
        </p:txBody>
      </p:sp>
      <p:sp>
        <p:nvSpPr>
          <p:cNvPr id="23" name="圆角矩形 22"/>
          <p:cNvSpPr/>
          <p:nvPr/>
        </p:nvSpPr>
        <p:spPr>
          <a:xfrm>
            <a:off x="7870946" y="1943157"/>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服务器</a:t>
            </a:r>
          </a:p>
        </p:txBody>
      </p:sp>
      <p:sp>
        <p:nvSpPr>
          <p:cNvPr id="24" name="圆角矩形 23"/>
          <p:cNvSpPr/>
          <p:nvPr/>
        </p:nvSpPr>
        <p:spPr>
          <a:xfrm>
            <a:off x="7870946" y="3397881"/>
            <a:ext cx="1251285" cy="5224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LISTEN</a:t>
            </a:r>
            <a:endParaRPr kumimoji="1" lang="zh-CN" altLang="en-US" dirty="0"/>
          </a:p>
        </p:txBody>
      </p:sp>
      <p:sp>
        <p:nvSpPr>
          <p:cNvPr id="25"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6" name="矩形 25"/>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
        <p:nvSpPr>
          <p:cNvPr id="27" name="文本框 26"/>
          <p:cNvSpPr txBox="1"/>
          <p:nvPr/>
        </p:nvSpPr>
        <p:spPr>
          <a:xfrm>
            <a:off x="633579" y="1819186"/>
            <a:ext cx="2753088" cy="646331"/>
          </a:xfrm>
          <a:prstGeom prst="rect">
            <a:avLst/>
          </a:prstGeom>
          <a:noFill/>
        </p:spPr>
        <p:txBody>
          <a:bodyPr wrap="square" rtlCol="0">
            <a:spAutoFit/>
          </a:bodyPr>
          <a:lstStyle/>
          <a:p>
            <a:pPr>
              <a:lnSpc>
                <a:spcPct val="150000"/>
              </a:lnSpc>
            </a:pPr>
            <a:r>
              <a:rPr lang="zh-CN" altLang="en-US" sz="2400">
                <a:latin typeface="微软雅黑" panose="020B0503020204020204" charset="-122"/>
                <a:ea typeface="微软雅黑" panose="020B0503020204020204" charset="-122"/>
                <a:cs typeface="微软雅黑" panose="020B0503020204020204" charset="-122"/>
              </a:rPr>
              <a:t>一、连接</a:t>
            </a:r>
            <a:r>
              <a:rPr lang="zh-CN" altLang="en-US" sz="2400" dirty="0">
                <a:latin typeface="微软雅黑" panose="020B0503020204020204" charset="-122"/>
                <a:ea typeface="微软雅黑" panose="020B0503020204020204" charset="-122"/>
                <a:cs typeface="微软雅黑" panose="020B0503020204020204" charset="-122"/>
              </a:rPr>
              <a:t>建立</a:t>
            </a:r>
          </a:p>
        </p:txBody>
      </p:sp>
    </p:spTree>
    <p:extLst>
      <p:ext uri="{BB962C8B-B14F-4D97-AF65-F5344CB8AC3E}">
        <p14:creationId xmlns:p14="http://schemas.microsoft.com/office/powerpoint/2010/main" val="11477328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p:nvGrpSpPr>
        <p:grpSpPr>
          <a:xfrm>
            <a:off x="7766755" y="126921"/>
            <a:ext cx="4430675" cy="1735745"/>
            <a:chOff x="6710810" y="281374"/>
            <a:chExt cx="4231186" cy="1651846"/>
          </a:xfrm>
        </p:grpSpPr>
        <p:sp>
          <p:nvSpPr>
            <p:cNvPr id="14" name="左大括号 13"/>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6" name="矩形 15"/>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8" name="矩形 17"/>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19" name="矩形 18"/>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0" name="矩形 19"/>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 name="圆角矩形 1"/>
          <p:cNvSpPr/>
          <p:nvPr/>
        </p:nvSpPr>
        <p:spPr>
          <a:xfrm>
            <a:off x="3632471" y="2871351"/>
            <a:ext cx="1251285" cy="5224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a:t>CLOSED</a:t>
            </a:r>
            <a:endParaRPr kumimoji="1" lang="zh-CN" altLang="en-US" dirty="0"/>
          </a:p>
        </p:txBody>
      </p:sp>
      <p:sp>
        <p:nvSpPr>
          <p:cNvPr id="21" name="圆角矩形 20"/>
          <p:cNvSpPr/>
          <p:nvPr/>
        </p:nvSpPr>
        <p:spPr>
          <a:xfrm>
            <a:off x="7870946" y="2875479"/>
            <a:ext cx="1251285" cy="5224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a:t>CLOSED</a:t>
            </a:r>
            <a:endParaRPr kumimoji="1" lang="zh-CN" altLang="en-US" dirty="0"/>
          </a:p>
        </p:txBody>
      </p:sp>
      <p:sp>
        <p:nvSpPr>
          <p:cNvPr id="24" name="圆角矩形 23"/>
          <p:cNvSpPr/>
          <p:nvPr/>
        </p:nvSpPr>
        <p:spPr>
          <a:xfrm>
            <a:off x="7870946" y="3397881"/>
            <a:ext cx="1251285" cy="5224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LISTEN</a:t>
            </a:r>
            <a:endParaRPr kumimoji="1" lang="zh-CN" altLang="en-US" dirty="0"/>
          </a:p>
        </p:txBody>
      </p:sp>
      <p:cxnSp>
        <p:nvCxnSpPr>
          <p:cNvPr id="6" name="直线箭头连接符 5"/>
          <p:cNvCxnSpPr/>
          <p:nvPr/>
        </p:nvCxnSpPr>
        <p:spPr>
          <a:xfrm>
            <a:off x="4781919" y="3393751"/>
            <a:ext cx="3303302" cy="57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rot="734407">
            <a:off x="5238183" y="3220599"/>
            <a:ext cx="1709100" cy="369332"/>
          </a:xfrm>
          <a:prstGeom prst="rect">
            <a:avLst/>
          </a:prstGeom>
          <a:noFill/>
        </p:spPr>
        <p:txBody>
          <a:bodyPr wrap="square" rtlCol="0">
            <a:spAutoFit/>
          </a:bodyPr>
          <a:lstStyle/>
          <a:p>
            <a:r>
              <a:rPr kumimoji="1" lang="en-US" altLang="zh-CN"/>
              <a:t>SYN=1,seq=x</a:t>
            </a:r>
            <a:endParaRPr kumimoji="1" lang="zh-CN" altLang="en-US" dirty="0"/>
          </a:p>
        </p:txBody>
      </p:sp>
      <p:sp>
        <p:nvSpPr>
          <p:cNvPr id="25" name="圆角矩形 24"/>
          <p:cNvSpPr/>
          <p:nvPr/>
        </p:nvSpPr>
        <p:spPr>
          <a:xfrm>
            <a:off x="3629545" y="3393751"/>
            <a:ext cx="1254211" cy="14919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SYN</a:t>
            </a:r>
            <a:r>
              <a:rPr kumimoji="1" lang="zh-CN" altLang="en-US" dirty="0"/>
              <a:t> </a:t>
            </a:r>
            <a:r>
              <a:rPr kumimoji="1" lang="en-US" altLang="zh-CN" dirty="0"/>
              <a:t>SENT</a:t>
            </a:r>
            <a:endParaRPr kumimoji="1" lang="zh-CN" altLang="en-US" dirty="0"/>
          </a:p>
        </p:txBody>
      </p:sp>
      <p:sp>
        <p:nvSpPr>
          <p:cNvPr id="26" name="圆角矩形 25"/>
          <p:cNvSpPr/>
          <p:nvPr/>
        </p:nvSpPr>
        <p:spPr>
          <a:xfrm>
            <a:off x="3632471" y="1939028"/>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客户</a:t>
            </a:r>
          </a:p>
        </p:txBody>
      </p:sp>
      <p:sp>
        <p:nvSpPr>
          <p:cNvPr id="27" name="圆角矩形 26"/>
          <p:cNvSpPr/>
          <p:nvPr/>
        </p:nvSpPr>
        <p:spPr>
          <a:xfrm>
            <a:off x="7870946" y="1943157"/>
            <a:ext cx="1251285" cy="52240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bg2"/>
                </a:solidFill>
              </a:rPr>
              <a:t>服务器</a:t>
            </a:r>
          </a:p>
        </p:txBody>
      </p:sp>
      <p:sp>
        <p:nvSpPr>
          <p:cNvPr id="22"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3" name="矩形 22"/>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
        <p:nvSpPr>
          <p:cNvPr id="28" name="文本框 27"/>
          <p:cNvSpPr txBox="1"/>
          <p:nvPr/>
        </p:nvSpPr>
        <p:spPr>
          <a:xfrm>
            <a:off x="633579" y="1819186"/>
            <a:ext cx="2753088" cy="646331"/>
          </a:xfrm>
          <a:prstGeom prst="rect">
            <a:avLst/>
          </a:prstGeom>
          <a:noFill/>
        </p:spPr>
        <p:txBody>
          <a:bodyPr wrap="square" rtlCol="0">
            <a:spAutoFit/>
          </a:bodyPr>
          <a:lstStyle/>
          <a:p>
            <a:pPr>
              <a:lnSpc>
                <a:spcPct val="150000"/>
              </a:lnSpc>
            </a:pPr>
            <a:r>
              <a:rPr lang="zh-CN" altLang="en-US" sz="2400">
                <a:latin typeface="微软雅黑" panose="020B0503020204020204" charset="-122"/>
                <a:ea typeface="微软雅黑" panose="020B0503020204020204" charset="-122"/>
                <a:cs typeface="微软雅黑" panose="020B0503020204020204" charset="-122"/>
              </a:rPr>
              <a:t>一、连接</a:t>
            </a:r>
            <a:r>
              <a:rPr lang="zh-CN" altLang="en-US" sz="2400" dirty="0">
                <a:latin typeface="微软雅黑" panose="020B0503020204020204" charset="-122"/>
                <a:ea typeface="微软雅黑" panose="020B0503020204020204" charset="-122"/>
                <a:cs typeface="微软雅黑" panose="020B0503020204020204" charset="-122"/>
              </a:rPr>
              <a:t>建立</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文本框 11"/>
          <p:cNvSpPr txBox="1"/>
          <p:nvPr/>
        </p:nvSpPr>
        <p:spPr>
          <a:xfrm>
            <a:off x="511299" y="2856019"/>
            <a:ext cx="11121566" cy="1884555"/>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第一次握手：</a:t>
            </a: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客户向服务器发送连接请求段</a:t>
            </a:r>
            <a:r>
              <a:rPr lang="zh-CN" altLang="en-US" sz="2000" dirty="0">
                <a:latin typeface="Microsoft YaHei" charset="-122"/>
                <a:ea typeface="Microsoft YaHei" charset="-122"/>
                <a:cs typeface="Microsoft YaHei" charset="-122"/>
                <a:sym typeface="Wingdings"/>
              </a:rPr>
              <a:t>：（</a:t>
            </a:r>
            <a:r>
              <a:rPr lang="en-US" altLang="zh-CN" sz="2000" dirty="0">
                <a:latin typeface="Microsoft YaHei" charset="-122"/>
                <a:ea typeface="Microsoft YaHei" charset="-122"/>
                <a:cs typeface="Microsoft YaHei" charset="-122"/>
                <a:sym typeface="+mn-ea"/>
              </a:rPr>
              <a:t>SYN=1,seq=x</a:t>
            </a:r>
            <a:r>
              <a:rPr lang="zh-CN" altLang="en-US" sz="2000" dirty="0">
                <a:latin typeface="Microsoft YaHei" charset="-122"/>
                <a:ea typeface="Microsoft YaHei" charset="-122"/>
                <a:cs typeface="Microsoft YaHei" charset="-122"/>
                <a:sym typeface="+mn-ea"/>
              </a:rPr>
              <a:t>）</a:t>
            </a:r>
            <a:endParaRPr lang="zh-CN" altLang="en-US"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a:t>
            </a:r>
            <a:r>
              <a:rPr sz="2000" dirty="0">
                <a:latin typeface="Microsoft YaHei" charset="-122"/>
                <a:ea typeface="Microsoft YaHei" charset="-122"/>
                <a:cs typeface="Microsoft YaHei" charset="-122"/>
              </a:rPr>
              <a:t>SYN=1：</a:t>
            </a:r>
          </a:p>
          <a:p>
            <a:pPr>
              <a:lnSpc>
                <a:spcPct val="150000"/>
              </a:lnSpc>
            </a:pPr>
            <a:r>
              <a:rPr lang="zh-CN" altLang="en-US" sz="2000" dirty="0">
                <a:latin typeface="Microsoft YaHei" charset="-122"/>
                <a:ea typeface="Microsoft YaHei" charset="-122"/>
                <a:cs typeface="Microsoft YaHei" charset="-122"/>
              </a:rPr>
              <a:t>         </a:t>
            </a:r>
            <a:r>
              <a:rPr sz="2000" dirty="0">
                <a:latin typeface="Microsoft YaHei" charset="-122"/>
                <a:ea typeface="Microsoft YaHei" charset="-122"/>
                <a:cs typeface="Microsoft YaHei" charset="-122"/>
              </a:rPr>
              <a:t>seq=x：</a:t>
            </a:r>
          </a:p>
        </p:txBody>
      </p:sp>
      <p:grpSp>
        <p:nvGrpSpPr>
          <p:cNvPr id="14" name="组合 13"/>
          <p:cNvGrpSpPr/>
          <p:nvPr/>
        </p:nvGrpSpPr>
        <p:grpSpPr>
          <a:xfrm>
            <a:off x="7766755" y="126921"/>
            <a:ext cx="4430675" cy="1735745"/>
            <a:chOff x="6710810" y="281374"/>
            <a:chExt cx="4231186" cy="1651846"/>
          </a:xfrm>
        </p:grpSpPr>
        <p:sp>
          <p:nvSpPr>
            <p:cNvPr id="15" name="左大括号 14"/>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矩形 15"/>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8" name="矩形 17"/>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9" name="矩形 18"/>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0" name="矩形 19"/>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1" name="矩形 20"/>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2"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3" name="矩形 22"/>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
        <p:nvSpPr>
          <p:cNvPr id="25" name="文本框 24"/>
          <p:cNvSpPr txBox="1"/>
          <p:nvPr/>
        </p:nvSpPr>
        <p:spPr>
          <a:xfrm>
            <a:off x="633579" y="1819186"/>
            <a:ext cx="6461488" cy="646331"/>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一、连接建立</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文本框 11"/>
          <p:cNvSpPr txBox="1"/>
          <p:nvPr/>
        </p:nvSpPr>
        <p:spPr>
          <a:xfrm>
            <a:off x="511299" y="2856019"/>
            <a:ext cx="11121566" cy="1884555"/>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第一次握手：</a:t>
            </a: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客户向服务器发送连接请求段</a:t>
            </a:r>
            <a:r>
              <a:rPr lang="zh-CN" altLang="en-US" sz="2000" dirty="0">
                <a:latin typeface="Microsoft YaHei" charset="-122"/>
                <a:ea typeface="Microsoft YaHei" charset="-122"/>
                <a:cs typeface="Microsoft YaHei" charset="-122"/>
                <a:sym typeface="Wingdings"/>
              </a:rPr>
              <a:t>：（</a:t>
            </a:r>
            <a:r>
              <a:rPr lang="en-US" altLang="zh-CN" sz="2000" dirty="0">
                <a:latin typeface="Microsoft YaHei" charset="-122"/>
                <a:ea typeface="Microsoft YaHei" charset="-122"/>
                <a:cs typeface="Microsoft YaHei" charset="-122"/>
                <a:sym typeface="+mn-ea"/>
              </a:rPr>
              <a:t>SYN=1,seq=x</a:t>
            </a:r>
            <a:r>
              <a:rPr lang="zh-CN" altLang="en-US" sz="2000" dirty="0">
                <a:latin typeface="Microsoft YaHei" charset="-122"/>
                <a:ea typeface="Microsoft YaHei" charset="-122"/>
                <a:cs typeface="Microsoft YaHei" charset="-122"/>
                <a:sym typeface="+mn-ea"/>
              </a:rPr>
              <a:t>）</a:t>
            </a:r>
            <a:endParaRPr lang="zh-CN" altLang="en-US"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a:t>
            </a:r>
            <a:r>
              <a:rPr sz="2000" dirty="0">
                <a:latin typeface="Microsoft YaHei" charset="-122"/>
                <a:ea typeface="Microsoft YaHei" charset="-122"/>
                <a:cs typeface="Microsoft YaHei" charset="-122"/>
              </a:rPr>
              <a:t>SYN=1：建立连接请求控制段</a:t>
            </a:r>
          </a:p>
          <a:p>
            <a:pPr>
              <a:lnSpc>
                <a:spcPct val="150000"/>
              </a:lnSpc>
            </a:pPr>
            <a:r>
              <a:rPr lang="zh-CN" altLang="en-US" sz="2000" dirty="0">
                <a:latin typeface="Microsoft YaHei" charset="-122"/>
                <a:ea typeface="Microsoft YaHei" charset="-122"/>
                <a:cs typeface="Microsoft YaHei" charset="-122"/>
              </a:rPr>
              <a:t>         </a:t>
            </a:r>
            <a:r>
              <a:rPr sz="2000" dirty="0">
                <a:latin typeface="Microsoft YaHei" charset="-122"/>
                <a:ea typeface="Microsoft YaHei" charset="-122"/>
                <a:cs typeface="Microsoft YaHei" charset="-122"/>
              </a:rPr>
              <a:t>seq=x：</a:t>
            </a:r>
          </a:p>
        </p:txBody>
      </p:sp>
      <p:grpSp>
        <p:nvGrpSpPr>
          <p:cNvPr id="14" name="组合 13"/>
          <p:cNvGrpSpPr/>
          <p:nvPr/>
        </p:nvGrpSpPr>
        <p:grpSpPr>
          <a:xfrm>
            <a:off x="7766755" y="126921"/>
            <a:ext cx="4430675" cy="1735745"/>
            <a:chOff x="6710810" y="281374"/>
            <a:chExt cx="4231186" cy="1651846"/>
          </a:xfrm>
        </p:grpSpPr>
        <p:sp>
          <p:nvSpPr>
            <p:cNvPr id="15" name="左大括号 14"/>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矩形 15"/>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8" name="矩形 17"/>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9" name="矩形 18"/>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0" name="矩形 19"/>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1" name="矩形 20"/>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2"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3" name="矩形 22"/>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
        <p:nvSpPr>
          <p:cNvPr id="25" name="文本框 24"/>
          <p:cNvSpPr txBox="1"/>
          <p:nvPr/>
        </p:nvSpPr>
        <p:spPr>
          <a:xfrm>
            <a:off x="633579" y="1819186"/>
            <a:ext cx="6461488" cy="646331"/>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一、连接建立</a:t>
            </a:r>
          </a:p>
        </p:txBody>
      </p:sp>
    </p:spTree>
    <p:extLst>
      <p:ext uri="{BB962C8B-B14F-4D97-AF65-F5344CB8AC3E}">
        <p14:creationId xmlns:p14="http://schemas.microsoft.com/office/powerpoint/2010/main" val="5724341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文本框 11"/>
          <p:cNvSpPr txBox="1"/>
          <p:nvPr/>
        </p:nvSpPr>
        <p:spPr>
          <a:xfrm>
            <a:off x="511299" y="2856019"/>
            <a:ext cx="11121566" cy="2346220"/>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第一次握手：</a:t>
            </a: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客户向服务器发送连接请求段</a:t>
            </a:r>
            <a:r>
              <a:rPr lang="zh-CN" altLang="en-US" sz="2000" dirty="0">
                <a:latin typeface="Microsoft YaHei" charset="-122"/>
                <a:ea typeface="Microsoft YaHei" charset="-122"/>
                <a:cs typeface="Microsoft YaHei" charset="-122"/>
                <a:sym typeface="Wingdings"/>
              </a:rPr>
              <a:t>：（</a:t>
            </a:r>
            <a:r>
              <a:rPr lang="en-US" altLang="zh-CN" sz="2000" dirty="0">
                <a:latin typeface="Microsoft YaHei" charset="-122"/>
                <a:ea typeface="Microsoft YaHei" charset="-122"/>
                <a:cs typeface="Microsoft YaHei" charset="-122"/>
                <a:sym typeface="+mn-ea"/>
              </a:rPr>
              <a:t>SYN=1,seq=x</a:t>
            </a:r>
            <a:r>
              <a:rPr lang="zh-CN" altLang="en-US" sz="2000" dirty="0">
                <a:latin typeface="Microsoft YaHei" charset="-122"/>
                <a:ea typeface="Microsoft YaHei" charset="-122"/>
                <a:cs typeface="Microsoft YaHei" charset="-122"/>
                <a:sym typeface="+mn-ea"/>
              </a:rPr>
              <a:t>）</a:t>
            </a:r>
            <a:endParaRPr lang="zh-CN" altLang="en-US"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a:t>
            </a:r>
            <a:r>
              <a:rPr sz="2000" dirty="0">
                <a:latin typeface="Microsoft YaHei" charset="-122"/>
                <a:ea typeface="Microsoft YaHei" charset="-122"/>
                <a:cs typeface="Microsoft YaHei" charset="-122"/>
              </a:rPr>
              <a:t>SYN=1：建立连接请求控制段</a:t>
            </a:r>
          </a:p>
          <a:p>
            <a:pPr>
              <a:lnSpc>
                <a:spcPct val="150000"/>
              </a:lnSpc>
            </a:pPr>
            <a:r>
              <a:rPr lang="zh-CN" altLang="en-US" sz="2000" dirty="0">
                <a:latin typeface="Microsoft YaHei" charset="-122"/>
                <a:ea typeface="Microsoft YaHei" charset="-122"/>
                <a:cs typeface="Microsoft YaHei" charset="-122"/>
              </a:rPr>
              <a:t>         </a:t>
            </a:r>
            <a:r>
              <a:rPr sz="2000" dirty="0">
                <a:latin typeface="Microsoft YaHei" charset="-122"/>
                <a:ea typeface="Microsoft YaHei" charset="-122"/>
                <a:cs typeface="Microsoft YaHei" charset="-122"/>
              </a:rPr>
              <a:t>seq=x：表示传输的报文段的第1个数据字节的序列号是x，此序列号代表整个报文段的序号</a:t>
            </a:r>
            <a:r>
              <a:rPr lang="zh-CN" altLang="en-US" sz="2000" dirty="0">
                <a:latin typeface="Microsoft YaHei" charset="-122"/>
                <a:ea typeface="Microsoft YaHei" charset="-122"/>
                <a:cs typeface="Microsoft YaHei" charset="-122"/>
              </a:rPr>
              <a:t>。</a:t>
            </a:r>
            <a:endParaRPr lang="en-US"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（补充：</a:t>
            </a:r>
            <a:r>
              <a:rPr lang="en-US" altLang="zh-CN" sz="2000" dirty="0">
                <a:latin typeface="Microsoft YaHei" charset="-122"/>
                <a:ea typeface="Microsoft YaHei" charset="-122"/>
                <a:cs typeface="Microsoft YaHei" charset="-122"/>
              </a:rPr>
              <a:t>sequence number</a:t>
            </a:r>
            <a:r>
              <a:rPr lang="zh-CN" altLang="en-US" sz="2000" dirty="0">
                <a:latin typeface="Microsoft YaHei" charset="-122"/>
                <a:ea typeface="Microsoft YaHei" charset="-122"/>
                <a:cs typeface="Microsoft YaHei" charset="-122"/>
              </a:rPr>
              <a:t>，序号的意思。）</a:t>
            </a:r>
            <a:endParaRPr sz="2000" dirty="0">
              <a:latin typeface="Microsoft YaHei" charset="-122"/>
              <a:ea typeface="Microsoft YaHei" charset="-122"/>
              <a:cs typeface="Microsoft YaHei" charset="-122"/>
            </a:endParaRPr>
          </a:p>
        </p:txBody>
      </p:sp>
      <p:grpSp>
        <p:nvGrpSpPr>
          <p:cNvPr id="14" name="组合 13"/>
          <p:cNvGrpSpPr/>
          <p:nvPr/>
        </p:nvGrpSpPr>
        <p:grpSpPr>
          <a:xfrm>
            <a:off x="7766755" y="126921"/>
            <a:ext cx="4430675" cy="1735745"/>
            <a:chOff x="6710810" y="281374"/>
            <a:chExt cx="4231186" cy="1651846"/>
          </a:xfrm>
        </p:grpSpPr>
        <p:sp>
          <p:nvSpPr>
            <p:cNvPr id="15" name="左大括号 14"/>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矩形 15"/>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8" name="矩形 17"/>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9" name="矩形 18"/>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0" name="矩形 19"/>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1" name="矩形 20"/>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2"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3" name="矩形 22"/>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
        <p:nvSpPr>
          <p:cNvPr id="25" name="文本框 24"/>
          <p:cNvSpPr txBox="1"/>
          <p:nvPr/>
        </p:nvSpPr>
        <p:spPr>
          <a:xfrm>
            <a:off x="633579" y="1819186"/>
            <a:ext cx="6461488" cy="646331"/>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一、连接建立</a:t>
            </a:r>
          </a:p>
        </p:txBody>
      </p:sp>
    </p:spTree>
    <p:extLst>
      <p:ext uri="{BB962C8B-B14F-4D97-AF65-F5344CB8AC3E}">
        <p14:creationId xmlns:p14="http://schemas.microsoft.com/office/powerpoint/2010/main" val="42158106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文本框 11"/>
          <p:cNvSpPr txBox="1"/>
          <p:nvPr/>
        </p:nvSpPr>
        <p:spPr>
          <a:xfrm>
            <a:off x="511299" y="2856019"/>
            <a:ext cx="11121566" cy="2862322"/>
          </a:xfrm>
          <a:prstGeom prst="rect">
            <a:avLst/>
          </a:prstGeom>
          <a:noFill/>
        </p:spPr>
        <p:txBody>
          <a:bodyPr wrap="square" rtlCol="0">
            <a:spAutoFit/>
          </a:bodyPr>
          <a:lstStyle/>
          <a:p>
            <a:pPr>
              <a:lnSpc>
                <a:spcPct val="150000"/>
              </a:lnSpc>
            </a:pPr>
            <a:r>
              <a:rPr lang="zh-CN" altLang="en-US" sz="2000" dirty="0">
                <a:latin typeface="Microsoft YaHei" charset="-122"/>
                <a:ea typeface="Microsoft YaHei" charset="-122"/>
                <a:cs typeface="Microsoft YaHei" charset="-122"/>
              </a:rPr>
              <a:t>第一次握手：</a:t>
            </a: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客户向服务器发送连接请求段</a:t>
            </a:r>
            <a:r>
              <a:rPr lang="zh-CN" altLang="en-US" sz="2000" dirty="0">
                <a:latin typeface="Microsoft YaHei" charset="-122"/>
                <a:ea typeface="Microsoft YaHei" charset="-122"/>
                <a:cs typeface="Microsoft YaHei" charset="-122"/>
                <a:sym typeface="Wingdings"/>
              </a:rPr>
              <a:t>：（</a:t>
            </a:r>
            <a:r>
              <a:rPr lang="en-US" altLang="zh-CN" sz="2000" dirty="0">
                <a:latin typeface="Microsoft YaHei" charset="-122"/>
                <a:ea typeface="Microsoft YaHei" charset="-122"/>
                <a:cs typeface="Microsoft YaHei" charset="-122"/>
                <a:sym typeface="+mn-ea"/>
              </a:rPr>
              <a:t>SYN=1,seq=x</a:t>
            </a:r>
            <a:r>
              <a:rPr lang="zh-CN" altLang="en-US" sz="2000" dirty="0">
                <a:latin typeface="Microsoft YaHei" charset="-122"/>
                <a:ea typeface="Microsoft YaHei" charset="-122"/>
                <a:cs typeface="Microsoft YaHei" charset="-122"/>
                <a:sym typeface="+mn-ea"/>
              </a:rPr>
              <a:t>）</a:t>
            </a:r>
            <a:endParaRPr lang="zh-CN" altLang="en-US"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a:t>
            </a:r>
            <a:r>
              <a:rPr sz="2000" dirty="0">
                <a:latin typeface="Microsoft YaHei" charset="-122"/>
                <a:ea typeface="Microsoft YaHei" charset="-122"/>
                <a:cs typeface="Microsoft YaHei" charset="-122"/>
              </a:rPr>
              <a:t>SYN=1：建立连接请求控制段</a:t>
            </a:r>
          </a:p>
          <a:p>
            <a:pPr>
              <a:lnSpc>
                <a:spcPct val="150000"/>
              </a:lnSpc>
            </a:pPr>
            <a:r>
              <a:rPr lang="zh-CN" altLang="en-US" sz="2000" dirty="0">
                <a:latin typeface="Microsoft YaHei" charset="-122"/>
                <a:ea typeface="Microsoft YaHei" charset="-122"/>
                <a:cs typeface="Microsoft YaHei" charset="-122"/>
              </a:rPr>
              <a:t>         </a:t>
            </a:r>
            <a:r>
              <a:rPr sz="2000" dirty="0">
                <a:latin typeface="Microsoft YaHei" charset="-122"/>
                <a:ea typeface="Microsoft YaHei" charset="-122"/>
                <a:cs typeface="Microsoft YaHei" charset="-122"/>
              </a:rPr>
              <a:t>seq=x：表示传输的报文段的第1个数据字节的序列号是x，此序列号代表整个报文段的序号</a:t>
            </a:r>
            <a:r>
              <a:rPr lang="zh-CN" altLang="en-US" sz="2000" dirty="0">
                <a:latin typeface="Microsoft YaHei" charset="-122"/>
                <a:ea typeface="Microsoft YaHei" charset="-122"/>
                <a:cs typeface="Microsoft YaHei" charset="-122"/>
              </a:rPr>
              <a:t>。</a:t>
            </a:r>
            <a:endParaRPr lang="en-US"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（补充：</a:t>
            </a:r>
            <a:r>
              <a:rPr lang="en-US" altLang="zh-CN" sz="2000" dirty="0">
                <a:latin typeface="Microsoft YaHei" charset="-122"/>
                <a:ea typeface="Microsoft YaHei" charset="-122"/>
                <a:cs typeface="Microsoft YaHei" charset="-122"/>
              </a:rPr>
              <a:t>sequence number</a:t>
            </a:r>
            <a:r>
              <a:rPr lang="zh-CN" altLang="en-US" sz="2000" dirty="0">
                <a:latin typeface="Microsoft YaHei" charset="-122"/>
                <a:ea typeface="Microsoft YaHei" charset="-122"/>
                <a:cs typeface="Microsoft YaHei" charset="-122"/>
              </a:rPr>
              <a:t>，序号的意思。）</a:t>
            </a:r>
            <a:endParaRPr sz="2000" dirty="0">
              <a:latin typeface="Microsoft YaHei" charset="-122"/>
              <a:ea typeface="Microsoft YaHei" charset="-122"/>
              <a:cs typeface="Microsoft YaHei" charset="-122"/>
            </a:endParaRPr>
          </a:p>
          <a:p>
            <a:pPr>
              <a:lnSpc>
                <a:spcPct val="150000"/>
              </a:lnSpc>
            </a:pPr>
            <a:r>
              <a:rPr lang="zh-CN" altLang="en-US" sz="2000" dirty="0">
                <a:solidFill>
                  <a:srgbClr val="C00000"/>
                </a:solidFill>
                <a:latin typeface="Microsoft YaHei" charset="-122"/>
                <a:ea typeface="Microsoft YaHei" charset="-122"/>
                <a:cs typeface="Microsoft YaHei" charset="-122"/>
              </a:rPr>
              <a:t>   客户端进入</a:t>
            </a:r>
            <a:r>
              <a:rPr lang="en-US" altLang="zh-CN" sz="2000" dirty="0">
                <a:solidFill>
                  <a:srgbClr val="C00000"/>
                </a:solidFill>
                <a:latin typeface="Microsoft YaHei" charset="-122"/>
                <a:ea typeface="Microsoft YaHei" charset="-122"/>
                <a:cs typeface="Microsoft YaHei" charset="-122"/>
              </a:rPr>
              <a:t>SYN_SEND</a:t>
            </a:r>
            <a:r>
              <a:rPr lang="zh-CN" altLang="en-US" sz="2000" dirty="0">
                <a:solidFill>
                  <a:srgbClr val="C00000"/>
                </a:solidFill>
                <a:latin typeface="Microsoft YaHei" charset="-122"/>
                <a:ea typeface="Microsoft YaHei" charset="-122"/>
                <a:cs typeface="Microsoft YaHei" charset="-122"/>
              </a:rPr>
              <a:t>（同步发送） </a:t>
            </a:r>
          </a:p>
        </p:txBody>
      </p:sp>
      <p:grpSp>
        <p:nvGrpSpPr>
          <p:cNvPr id="14" name="组合 13"/>
          <p:cNvGrpSpPr/>
          <p:nvPr/>
        </p:nvGrpSpPr>
        <p:grpSpPr>
          <a:xfrm>
            <a:off x="7766755" y="126921"/>
            <a:ext cx="4430675" cy="1735745"/>
            <a:chOff x="6710810" y="281374"/>
            <a:chExt cx="4231186" cy="1651846"/>
          </a:xfrm>
        </p:grpSpPr>
        <p:sp>
          <p:nvSpPr>
            <p:cNvPr id="15" name="左大括号 14"/>
            <p:cNvSpPr/>
            <p:nvPr/>
          </p:nvSpPr>
          <p:spPr>
            <a:xfrm>
              <a:off x="8911800" y="402704"/>
              <a:ext cx="439455" cy="1456369"/>
            </a:xfrm>
            <a:prstGeom prst="leftBrace">
              <a:avLst>
                <a:gd name="adj1" fmla="val 8333"/>
                <a:gd name="adj2" fmla="val 4781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矩形 15"/>
            <p:cNvSpPr/>
            <p:nvPr/>
          </p:nvSpPr>
          <p:spPr>
            <a:xfrm>
              <a:off x="9332789" y="281374"/>
              <a:ext cx="1609207" cy="283136"/>
            </a:xfrm>
            <a:prstGeom prst="rect">
              <a:avLst/>
            </a:prstGeom>
          </p:spPr>
          <p:txBody>
            <a:bodyPr wrap="none">
              <a:spAutoFit/>
            </a:bodyPr>
            <a:lstStyle/>
            <a:p>
              <a:pPr algn="ctr">
                <a:lnSpc>
                  <a:spcPts val="1600"/>
                </a:lnSpc>
              </a:pPr>
              <a:r>
                <a:rPr lang="en-US" altLang="zh-CN" dirty="0">
                  <a:latin typeface="黑体" panose="02010609060101010101" pitchFamily="49" charset="-122"/>
                  <a:ea typeface="黑体" panose="02010609060101010101" pitchFamily="49" charset="-122"/>
                  <a:sym typeface="+mn-ea"/>
                </a:rPr>
                <a:t>TCP</a:t>
              </a:r>
              <a:r>
                <a:rPr lang="zh-CN" altLang="en-US" dirty="0">
                  <a:latin typeface="黑体" panose="02010609060101010101" pitchFamily="49" charset="-122"/>
                  <a:ea typeface="黑体" panose="02010609060101010101" pitchFamily="49" charset="-122"/>
                  <a:sym typeface="+mn-ea"/>
                </a:rPr>
                <a:t>报文段结构</a:t>
              </a:r>
              <a:endParaRPr lang="zh-CN" altLang="en-US" kern="900" spc="-100" dirty="0">
                <a:latin typeface="黑体" panose="02010609060101010101" pitchFamily="49" charset="-122"/>
                <a:ea typeface="黑体" panose="02010609060101010101" pitchFamily="49" charset="-122"/>
              </a:endParaRPr>
            </a:p>
          </p:txBody>
        </p:sp>
        <p:sp>
          <p:nvSpPr>
            <p:cNvPr id="17" name="矩形 16"/>
            <p:cNvSpPr/>
            <p:nvPr/>
          </p:nvSpPr>
          <p:spPr>
            <a:xfrm>
              <a:off x="9294853" y="958538"/>
              <a:ext cx="1569660"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可靠数据传输</a:t>
              </a:r>
              <a:endParaRPr lang="zh-CN" altLang="en-US" kern="900" spc="-100" dirty="0">
                <a:latin typeface="黑体" panose="02010609060101010101" pitchFamily="49" charset="-122"/>
                <a:ea typeface="黑体" panose="02010609060101010101" pitchFamily="49" charset="-122"/>
              </a:endParaRPr>
            </a:p>
          </p:txBody>
        </p:sp>
        <p:sp>
          <p:nvSpPr>
            <p:cNvPr id="18" name="矩形 17"/>
            <p:cNvSpPr/>
            <p:nvPr/>
          </p:nvSpPr>
          <p:spPr>
            <a:xfrm>
              <a:off x="6710810" y="945019"/>
              <a:ext cx="2395207"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sym typeface="+mn-ea"/>
                </a:rPr>
                <a:t>传输控制协议（</a:t>
              </a:r>
              <a:r>
                <a:rPr lang="en-US" altLang="zh-CN" b="1" dirty="0">
                  <a:latin typeface="黑体" panose="02010609060101010101" pitchFamily="49" charset="-122"/>
                  <a:ea typeface="黑体" panose="02010609060101010101" pitchFamily="49" charset="-122"/>
                  <a:sym typeface="+mn-ea"/>
                </a:rPr>
                <a:t>TCP</a:t>
              </a:r>
              <a:r>
                <a:rPr lang="zh-CN" altLang="en-US" b="1" dirty="0">
                  <a:latin typeface="黑体" panose="02010609060101010101" pitchFamily="49" charset="-122"/>
                  <a:ea typeface="黑体" panose="02010609060101010101" pitchFamily="49" charset="-122"/>
                  <a:sym typeface="+mn-ea"/>
                </a:rPr>
                <a:t>）</a:t>
              </a:r>
              <a:endParaRPr lang="zh-CN" altLang="en-US" dirty="0"/>
            </a:p>
          </p:txBody>
        </p:sp>
        <p:sp>
          <p:nvSpPr>
            <p:cNvPr id="19" name="矩形 18"/>
            <p:cNvSpPr/>
            <p:nvPr/>
          </p:nvSpPr>
          <p:spPr>
            <a:xfrm>
              <a:off x="9294853" y="619956"/>
              <a:ext cx="1107997" cy="283136"/>
            </a:xfrm>
            <a:prstGeom prst="rect">
              <a:avLst/>
            </a:prstGeom>
          </p:spPr>
          <p:txBody>
            <a:bodyPr wrap="square">
              <a:spAutoFit/>
            </a:bodyPr>
            <a:lstStyle/>
            <a:p>
              <a:pPr algn="ctr">
                <a:lnSpc>
                  <a:spcPts val="1600"/>
                </a:lnSpc>
              </a:pPr>
              <a:r>
                <a:rPr lang="zh-CN" altLang="en-US" dirty="0">
                  <a:solidFill>
                    <a:srgbClr val="FF0000"/>
                  </a:solidFill>
                  <a:latin typeface="黑体" panose="02010609060101010101" pitchFamily="49" charset="-122"/>
                  <a:ea typeface="黑体" panose="02010609060101010101" pitchFamily="49" charset="-122"/>
                  <a:sym typeface="+mn-ea"/>
                </a:rPr>
                <a:t>连接管理</a:t>
              </a:r>
              <a:endParaRPr lang="zh-CN" altLang="en-US" kern="900" spc="-100" dirty="0">
                <a:solidFill>
                  <a:srgbClr val="FF0000"/>
                </a:solidFill>
                <a:latin typeface="黑体" panose="02010609060101010101" pitchFamily="49" charset="-122"/>
                <a:ea typeface="黑体" panose="02010609060101010101" pitchFamily="49" charset="-122"/>
              </a:endParaRPr>
            </a:p>
          </p:txBody>
        </p:sp>
        <p:sp>
          <p:nvSpPr>
            <p:cNvPr id="20" name="矩形 19"/>
            <p:cNvSpPr/>
            <p:nvPr/>
          </p:nvSpPr>
          <p:spPr>
            <a:xfrm>
              <a:off x="9294853" y="1297120"/>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流量控制</a:t>
              </a:r>
              <a:endParaRPr lang="zh-CN" altLang="en-US" kern="900" spc="-100" dirty="0">
                <a:latin typeface="黑体" panose="02010609060101010101" pitchFamily="49" charset="-122"/>
                <a:ea typeface="黑体" panose="02010609060101010101" pitchFamily="49" charset="-122"/>
              </a:endParaRPr>
            </a:p>
          </p:txBody>
        </p:sp>
        <p:sp>
          <p:nvSpPr>
            <p:cNvPr id="21" name="矩形 20"/>
            <p:cNvSpPr/>
            <p:nvPr/>
          </p:nvSpPr>
          <p:spPr>
            <a:xfrm>
              <a:off x="9294853" y="1635703"/>
              <a:ext cx="1107997" cy="297517"/>
            </a:xfrm>
            <a:prstGeom prst="rect">
              <a:avLst/>
            </a:prstGeom>
          </p:spPr>
          <p:txBody>
            <a:bodyPr wrap="none">
              <a:spAutoFit/>
            </a:bodyPr>
            <a:lstStyle/>
            <a:p>
              <a:pPr algn="ctr">
                <a:lnSpc>
                  <a:spcPts val="1600"/>
                </a:lnSpc>
              </a:pPr>
              <a:r>
                <a:rPr lang="zh-CN" altLang="en-US" dirty="0">
                  <a:latin typeface="黑体" panose="02010609060101010101" pitchFamily="49" charset="-122"/>
                  <a:ea typeface="黑体" panose="02010609060101010101" pitchFamily="49" charset="-122"/>
                  <a:sym typeface="+mn-ea"/>
                </a:rPr>
                <a:t>拥塞控制</a:t>
              </a:r>
              <a:endParaRPr lang="zh-CN" altLang="en-US" kern="900" spc="-100" dirty="0">
                <a:latin typeface="黑体" panose="02010609060101010101" pitchFamily="49" charset="-122"/>
                <a:ea typeface="黑体" panose="02010609060101010101" pitchFamily="49" charset="-122"/>
              </a:endParaRPr>
            </a:p>
          </p:txBody>
        </p:sp>
      </p:grpSp>
      <p:sp>
        <p:nvSpPr>
          <p:cNvPr id="22" name="文本框 2"/>
          <p:cNvSpPr txBox="1"/>
          <p:nvPr>
            <p:custDataLst>
              <p:tags r:id="rId1"/>
            </p:custDataLst>
          </p:nvPr>
        </p:nvSpPr>
        <p:spPr>
          <a:xfrm>
            <a:off x="511299" y="712602"/>
            <a:ext cx="5093633"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a:solidFill>
                  <a:schemeClr val="tx1"/>
                </a:solidFill>
                <a:latin typeface="Microsoft YaHei" charset="-122"/>
                <a:ea typeface="Microsoft YaHei" charset="-122"/>
                <a:cs typeface="Microsoft YaHei" charset="-122"/>
                <a:sym typeface="+mn-ea"/>
              </a:rPr>
              <a:t>3.5.2</a:t>
            </a:r>
            <a:r>
              <a:rPr lang="zh-CN" altLang="en-US" sz="2400" b="0" dirty="0">
                <a:solidFill>
                  <a:schemeClr val="tx1"/>
                </a:solidFill>
                <a:latin typeface="Microsoft YaHei" charset="-122"/>
                <a:ea typeface="Microsoft YaHei" charset="-122"/>
                <a:cs typeface="Microsoft YaHei" charset="-122"/>
                <a:sym typeface="+mn-ea"/>
              </a:rPr>
              <a:t> </a:t>
            </a:r>
            <a:r>
              <a:rPr lang="en-US" altLang="zh-CN" sz="2400" b="0" dirty="0">
                <a:solidFill>
                  <a:schemeClr val="tx1"/>
                </a:solidFill>
                <a:latin typeface="Microsoft YaHei" charset="-122"/>
                <a:ea typeface="Microsoft YaHei" charset="-122"/>
                <a:cs typeface="Microsoft YaHei" charset="-122"/>
                <a:sym typeface="+mn-ea"/>
              </a:rPr>
              <a:t>TCP</a:t>
            </a:r>
            <a:r>
              <a:rPr lang="zh-CN" altLang="en-US" sz="2400" b="0" dirty="0">
                <a:solidFill>
                  <a:schemeClr val="tx1"/>
                </a:solidFill>
                <a:latin typeface="Microsoft YaHei" charset="-122"/>
                <a:ea typeface="Microsoft YaHei" charset="-122"/>
                <a:cs typeface="Microsoft YaHei" charset="-122"/>
                <a:sym typeface="+mn-ea"/>
              </a:rPr>
              <a:t>连接管理</a:t>
            </a:r>
            <a:r>
              <a:rPr lang="en-US" altLang="zh-CN" sz="2400" b="0" dirty="0">
                <a:solidFill>
                  <a:schemeClr val="tx1"/>
                </a:solidFill>
                <a:latin typeface="Microsoft YaHei" charset="-122"/>
                <a:ea typeface="Microsoft YaHei" charset="-122"/>
                <a:cs typeface="Microsoft YaHei" charset="-122"/>
                <a:sym typeface="+mn-ea"/>
              </a:rPr>
              <a:t>【</a:t>
            </a:r>
            <a:r>
              <a:rPr lang="zh-CN" altLang="en-US" sz="2400" b="0" dirty="0">
                <a:solidFill>
                  <a:schemeClr val="tx1"/>
                </a:solidFill>
                <a:latin typeface="Microsoft YaHei" charset="-122"/>
                <a:ea typeface="Microsoft YaHei" charset="-122"/>
                <a:cs typeface="Microsoft YaHei" charset="-122"/>
                <a:sym typeface="+mn-ea"/>
              </a:rPr>
              <a:t>选择、填空</a:t>
            </a:r>
            <a:r>
              <a:rPr lang="en-US" altLang="zh-CN" sz="2400" b="0" dirty="0">
                <a:solidFill>
                  <a:schemeClr val="tx1"/>
                </a:solidFill>
                <a:latin typeface="Microsoft YaHei" charset="-122"/>
                <a:ea typeface="Microsoft YaHei" charset="-122"/>
                <a:cs typeface="Microsoft YaHei" charset="-122"/>
                <a:sym typeface="+mn-ea"/>
              </a:rPr>
              <a:t>】</a:t>
            </a:r>
          </a:p>
        </p:txBody>
      </p:sp>
      <p:sp>
        <p:nvSpPr>
          <p:cNvPr id="23" name="矩形 22"/>
          <p:cNvSpPr/>
          <p:nvPr/>
        </p:nvSpPr>
        <p:spPr>
          <a:xfrm>
            <a:off x="181659" y="89516"/>
            <a:ext cx="174759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3.5.2</a:t>
            </a:r>
            <a:r>
              <a:rPr lang="zh-CN" altLang="en-US" sz="1200" dirty="0">
                <a:solidFill>
                  <a:schemeClr val="bg1">
                    <a:lumMod val="75000"/>
                  </a:schemeClr>
                </a:solidFill>
                <a:latin typeface="SimSun" charset="-122"/>
                <a:ea typeface="SimSun" charset="-122"/>
                <a:cs typeface="SimSun" charset="-122"/>
              </a:rPr>
              <a:t>二、</a:t>
            </a:r>
            <a:r>
              <a:rPr lang="en-US" altLang="zh-CN" sz="1200" dirty="0">
                <a:solidFill>
                  <a:schemeClr val="bg1">
                    <a:lumMod val="75000"/>
                  </a:schemeClr>
                </a:solidFill>
                <a:latin typeface="SimSun" charset="-122"/>
                <a:ea typeface="SimSun" charset="-122"/>
                <a:cs typeface="SimSun" charset="-122"/>
              </a:rPr>
              <a:t>TCP</a:t>
            </a:r>
            <a:r>
              <a:rPr lang="zh-CN" altLang="en-US" sz="1200" dirty="0">
                <a:solidFill>
                  <a:schemeClr val="bg1">
                    <a:lumMod val="75000"/>
                  </a:schemeClr>
                </a:solidFill>
                <a:latin typeface="SimSun" charset="-122"/>
                <a:ea typeface="SimSun" charset="-122"/>
                <a:cs typeface="SimSun" charset="-122"/>
              </a:rPr>
              <a:t>连接管理</a:t>
            </a:r>
          </a:p>
        </p:txBody>
      </p:sp>
      <p:sp>
        <p:nvSpPr>
          <p:cNvPr id="25" name="文本框 24"/>
          <p:cNvSpPr txBox="1"/>
          <p:nvPr/>
        </p:nvSpPr>
        <p:spPr>
          <a:xfrm>
            <a:off x="633579" y="1819186"/>
            <a:ext cx="6461488" cy="646331"/>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一、连接建立</a:t>
            </a:r>
          </a:p>
        </p:txBody>
      </p:sp>
    </p:spTree>
    <p:extLst>
      <p:ext uri="{BB962C8B-B14F-4D97-AF65-F5344CB8AC3E}">
        <p14:creationId xmlns:p14="http://schemas.microsoft.com/office/powerpoint/2010/main" val="26404493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heme/theme1.xml><?xml version="1.0" encoding="utf-8"?>
<a:theme xmlns:a="http://schemas.openxmlformats.org/drawingml/2006/main" name="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1033</TotalTime>
  <Words>14200</Words>
  <Application>Microsoft Macintosh PowerPoint</Application>
  <PresentationFormat>宽屏</PresentationFormat>
  <Paragraphs>3282</Paragraphs>
  <Slides>170</Slides>
  <Notes>78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170</vt:i4>
      </vt:variant>
    </vt:vector>
  </HeadingPairs>
  <TitlesOfParts>
    <vt:vector size="178" baseType="lpstr">
      <vt:lpstr>等线</vt:lpstr>
      <vt:lpstr>黑体</vt:lpstr>
      <vt:lpstr>宋体</vt:lpstr>
      <vt:lpstr>Microsoft YaHei</vt:lpstr>
      <vt:lpstr>Microsoft YaHei</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kingsoft</dc:creator>
  <cp:lastModifiedBy>178033415@qq.com</cp:lastModifiedBy>
  <cp:revision>490</cp:revision>
  <cp:lastPrinted>2019-08-31T11:00:51Z</cp:lastPrinted>
  <dcterms:created xsi:type="dcterms:W3CDTF">2019-06-15T10:57:48Z</dcterms:created>
  <dcterms:modified xsi:type="dcterms:W3CDTF">2020-08-08T10:46:43Z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2052-1.1.0.1454</vt:lpwstr>
  </property>
</Properties>
</file>